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6" r:id="rId12"/>
    <p:sldId id="265" r:id="rId13"/>
    <p:sldId id="263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359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8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07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88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04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58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0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37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4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0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1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8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82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077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78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04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582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0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37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4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09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1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043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82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077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11267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1126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6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7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8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287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1288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89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1290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1291" name="Rectangle 27"/>
          <p:cNvSpPr>
            <a:spLocks noGrp="1" noChangeArrowheads="1"/>
          </p:cNvSpPr>
          <p:nvPr>
            <p:ph type="dt" sz="half" idx="2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292" name="Rectangle 2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1293" name="Rectangle 2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9317C9B2-E962-410E-AE25-26A060072F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4246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65FB1-2CC2-4EF7-A5FC-82D80FF4FF0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908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1DE23-D95B-44D5-A5C0-7B59A623F6A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18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B2327-8ED0-4CA4-92C1-5C9097F235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6028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74D525-82B4-4761-BCB5-36AAAAE8C31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016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C2BD2-1888-43E6-98A9-918F349A51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635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73D378-AF50-443B-96FB-0194B9FB881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8766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5829-42FC-4FAE-9DE5-0C73764D3DD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25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582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537D06-62A9-41A4-8E3E-6B2A5D9C9C1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207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E644C-67B2-403D-86F0-041E2125478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194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43185-315E-43B6-A599-CD303BE2CAA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042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50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913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904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10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41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AA19A-E094-41DA-B10D-0CD62E1F1662}" type="datetimeFigureOut">
              <a:rPr lang="en-US" smtClean="0"/>
              <a:t>8/23/2015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43ED65-3F01-4FE9-ADF2-CDCD612226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4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84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847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243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244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720 h 720"/>
                  <a:gd name="T4" fmla="*/ 1000 w 1000"/>
                  <a:gd name="T5" fmla="*/ 720 h 720"/>
                  <a:gd name="T6" fmla="*/ 1000 w 1000"/>
                  <a:gd name="T7" fmla="*/ 0 h 720"/>
                  <a:gd name="T8" fmla="*/ 0 w 1000"/>
                  <a:gd name="T9" fmla="*/ 0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5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6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7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8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49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0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1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2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3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4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5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6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7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8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72 h 317"/>
                  <a:gd name="T4" fmla="*/ 624 w 624"/>
                  <a:gd name="T5" fmla="*/ 272 h 317"/>
                  <a:gd name="T6" fmla="*/ 624 w 624"/>
                  <a:gd name="T7" fmla="*/ 0 h 317"/>
                  <a:gd name="T8" fmla="*/ 0 w 624"/>
                  <a:gd name="T9" fmla="*/ 0 h 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59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53 h 370"/>
                  <a:gd name="T2" fmla="*/ 0 w 624"/>
                  <a:gd name="T3" fmla="*/ 325 h 370"/>
                  <a:gd name="T4" fmla="*/ 624 w 624"/>
                  <a:gd name="T5" fmla="*/ 325 h 370"/>
                  <a:gd name="T6" fmla="*/ 624 w 624"/>
                  <a:gd name="T7" fmla="*/ 53 h 370"/>
                  <a:gd name="T8" fmla="*/ 384 w 624"/>
                  <a:gd name="T9" fmla="*/ 8 h 370"/>
                  <a:gd name="T10" fmla="*/ 0 w 624"/>
                  <a:gd name="T11" fmla="*/ 5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60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61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272 h 272"/>
                  <a:gd name="T4" fmla="*/ 240 w 624"/>
                  <a:gd name="T5" fmla="*/ 240 h 272"/>
                  <a:gd name="T6" fmla="*/ 624 w 624"/>
                  <a:gd name="T7" fmla="*/ 272 h 272"/>
                  <a:gd name="T8" fmla="*/ 624 w 624"/>
                  <a:gd name="T9" fmla="*/ 0 h 272"/>
                  <a:gd name="T10" fmla="*/ 0 w 624"/>
                  <a:gd name="T11" fmla="*/ 0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262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45 h 362"/>
                  <a:gd name="T2" fmla="*/ 8 w 632"/>
                  <a:gd name="T3" fmla="*/ 317 h 362"/>
                  <a:gd name="T4" fmla="*/ 248 w 632"/>
                  <a:gd name="T5" fmla="*/ 317 h 362"/>
                  <a:gd name="T6" fmla="*/ 632 w 632"/>
                  <a:gd name="T7" fmla="*/ 317 h 362"/>
                  <a:gd name="T8" fmla="*/ 632 w 632"/>
                  <a:gd name="T9" fmla="*/ 45 h 362"/>
                  <a:gd name="T10" fmla="*/ 104 w 632"/>
                  <a:gd name="T11" fmla="*/ 45 h 362"/>
                  <a:gd name="T12" fmla="*/ 8 w 632"/>
                  <a:gd name="T13" fmla="*/ 45 h 3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400" smtClean="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026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196 h 385"/>
                <a:gd name="T2" fmla="*/ 5762 w 5762"/>
                <a:gd name="T3" fmla="*/ 188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196 h 3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z="240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265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66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67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68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69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 fontAlgn="base">
              <a:spcAft>
                <a:spcPct val="0"/>
              </a:spcAft>
            </a:pPr>
            <a:fld id="{335ED99D-C7CF-4B91-BA6C-11122AB11153}" type="slidenum">
              <a:rPr lang="en-US" smtClean="0">
                <a:solidFill>
                  <a:srgbClr val="000000"/>
                </a:solidFill>
              </a:rPr>
              <a:pPr fontAlgn="base"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04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0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02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2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6" grpId="0" build="p">
        <p:tmplLst>
          <p:tmpl lvl="1">
            <p:tnLst>
              <p:par>
                <p:cTn presetID="8" presetClass="entr" presetSubtype="16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1026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1026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1026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1026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8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amond(in)">
                      <p:cBhvr>
                        <p:cTn dur="2000"/>
                        <p:tgtEl>
                          <p:spTgt spid="1026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sszone.com/books/earth_science/terc/content/visualizations/es0505/es0505page01.cfm?chapter_no=visualization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USES of Minerals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“Rocks and Minerals: What’s Their Use?” sheet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019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Review ch 3-3 USES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Observe common objects made of minerals. </a:t>
            </a:r>
            <a:r>
              <a:rPr lang="en-US" sz="2400"/>
              <a:t>(website)</a:t>
            </a:r>
          </a:p>
        </p:txBody>
      </p:sp>
    </p:spTree>
    <p:extLst>
      <p:ext uri="{BB962C8B-B14F-4D97-AF65-F5344CB8AC3E}">
        <p14:creationId xmlns:p14="http://schemas.microsoft.com/office/powerpoint/2010/main" val="175151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Now it’s time to do </a:t>
            </a:r>
            <a:r>
              <a:rPr lang="en-US" sz="4000" b="1" dirty="0">
                <a:solidFill>
                  <a:srgbClr val="C00000"/>
                </a:solidFill>
              </a:rPr>
              <a:t>performance task #</a:t>
            </a:r>
            <a:r>
              <a:rPr lang="en-US" sz="4000" b="1" dirty="0" smtClean="0">
                <a:solidFill>
                  <a:srgbClr val="C00000"/>
                </a:solidFill>
              </a:rPr>
              <a:t>1…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048250" cy="3399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060" y="3776460"/>
            <a:ext cx="4732940" cy="305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048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1173163" y="152400"/>
            <a:ext cx="7772400" cy="762000"/>
          </a:xfrm>
        </p:spPr>
        <p:txBody>
          <a:bodyPr/>
          <a:lstStyle/>
          <a:p>
            <a:pPr algn="ctr"/>
            <a:r>
              <a:rPr lang="en-US"/>
              <a:t>Uses of MINERALS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838200"/>
            <a:ext cx="3840163" cy="5257800"/>
          </a:xfrm>
        </p:spPr>
        <p:txBody>
          <a:bodyPr/>
          <a:lstStyle/>
          <a:p>
            <a:pPr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Sulfur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matches; fertilizer; sulfuric acid</a:t>
            </a:r>
          </a:p>
          <a:p>
            <a:pPr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Gypsum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drywall; plaster; cement 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(Feldspar)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800" dirty="0"/>
              <a:t>porcelain, ceramic glaze; pottery; china</a:t>
            </a:r>
          </a:p>
          <a:p>
            <a:pPr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Aluminum/Bauxite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cans; pots; planes; foil; deodorant; antacids</a:t>
            </a:r>
          </a:p>
          <a:p>
            <a:endParaRPr lang="en-US" dirty="0"/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53000" y="914400"/>
            <a:ext cx="39624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b="1">
                <a:solidFill>
                  <a:schemeClr val="accent2"/>
                </a:solidFill>
              </a:rPr>
              <a:t>Copper</a:t>
            </a:r>
          </a:p>
          <a:p>
            <a:pPr lvl="1">
              <a:lnSpc>
                <a:spcPct val="70000"/>
              </a:lnSpc>
            </a:pPr>
            <a:r>
              <a:rPr lang="en-US" sz="2800"/>
              <a:t>pennies (with zinc); wires; plumbing; cooking pots; alloys (brass and bronze)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chemeClr val="accent2"/>
                </a:solidFill>
              </a:rPr>
              <a:t>Mica</a:t>
            </a:r>
          </a:p>
          <a:p>
            <a:pPr lvl="1">
              <a:lnSpc>
                <a:spcPct val="70000"/>
              </a:lnSpc>
            </a:pPr>
            <a:r>
              <a:rPr lang="en-US" sz="2800"/>
              <a:t>paints, cosmetics; soap; electronics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chemeClr val="accent2"/>
                </a:solidFill>
              </a:rPr>
              <a:t>Diamond</a:t>
            </a:r>
          </a:p>
          <a:p>
            <a:pPr lvl="1">
              <a:lnSpc>
                <a:spcPct val="70000"/>
              </a:lnSpc>
            </a:pPr>
            <a:r>
              <a:rPr lang="en-US" sz="2800"/>
              <a:t>jewelry; drills; abrasives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chemeClr val="accent2"/>
                </a:solidFill>
              </a:rPr>
              <a:t>Silver</a:t>
            </a:r>
          </a:p>
          <a:p>
            <a:pPr lvl="1">
              <a:lnSpc>
                <a:spcPct val="70000"/>
              </a:lnSpc>
            </a:pPr>
            <a:r>
              <a:rPr lang="en-US" sz="2800"/>
              <a:t>coins; coating on film; mirrors; jewelry, tableware</a:t>
            </a:r>
          </a:p>
        </p:txBody>
      </p:sp>
    </p:spTree>
    <p:extLst>
      <p:ext uri="{BB962C8B-B14F-4D97-AF65-F5344CB8AC3E}">
        <p14:creationId xmlns:p14="http://schemas.microsoft.com/office/powerpoint/2010/main" val="268090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73163" y="228600"/>
            <a:ext cx="7772400" cy="762000"/>
          </a:xfrm>
        </p:spPr>
        <p:txBody>
          <a:bodyPr/>
          <a:lstStyle/>
          <a:p>
            <a:r>
              <a:rPr lang="en-US"/>
              <a:t>More uses of MINERALS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838200"/>
            <a:ext cx="3810000" cy="5257800"/>
          </a:xfrm>
        </p:spPr>
        <p:txBody>
          <a:bodyPr>
            <a:normAutofit/>
          </a:bodyPr>
          <a:lstStyle/>
          <a:p>
            <a:pPr>
              <a:lnSpc>
                <a:spcPct val="60000"/>
              </a:lnSpc>
            </a:pPr>
            <a:endParaRPr lang="en-US" sz="1800" dirty="0"/>
          </a:p>
          <a:p>
            <a:pPr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Halite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table salt; food preservation</a:t>
            </a:r>
          </a:p>
          <a:p>
            <a:pPr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Graphite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pencil; lubricant; tennis racket </a:t>
            </a:r>
          </a:p>
          <a:p>
            <a:pPr>
              <a:lnSpc>
                <a:spcPct val="70000"/>
              </a:lnSpc>
            </a:pPr>
            <a:r>
              <a:rPr lang="en-US" b="1" dirty="0">
                <a:solidFill>
                  <a:schemeClr val="accent2"/>
                </a:solidFill>
              </a:rPr>
              <a:t>Fluorite</a:t>
            </a:r>
          </a:p>
          <a:p>
            <a:pPr lvl="1">
              <a:lnSpc>
                <a:spcPct val="70000"/>
              </a:lnSpc>
            </a:pPr>
            <a:r>
              <a:rPr lang="en-US" sz="2800" dirty="0"/>
              <a:t>toothpaste; drinking water</a:t>
            </a:r>
          </a:p>
          <a:p>
            <a:pPr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Gold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lnSpc>
                <a:spcPct val="70000"/>
              </a:lnSpc>
            </a:pPr>
            <a:r>
              <a:rPr lang="en-US" sz="2800" dirty="0"/>
              <a:t>fillings for teeth; jewelry; electronics; computers</a:t>
            </a:r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990600"/>
            <a:ext cx="4297363" cy="5105400"/>
          </a:xfrm>
        </p:spPr>
        <p:txBody>
          <a:bodyPr>
            <a:normAutofit lnSpcReduction="10000"/>
          </a:bodyPr>
          <a:lstStyle/>
          <a:p>
            <a:pPr>
              <a:lnSpc>
                <a:spcPct val="70000"/>
              </a:lnSpc>
            </a:pPr>
            <a:r>
              <a:rPr lang="en-US" b="1">
                <a:solidFill>
                  <a:schemeClr val="accent2"/>
                </a:solidFill>
              </a:rPr>
              <a:t>Galena</a:t>
            </a:r>
          </a:p>
          <a:p>
            <a:pPr lvl="1">
              <a:lnSpc>
                <a:spcPct val="70000"/>
              </a:lnSpc>
            </a:pPr>
            <a:r>
              <a:rPr lang="en-US" sz="2800"/>
              <a:t>lead (batteries for ex)</a:t>
            </a:r>
          </a:p>
          <a:p>
            <a:pPr>
              <a:lnSpc>
                <a:spcPct val="70000"/>
              </a:lnSpc>
            </a:pPr>
            <a:r>
              <a:rPr lang="en-US" b="1">
                <a:solidFill>
                  <a:schemeClr val="accent2"/>
                </a:solidFill>
              </a:rPr>
              <a:t>Quartz</a:t>
            </a:r>
          </a:p>
          <a:p>
            <a:pPr lvl="1">
              <a:lnSpc>
                <a:spcPct val="70000"/>
              </a:lnSpc>
            </a:pPr>
            <a:r>
              <a:rPr lang="en-US" sz="2800"/>
              <a:t>glass; computer chips; paint; laundry detergent; watches; non-stick cooking surfaces</a:t>
            </a:r>
            <a:endParaRPr lang="en-US" sz="2800" b="1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</a:pPr>
            <a:r>
              <a:rPr lang="en-US" b="1">
                <a:solidFill>
                  <a:schemeClr val="accent2"/>
                </a:solidFill>
              </a:rPr>
              <a:t>Talc</a:t>
            </a:r>
          </a:p>
          <a:p>
            <a:pPr lvl="1">
              <a:lnSpc>
                <a:spcPct val="70000"/>
              </a:lnSpc>
            </a:pPr>
            <a:r>
              <a:rPr lang="en-US" sz="2800"/>
              <a:t>powder, ceramics; paint; paper; plastics; cosmetics </a:t>
            </a:r>
            <a:endParaRPr lang="en-US" sz="2800" b="1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</a:pPr>
            <a:r>
              <a:rPr lang="en-US" b="1">
                <a:solidFill>
                  <a:schemeClr val="accent2"/>
                </a:solidFill>
              </a:rPr>
              <a:t>Emery (corundum)</a:t>
            </a:r>
          </a:p>
          <a:p>
            <a:pPr lvl="1">
              <a:lnSpc>
                <a:spcPct val="70000"/>
              </a:lnSpc>
            </a:pPr>
            <a:r>
              <a:rPr lang="en-US" sz="2800"/>
              <a:t>nail files</a:t>
            </a:r>
            <a:endParaRPr lang="en-US" sz="2800" b="1">
              <a:solidFill>
                <a:schemeClr val="accent2"/>
              </a:solidFill>
            </a:endParaRPr>
          </a:p>
          <a:p>
            <a:pPr>
              <a:lnSpc>
                <a:spcPct val="70000"/>
              </a:lnSpc>
            </a:pPr>
            <a:r>
              <a:rPr lang="en-US" b="1">
                <a:solidFill>
                  <a:schemeClr val="accent2"/>
                </a:solidFill>
              </a:rPr>
              <a:t>Cinnabar</a:t>
            </a:r>
          </a:p>
          <a:p>
            <a:pPr lvl="1">
              <a:lnSpc>
                <a:spcPct val="70000"/>
              </a:lnSpc>
            </a:pPr>
            <a:r>
              <a:rPr lang="en-US" sz="2800"/>
              <a:t>mercury</a:t>
            </a:r>
          </a:p>
        </p:txBody>
      </p:sp>
    </p:spTree>
    <p:extLst>
      <p:ext uri="{BB962C8B-B14F-4D97-AF65-F5344CB8AC3E}">
        <p14:creationId xmlns:p14="http://schemas.microsoft.com/office/powerpoint/2010/main" val="3931981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28600"/>
            <a:ext cx="77724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/>
              <a:t>Uses of ROCKS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173163" y="838200"/>
            <a:ext cx="3810000" cy="5257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3200" dirty="0"/>
          </a:p>
          <a:p>
            <a:pPr>
              <a:lnSpc>
                <a:spcPct val="11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(Rock salt)</a:t>
            </a:r>
            <a:endParaRPr lang="en-US" b="1" dirty="0">
              <a:solidFill>
                <a:schemeClr val="accent2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800" dirty="0"/>
              <a:t>rock version of halite (salt); highway de-icing</a:t>
            </a:r>
            <a:endParaRPr lang="en-US" b="1" dirty="0">
              <a:solidFill>
                <a:schemeClr val="accent2"/>
              </a:solidFill>
            </a:endParaRPr>
          </a:p>
          <a:p>
            <a:pPr>
              <a:lnSpc>
                <a:spcPct val="110000"/>
              </a:lnSpc>
            </a:pPr>
            <a:r>
              <a:rPr lang="en-US" b="1" dirty="0">
                <a:solidFill>
                  <a:schemeClr val="accent2"/>
                </a:solidFill>
              </a:rPr>
              <a:t>Clay</a:t>
            </a:r>
          </a:p>
          <a:p>
            <a:pPr lvl="1">
              <a:lnSpc>
                <a:spcPct val="110000"/>
              </a:lnSpc>
            </a:pPr>
            <a:r>
              <a:rPr lang="en-US" sz="2800" dirty="0"/>
              <a:t>bricks, pottery; paper</a:t>
            </a:r>
          </a:p>
          <a:p>
            <a:pPr>
              <a:lnSpc>
                <a:spcPct val="90000"/>
              </a:lnSpc>
            </a:pPr>
            <a:endParaRPr lang="en-US" sz="3200" dirty="0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371600"/>
            <a:ext cx="4038600" cy="5257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>
                <a:solidFill>
                  <a:schemeClr val="accent2"/>
                </a:solidFill>
              </a:rPr>
              <a:t>Granite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tomb stones; countertops; and some buildings</a:t>
            </a:r>
          </a:p>
          <a:p>
            <a:pPr>
              <a:lnSpc>
                <a:spcPct val="90000"/>
              </a:lnSpc>
            </a:pPr>
            <a:r>
              <a:rPr lang="en-US" b="1" dirty="0" smtClean="0">
                <a:solidFill>
                  <a:schemeClr val="accent2"/>
                </a:solidFill>
              </a:rPr>
              <a:t>Coal</a:t>
            </a:r>
            <a:r>
              <a:rPr lang="en-US" dirty="0" smtClean="0"/>
              <a:t> 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800" dirty="0"/>
              <a:t>fossil fuel (energy</a:t>
            </a:r>
            <a:r>
              <a:rPr lang="en-US" sz="28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800" dirty="0"/>
              <a:t>r</a:t>
            </a:r>
            <a:r>
              <a:rPr lang="en-US" sz="2800" dirty="0" smtClean="0"/>
              <a:t>ock that is burned to makes electricity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8359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0" y="76200"/>
            <a:ext cx="43434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Uses of igneous rocks: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5353783" cy="5668963"/>
          </a:xfrm>
        </p:spPr>
        <p:txBody>
          <a:bodyPr>
            <a:normAutofit/>
          </a:bodyPr>
          <a:lstStyle/>
          <a:p>
            <a:r>
              <a:rPr lang="en-US" dirty="0"/>
              <a:t>Tools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ex:  </a:t>
            </a:r>
            <a:r>
              <a:rPr lang="en-US" sz="3200" dirty="0" smtClean="0"/>
              <a:t>(obsidian) </a:t>
            </a:r>
            <a:r>
              <a:rPr lang="en-US" sz="3200" dirty="0"/>
              <a:t>used by Native Americans to make tools for cutting and scraping</a:t>
            </a:r>
            <a:endParaRPr lang="en-US" dirty="0"/>
          </a:p>
          <a:p>
            <a:r>
              <a:rPr lang="en-US" dirty="0"/>
              <a:t>Building materials</a:t>
            </a:r>
          </a:p>
          <a:p>
            <a:pPr lvl="1"/>
            <a:r>
              <a:rPr lang="en-US" sz="3200" dirty="0"/>
              <a:t>ex:  granite</a:t>
            </a:r>
            <a:endParaRPr lang="en-US" dirty="0"/>
          </a:p>
          <a:p>
            <a:r>
              <a:rPr lang="en-US" dirty="0"/>
              <a:t>Cleaning and polishing</a:t>
            </a:r>
          </a:p>
          <a:p>
            <a:pPr lvl="1"/>
            <a:r>
              <a:rPr lang="en-US" sz="3200" dirty="0"/>
              <a:t>ex:  </a:t>
            </a:r>
            <a:r>
              <a:rPr lang="en-US" sz="3200" dirty="0" smtClean="0"/>
              <a:t>pumice used to smooth </a:t>
            </a:r>
            <a:r>
              <a:rPr lang="en-US" sz="3200" dirty="0" smtClean="0"/>
              <a:t>feet</a:t>
            </a:r>
            <a:endParaRPr lang="en-US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83" y="999839"/>
            <a:ext cx="2723417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983" y="2742263"/>
            <a:ext cx="2514600" cy="162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www.greenbrideguide.com/sites/default/files/foot%20pumic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4363101"/>
            <a:ext cx="3505200" cy="205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66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 of Sedimentary Rocks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43000" y="1524000"/>
            <a:ext cx="3810000" cy="4114800"/>
          </a:xfrm>
        </p:spPr>
        <p:txBody>
          <a:bodyPr/>
          <a:lstStyle/>
          <a:p>
            <a:r>
              <a:rPr lang="en-US" b="1"/>
              <a:t>Sandstone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flooring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concrete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building materials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ex:  White House in D.C.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524000"/>
            <a:ext cx="3810000" cy="4114800"/>
          </a:xfrm>
        </p:spPr>
        <p:txBody>
          <a:bodyPr/>
          <a:lstStyle/>
          <a:p>
            <a:r>
              <a:rPr lang="en-US" b="1"/>
              <a:t>Limestone</a:t>
            </a:r>
          </a:p>
          <a:p>
            <a:pPr lvl="1"/>
            <a:r>
              <a:rPr lang="en-US" sz="2800"/>
              <a:t>building materials</a:t>
            </a:r>
          </a:p>
          <a:p>
            <a:pPr lvl="1"/>
            <a:r>
              <a:rPr lang="en-US" sz="2800"/>
              <a:t>making cement</a:t>
            </a:r>
          </a:p>
          <a:p>
            <a:pPr lvl="1"/>
            <a:r>
              <a:rPr lang="en-US" sz="2800"/>
              <a:t>chalk</a:t>
            </a:r>
          </a:p>
          <a:p>
            <a:endParaRPr lang="en-US"/>
          </a:p>
        </p:txBody>
      </p:sp>
      <p:pic>
        <p:nvPicPr>
          <p:cNvPr id="35846" name="Picture 6" descr="the-white-house-ph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267200"/>
            <a:ext cx="2895600" cy="232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limestone-cement%20and%20concre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581400"/>
            <a:ext cx="263842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0390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 of Metamorphic Rock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1524000"/>
            <a:ext cx="4313238" cy="4114800"/>
          </a:xfrm>
        </p:spPr>
        <p:txBody>
          <a:bodyPr/>
          <a:lstStyle/>
          <a:p>
            <a:r>
              <a:rPr lang="en-US" b="1"/>
              <a:t>Marble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expensive buildings &amp; floors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statues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furniture</a:t>
            </a:r>
          </a:p>
          <a:p>
            <a:pPr lvl="1">
              <a:lnSpc>
                <a:spcPct val="80000"/>
              </a:lnSpc>
            </a:pPr>
            <a:r>
              <a:rPr lang="en-US" sz="2800"/>
              <a:t>(Taj Mahal in India)</a:t>
            </a:r>
            <a:endParaRPr lang="en-US"/>
          </a:p>
          <a:p>
            <a:pPr lvl="1"/>
            <a:endParaRPr lang="en-US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05400" y="1600200"/>
            <a:ext cx="3810000" cy="2667000"/>
          </a:xfrm>
        </p:spPr>
        <p:txBody>
          <a:bodyPr/>
          <a:lstStyle/>
          <a:p>
            <a:r>
              <a:rPr lang="en-US" b="1"/>
              <a:t>Slate</a:t>
            </a:r>
          </a:p>
          <a:p>
            <a:pPr lvl="1"/>
            <a:r>
              <a:rPr lang="en-US" sz="2800"/>
              <a:t>flooring</a:t>
            </a:r>
          </a:p>
          <a:p>
            <a:pPr lvl="1"/>
            <a:r>
              <a:rPr lang="en-US" sz="2800"/>
              <a:t>roofing</a:t>
            </a:r>
          </a:p>
          <a:p>
            <a:pPr lvl="1"/>
            <a:r>
              <a:rPr lang="en-US" sz="2800"/>
              <a:t>outdoor walkways</a:t>
            </a:r>
          </a:p>
          <a:p>
            <a:pPr lvl="1"/>
            <a:r>
              <a:rPr lang="en-US" sz="2800"/>
              <a:t>chalkboards</a:t>
            </a:r>
            <a:endParaRPr lang="en-US"/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257675"/>
            <a:ext cx="3276600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775" name="Picture 7" descr="slate-roofing-cg9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343400"/>
            <a:ext cx="3886200" cy="275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4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Some minerals are metals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1447800"/>
            <a:ext cx="4008437" cy="49530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b="1"/>
              <a:t>aluminum, iron, copper, silver</a:t>
            </a:r>
          </a:p>
          <a:p>
            <a:pPr lvl="1">
              <a:lnSpc>
                <a:spcPct val="90000"/>
              </a:lnSpc>
            </a:pPr>
            <a:r>
              <a:rPr lang="en-US" b="1"/>
              <a:t>stretched into wire</a:t>
            </a:r>
          </a:p>
          <a:p>
            <a:pPr lvl="1">
              <a:lnSpc>
                <a:spcPct val="90000"/>
              </a:lnSpc>
            </a:pPr>
            <a:r>
              <a:rPr lang="en-US" b="1"/>
              <a:t>flattened into sheets</a:t>
            </a:r>
          </a:p>
          <a:p>
            <a:pPr lvl="1">
              <a:lnSpc>
                <a:spcPct val="90000"/>
              </a:lnSpc>
            </a:pPr>
            <a:r>
              <a:rPr lang="en-US" b="1"/>
              <a:t>hammered or molded without breaking</a:t>
            </a:r>
          </a:p>
          <a:p>
            <a:pPr lvl="1">
              <a:lnSpc>
                <a:spcPct val="90000"/>
              </a:lnSpc>
            </a:pPr>
            <a:r>
              <a:rPr lang="en-US" b="1"/>
              <a:t>steel (from iron ore) for framing</a:t>
            </a:r>
          </a:p>
          <a:p>
            <a:pPr>
              <a:lnSpc>
                <a:spcPct val="90000"/>
              </a:lnSpc>
            </a:pPr>
            <a:endParaRPr lang="en-US" sz="2800"/>
          </a:p>
        </p:txBody>
      </p:sp>
      <p:pic>
        <p:nvPicPr>
          <p:cNvPr id="28677" name="Picture 5" descr="meta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434340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91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533400"/>
            <a:ext cx="3962400" cy="6096000"/>
          </a:xfrm>
        </p:spPr>
        <p:txBody>
          <a:bodyPr/>
          <a:lstStyle/>
          <a:p>
            <a:r>
              <a:rPr lang="en-US" dirty="0" smtClean="0">
                <a:solidFill>
                  <a:srgbClr val="FF3300"/>
                </a:solidFill>
              </a:rPr>
              <a:t>(enrich) GEMSTONES</a:t>
            </a:r>
            <a:endParaRPr lang="en-US" b="1" dirty="0">
              <a:solidFill>
                <a:srgbClr val="FF3300"/>
              </a:solidFill>
            </a:endParaRPr>
          </a:p>
          <a:p>
            <a:pPr lvl="1"/>
            <a:r>
              <a:rPr lang="en-US" sz="2800" b="1" dirty="0"/>
              <a:t>Ex:  rubies and sapphires</a:t>
            </a:r>
          </a:p>
          <a:p>
            <a:pPr lvl="1"/>
            <a:r>
              <a:rPr lang="en-US" sz="2800" b="1" dirty="0"/>
              <a:t>hard, colorful minerals with brilliant or glassy luster</a:t>
            </a:r>
          </a:p>
          <a:p>
            <a:pPr lvl="1"/>
            <a:r>
              <a:rPr lang="en-US" sz="2800" b="1" dirty="0"/>
              <a:t>rare</a:t>
            </a:r>
          </a:p>
          <a:p>
            <a:pPr lvl="1"/>
            <a:r>
              <a:rPr lang="en-US" sz="2800" b="1" dirty="0"/>
              <a:t>mainly used for jewelry and decorations</a:t>
            </a:r>
          </a:p>
        </p:txBody>
      </p:sp>
      <p:pic>
        <p:nvPicPr>
          <p:cNvPr id="5126" name="Picture 6" descr="gemst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1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378</Words>
  <Application>Microsoft Office PowerPoint</Application>
  <PresentationFormat>On-screen Show (4:3)</PresentationFormat>
  <Paragraphs>94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Wingdings</vt:lpstr>
      <vt:lpstr>Office Theme</vt:lpstr>
      <vt:lpstr>iRespondQuestionMaster</vt:lpstr>
      <vt:lpstr>iRespondGraphMaster</vt:lpstr>
      <vt:lpstr>Dad`s Tie</vt:lpstr>
      <vt:lpstr>USES of Minerals</vt:lpstr>
      <vt:lpstr>Uses of MINERALS</vt:lpstr>
      <vt:lpstr>More uses of MINERALS</vt:lpstr>
      <vt:lpstr>Uses of ROCKS</vt:lpstr>
      <vt:lpstr>Uses of igneous rocks:</vt:lpstr>
      <vt:lpstr>Uses of Sedimentary Rocks</vt:lpstr>
      <vt:lpstr>Uses of Metamorphic Rock</vt:lpstr>
      <vt:lpstr>Some minerals are metals</vt:lpstr>
      <vt:lpstr>PowerPoint Presentation</vt:lpstr>
      <vt:lpstr>Review ch 3-3 USES</vt:lpstr>
      <vt:lpstr>Now it’s time to do performance task #1…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USES of Minerals</dc:title>
  <dc:creator>Twila Mcmullan</dc:creator>
  <cp:lastModifiedBy>Twila Mcmullan</cp:lastModifiedBy>
  <cp:revision>4</cp:revision>
  <dcterms:created xsi:type="dcterms:W3CDTF">2014-07-12T16:59:08Z</dcterms:created>
  <dcterms:modified xsi:type="dcterms:W3CDTF">2015-08-23T22:09:44Z</dcterms:modified>
</cp:coreProperties>
</file>