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5" r:id="rId3"/>
    <p:sldId id="268" r:id="rId4"/>
    <p:sldId id="269" r:id="rId5"/>
    <p:sldId id="270" r:id="rId6"/>
    <p:sldId id="271" r:id="rId7"/>
    <p:sldId id="273" r:id="rId8"/>
    <p:sldId id="272" r:id="rId9"/>
    <p:sldId id="267" r:id="rId10"/>
    <p:sldId id="257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>
      <p:cViewPr>
        <p:scale>
          <a:sx n="91" d="100"/>
          <a:sy n="91" d="100"/>
        </p:scale>
        <p:origin x="-564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D5709-341C-4C4E-9E65-C29C651CA838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3B232-46FC-4F22-9EF9-22F02BFA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1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3B232-46FC-4F22-9EF9-22F02BFA9A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5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2320DBB-0DD6-48C5-8AFA-F3AF5D76830E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94F19A-0EED-4EFA-85C9-9390279A1B0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20DBB-0DD6-48C5-8AFA-F3AF5D76830E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4F19A-0EED-4EFA-85C9-9390279A1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20DBB-0DD6-48C5-8AFA-F3AF5D76830E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4F19A-0EED-4EFA-85C9-9390279A1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20DBB-0DD6-48C5-8AFA-F3AF5D76830E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4F19A-0EED-4EFA-85C9-9390279A1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2320DBB-0DD6-48C5-8AFA-F3AF5D76830E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94F19A-0EED-4EFA-85C9-9390279A1B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20DBB-0DD6-48C5-8AFA-F3AF5D76830E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A94F19A-0EED-4EFA-85C9-9390279A1B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20DBB-0DD6-48C5-8AFA-F3AF5D76830E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A94F19A-0EED-4EFA-85C9-9390279A1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20DBB-0DD6-48C5-8AFA-F3AF5D76830E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4F19A-0EED-4EFA-85C9-9390279A1B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20DBB-0DD6-48C5-8AFA-F3AF5D76830E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4F19A-0EED-4EFA-85C9-9390279A1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2320DBB-0DD6-48C5-8AFA-F3AF5D76830E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94F19A-0EED-4EFA-85C9-9390279A1B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2320DBB-0DD6-48C5-8AFA-F3AF5D76830E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94F19A-0EED-4EFA-85C9-9390279A1B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2320DBB-0DD6-48C5-8AFA-F3AF5D76830E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A94F19A-0EED-4EFA-85C9-9390279A1B0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soil+conservation&amp;source=images&amp;cd=&amp;cad=rja&amp;docid=ytN2IxWgeHbQJM&amp;tbnid=i59bt24KYyDcAM:&amp;ved=0CAUQjRw&amp;url=http://www.co.nrcs.usda.gov/news/pas/Articles_of_Interest/ColoradoArticlesOfInterest.html&amp;ei=a4XlUeasDe354AO24oGYAQ&amp;psig=AFQjCNGHd8zlET4joJVtZXMjqgQ1FoyUpA&amp;ust=137408277203153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windbreak+crops&amp;source=images&amp;cd=&amp;cad=rja&amp;docid=e4dy_kYlZjMobM&amp;tbnid=PonUrIAQuw7QOM:&amp;ved=0CAUQjRw&amp;url=http://www.sciencedaily.com/releases/2011/06/110630171725.htm&amp;ei=QILlUa_UOo-44APP2YDoBA&amp;psig=AFQjCNGvOY6huNaJ0dUJLT7tdOh7uFSqBg&amp;ust=1374081972830356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windbreak+crops&amp;source=images&amp;cd=&amp;cad=rja&amp;docid=k_SkPQ2K4VPaEM&amp;tbnid=WKoLkSAvTwA9FM:&amp;ved=0CAUQjRw&amp;url=http://www.nachi.org/windbreaks.htm&amp;ei=Z4LlUdO0Fba14APP-oGADA&amp;psig=AFQjCNGvOY6huNaJ0dUJLT7tdOh7uFSqBg&amp;ust=137408197283035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ontour+plowing&amp;source=images&amp;cd=&amp;cad=rja&amp;docid=7ydp-QDdwXVGdM&amp;tbnid=8q26R0g9c_dyIM:&amp;ved=0CAUQjRw&amp;url=http://www.studyblue.com/notes/note/n/exam-2/deck/3972674&amp;ei=zX_lUYzMKdKy4AOYiYDQAQ&amp;bvm=bv.48705608,d.dmg&amp;psig=AFQjCNGENoqE9ZKb1vQKlIL9f6_eGXqEvA&amp;ust=1374081309049856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rct=j&amp;q=terracing+crop&amp;source=images&amp;cd=&amp;cad=rja&amp;docid=CumFI39o_tUPdM&amp;tbnid=Rxh4aBp1pg-CCM:&amp;ved=0CAUQjRw&amp;url=http://www.organicnation.tv/blog/?currentPage=24&amp;ei=7IHlUb7WENb64AOtq4GYCQ&amp;bvm=bv.48705608,d.dmg&amp;psig=AFQjCNHW3IUYsHOGR189wfvKKZSp6vy8cQ&amp;ust=137408167905169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no-till+farming&amp;source=images&amp;cd=&amp;cad=rja&amp;docid=rwPT0X7PtpW1iM&amp;tbnid=Y_AXnuuNtlwovM:&amp;ved=0CAUQjRw&amp;url=http://www.nrcs.usda.gov/wps/portal/nrcs/detail/ia/newsroom/releases/?cid=nrcs142p2_011847&amp;ei=FIPlUY3EIu7A4AP0zYD4Bw&amp;psig=AFQjCNEc9CfIJiFmnY79F9CMefxgjFRWwA&amp;ust=1374082180495772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over+crops&amp;source=images&amp;cd=&amp;cad=rja&amp;docid=oCbcUDNdTAoCIM&amp;tbnid=GoD3C_-ptWOmQM:&amp;ved=0CAUQjRw&amp;url=https://www.certifiedcropadviser.org/story/2012/apr/thu/cover-crops-mixtures-or-monocultures&amp;ei=CYTlUcSKIbPD4AOzsIHYCg&amp;psig=AFQjCNHiyN029X8ZG2vSpSd_c1oE0bPBhg&amp;ust=137408238191182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crop+rotation&amp;source=images&amp;cd=&amp;cad=rja&amp;docid=Ypo6IzLX7Z2G8M&amp;tbnid=OoQUO-kR0OcWSM:&amp;ved=0CAUQjRw&amp;url=http://soilquality.org/practices/row_crop_rotations.html&amp;ei=sITlUeLkFLW-4APRyIHIDA&amp;psig=AFQjCNFaHgecLmwgoiY8RQSajZe6lU4vBw&amp;ust=137408256546528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hyperlink" Target="http://www.google.com/url?sa=i&amp;rct=j&amp;q=crop+rotation&amp;source=images&amp;cd=&amp;cad=rja&amp;docid=WangcHU6wFENsM&amp;tbnid=BrzNDplNxEmXtM:&amp;ved=0CAUQjRw&amp;url=http://standeyo.com/NEWS/10_Food_Water/100603.rotate.garden.veggies.html&amp;ei=0YTlUYa5Kajj4AOOsYCYCg&amp;psig=AFQjCNFaHgecLmwgoiY8RQSajZe6lU4vBw&amp;ust=137408256546528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m/url?sa=i&amp;rct=j&amp;q=&amp;esrc=s&amp;source=images&amp;cd=&amp;cad=rja&amp;uact=8&amp;ved=0CAcQjRw&amp;url=https://www.edgarsnyder.com/product-injuries/farm/&amp;ei=Ht6SVb6KD4mWgwTU_4OYCw&amp;bvm=bv.96783405,d.eXY&amp;psig=AFQjCNGsc6fP8KitubLpOQM4OiXVf6_Y0Q&amp;ust=143577486956217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S7ta_BmZdZV8SM&amp;tbnid=Kf5uoCYBBQdlWM:&amp;ved=0CAUQjRw&amp;url=http://garden.lovetoknow.com/wiki/Nutrients_Needed_for_Plants_to_Grow&amp;ei=hnr2UYryBZH09gShyYHIBA&amp;bvm=bv.49784469,d.eWU&amp;psig=AFQjCNFkC-en-iG-1WO-T9a5D5yJF-Ls2g&amp;ust=137519410095044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Soil Conservation</a:t>
            </a:r>
            <a:br>
              <a:rPr lang="en-US" dirty="0" smtClean="0"/>
            </a:br>
            <a:r>
              <a:rPr lang="en-US" sz="2800" dirty="0" smtClean="0"/>
              <a:t>(chapter 10, section 4)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2971800"/>
            <a:ext cx="4876800" cy="3505200"/>
          </a:xfrm>
        </p:spPr>
        <p:txBody>
          <a:bodyPr>
            <a:normAutofit/>
          </a:bodyPr>
          <a:lstStyle/>
          <a:p>
            <a:pPr marL="552450" lvl="0" indent="-552450" algn="l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mature soil takes 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THOUSANDS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years to form (so it’s  </a:t>
            </a: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nonrenewable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), so it needs to be</a:t>
            </a:r>
            <a:r>
              <a:rPr kumimoji="0" lang="en-US" sz="3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protected (conserved)</a:t>
            </a:r>
          </a:p>
        </p:txBody>
      </p:sp>
      <p:pic>
        <p:nvPicPr>
          <p:cNvPr id="7170" name="Picture 2" descr="http://www.co.nrcs.usda.gov/news/pas/Articles_of_Interest/Images/soil_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3" y="2655445"/>
            <a:ext cx="4106917" cy="40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5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57200"/>
          </a:xfrm>
        </p:spPr>
        <p:txBody>
          <a:bodyPr>
            <a:normAutofit fontScale="90000"/>
          </a:bodyPr>
          <a:lstStyle/>
          <a:p>
            <a:pPr lvl="0"/>
            <a:r>
              <a:rPr lang="en-US" sz="4800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sz="4800" kern="0" dirty="0" smtClean="0">
                <a:solidFill>
                  <a:srgbClr val="000000"/>
                </a:solidFill>
                <a:latin typeface="Arial"/>
              </a:rPr>
            </a:br>
            <a:r>
              <a:rPr lang="en-US" sz="4800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4800" kern="0" dirty="0">
                <a:solidFill>
                  <a:srgbClr val="000000"/>
                </a:solidFill>
                <a:latin typeface="Arial"/>
              </a:rPr>
            </a:br>
            <a:r>
              <a:rPr lang="en-US" sz="4800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sz="4800" kern="0" dirty="0" smtClean="0">
                <a:solidFill>
                  <a:srgbClr val="000000"/>
                </a:solidFill>
                <a:latin typeface="Arial"/>
              </a:rPr>
            </a:br>
            <a:r>
              <a:rPr lang="en-US" sz="4800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4800" kern="0" dirty="0">
                <a:solidFill>
                  <a:srgbClr val="000000"/>
                </a:solidFill>
                <a:latin typeface="Arial"/>
              </a:rPr>
            </a:br>
            <a:r>
              <a:rPr lang="en-US" sz="4800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sz="4800" kern="0" dirty="0" smtClean="0">
                <a:solidFill>
                  <a:srgbClr val="000000"/>
                </a:solidFill>
                <a:latin typeface="Arial"/>
              </a:rPr>
            </a:br>
            <a:r>
              <a:rPr lang="en-US" sz="4800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sz="4800" kern="0" dirty="0" smtClean="0">
                <a:solidFill>
                  <a:srgbClr val="000000"/>
                </a:solidFill>
                <a:latin typeface="Arial"/>
              </a:rPr>
            </a:br>
            <a:r>
              <a:rPr lang="en-US" sz="4800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4800" kern="0" dirty="0">
                <a:solidFill>
                  <a:srgbClr val="000000"/>
                </a:solidFill>
                <a:latin typeface="Arial"/>
              </a:rPr>
            </a:br>
            <a:r>
              <a:rPr lang="en-US" sz="4800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sz="4800" kern="0" dirty="0" smtClean="0">
                <a:solidFill>
                  <a:srgbClr val="000000"/>
                </a:solidFill>
                <a:latin typeface="Arial"/>
              </a:rPr>
            </a:br>
            <a:r>
              <a:rPr lang="en-US" sz="4800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sz="4800" kern="0" dirty="0" smtClean="0">
                <a:solidFill>
                  <a:srgbClr val="000000"/>
                </a:solidFill>
                <a:latin typeface="Arial"/>
              </a:rPr>
            </a:br>
            <a:r>
              <a:rPr lang="en-US" sz="4800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4800" kern="0" dirty="0">
                <a:solidFill>
                  <a:srgbClr val="000000"/>
                </a:solidFill>
                <a:latin typeface="Arial"/>
              </a:rPr>
            </a:br>
            <a:r>
              <a:rPr lang="en-US" sz="4800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sz="4800" kern="0" dirty="0" smtClean="0">
                <a:solidFill>
                  <a:srgbClr val="000000"/>
                </a:solidFill>
                <a:latin typeface="Arial"/>
              </a:rPr>
            </a:br>
            <a:r>
              <a:rPr lang="en-US" sz="4800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4800" kern="0" dirty="0">
                <a:solidFill>
                  <a:srgbClr val="000000"/>
                </a:solidFill>
                <a:latin typeface="Arial"/>
              </a:rPr>
            </a:br>
            <a:r>
              <a:rPr lang="en-US" sz="4800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sz="4800" kern="0" dirty="0" smtClean="0">
                <a:solidFill>
                  <a:srgbClr val="000000"/>
                </a:solidFill>
                <a:latin typeface="Arial"/>
              </a:rPr>
            </a:br>
            <a:r>
              <a:rPr lang="en-US" sz="4800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4800" kern="0" dirty="0">
                <a:solidFill>
                  <a:srgbClr val="000000"/>
                </a:solidFill>
                <a:latin typeface="Arial"/>
              </a:rPr>
            </a:br>
            <a:r>
              <a:rPr lang="en-US" sz="4800" kern="0" dirty="0" smtClean="0">
                <a:solidFill>
                  <a:srgbClr val="000000"/>
                </a:solidFill>
                <a:latin typeface="Arial"/>
              </a:rPr>
              <a:t>reduce </a:t>
            </a:r>
            <a:r>
              <a:rPr lang="en-US" sz="4800" kern="0" dirty="0">
                <a:solidFill>
                  <a:srgbClr val="000000"/>
                </a:solidFill>
                <a:latin typeface="Arial"/>
              </a:rPr>
              <a:t>soil erosion by…</a:t>
            </a:r>
            <a:br>
              <a:rPr lang="en-US" sz="4800" kern="0" dirty="0">
                <a:solidFill>
                  <a:srgbClr val="000000"/>
                </a:solidFill>
                <a:latin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7696200" cy="4526280"/>
          </a:xfrm>
        </p:spPr>
        <p:txBody>
          <a:bodyPr>
            <a:normAutofit/>
          </a:bodyPr>
          <a:lstStyle/>
          <a:p>
            <a:pPr marL="933450" lvl="1" indent="-4762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</a:pPr>
            <a:r>
              <a:rPr lang="en-US" sz="3100" kern="0" dirty="0" smtClean="0">
                <a:solidFill>
                  <a:srgbClr val="000000"/>
                </a:solidFill>
                <a:latin typeface="Arial"/>
              </a:rPr>
              <a:t>1.  more </a:t>
            </a:r>
            <a:r>
              <a:rPr lang="en-US" sz="3100" b="1" kern="0" dirty="0">
                <a:solidFill>
                  <a:srgbClr val="000000"/>
                </a:solidFill>
                <a:latin typeface="Arial"/>
              </a:rPr>
              <a:t>plants</a:t>
            </a:r>
            <a:r>
              <a:rPr lang="en-US" sz="31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3100" kern="0" dirty="0">
                <a:solidFill>
                  <a:srgbClr val="FF0000"/>
                </a:solidFill>
                <a:latin typeface="Arial"/>
              </a:rPr>
              <a:t>wind </a:t>
            </a:r>
            <a:r>
              <a:rPr lang="en-US" sz="3100" kern="0" dirty="0" smtClean="0">
                <a:solidFill>
                  <a:srgbClr val="FF0000"/>
                </a:solidFill>
                <a:latin typeface="Arial"/>
              </a:rPr>
              <a:t>breakers</a:t>
            </a:r>
            <a:r>
              <a:rPr lang="en-US" sz="3100" kern="0" dirty="0" smtClean="0">
                <a:solidFill>
                  <a:schemeClr val="bg1"/>
                </a:solidFill>
                <a:latin typeface="Arial"/>
              </a:rPr>
              <a:t>)--</a:t>
            </a:r>
            <a:r>
              <a:rPr lang="en-US" sz="3100" kern="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100" kern="0" dirty="0" smtClean="0">
                <a:solidFill>
                  <a:srgbClr val="000000"/>
                </a:solidFill>
                <a:latin typeface="Arial"/>
              </a:rPr>
              <a:t>slows down wind/water erosion and hold in soil</a:t>
            </a:r>
            <a:endParaRPr lang="en-US" sz="3100" kern="0" dirty="0">
              <a:solidFill>
                <a:srgbClr val="000000"/>
              </a:solidFill>
              <a:latin typeface="Arial"/>
            </a:endParaRPr>
          </a:p>
          <a:p>
            <a:pPr marL="933450" lvl="1" indent="-4762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</a:pPr>
            <a:r>
              <a:rPr lang="en-US" sz="3100" kern="0" dirty="0">
                <a:solidFill>
                  <a:srgbClr val="FF0000"/>
                </a:solidFill>
                <a:latin typeface="Arial"/>
              </a:rPr>
              <a:t>2</a:t>
            </a:r>
            <a:r>
              <a:rPr lang="en-US" sz="3100" kern="0" dirty="0" smtClean="0">
                <a:solidFill>
                  <a:srgbClr val="FF0000"/>
                </a:solidFill>
                <a:latin typeface="Arial"/>
              </a:rPr>
              <a:t>.  contour </a:t>
            </a:r>
            <a:r>
              <a:rPr lang="en-US" sz="3100" kern="0" dirty="0">
                <a:solidFill>
                  <a:srgbClr val="FF0000"/>
                </a:solidFill>
                <a:latin typeface="Arial"/>
              </a:rPr>
              <a:t>plowing</a:t>
            </a:r>
          </a:p>
          <a:p>
            <a:pPr marL="933450" lvl="1" indent="-4762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</a:pPr>
            <a:r>
              <a:rPr lang="en-US" sz="3100" kern="0" dirty="0">
                <a:solidFill>
                  <a:srgbClr val="FF0000"/>
                </a:solidFill>
                <a:latin typeface="Arial"/>
              </a:rPr>
              <a:t>3</a:t>
            </a:r>
            <a:r>
              <a:rPr lang="en-US" sz="3100" kern="0" dirty="0" smtClean="0">
                <a:solidFill>
                  <a:srgbClr val="FF0000"/>
                </a:solidFill>
                <a:latin typeface="Arial"/>
              </a:rPr>
              <a:t>.  terracing</a:t>
            </a:r>
            <a:r>
              <a:rPr lang="en-US" sz="3100" kern="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933450" lvl="1" indent="-4762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</a:pPr>
            <a:r>
              <a:rPr lang="en-US" sz="3100" kern="0" dirty="0">
                <a:solidFill>
                  <a:srgbClr val="FF0000"/>
                </a:solidFill>
                <a:latin typeface="Arial"/>
              </a:rPr>
              <a:t>4</a:t>
            </a:r>
            <a:r>
              <a:rPr lang="en-US" sz="3100" kern="0" dirty="0" smtClean="0">
                <a:solidFill>
                  <a:srgbClr val="FF0000"/>
                </a:solidFill>
                <a:latin typeface="Arial"/>
              </a:rPr>
              <a:t>.  no-till farming</a:t>
            </a:r>
          </a:p>
          <a:p>
            <a:pPr marL="933450" lvl="1" indent="-4762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</a:pPr>
            <a:r>
              <a:rPr lang="en-US" sz="3100" kern="0" dirty="0">
                <a:solidFill>
                  <a:srgbClr val="FF0000"/>
                </a:solidFill>
                <a:latin typeface="Arial"/>
              </a:rPr>
              <a:t>5</a:t>
            </a:r>
            <a:r>
              <a:rPr lang="en-US" sz="3100" kern="0" dirty="0" smtClean="0">
                <a:solidFill>
                  <a:srgbClr val="FF0000"/>
                </a:solidFill>
                <a:latin typeface="Arial"/>
              </a:rPr>
              <a:t>.  cover crop</a:t>
            </a:r>
          </a:p>
          <a:p>
            <a:pPr marL="933450" lvl="1" indent="-4762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</a:pPr>
            <a:r>
              <a:rPr lang="en-US" sz="3100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sz="3100" kern="0" dirty="0" smtClean="0">
                <a:solidFill>
                  <a:srgbClr val="FF0000"/>
                </a:solidFill>
                <a:latin typeface="Arial"/>
              </a:rPr>
              <a:t>.  crop </a:t>
            </a:r>
            <a:r>
              <a:rPr lang="en-US" sz="3100" kern="0" dirty="0">
                <a:solidFill>
                  <a:srgbClr val="FF0000"/>
                </a:solidFill>
                <a:latin typeface="Arial"/>
              </a:rPr>
              <a:t>rotation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  </a:t>
            </a:r>
          </a:p>
          <a:p>
            <a:pPr marL="933450" lvl="1" indent="-4762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</a:pPr>
            <a:endParaRPr lang="en-US" sz="3100" kern="0" dirty="0">
              <a:solidFill>
                <a:srgbClr val="FF0000"/>
              </a:solidFill>
              <a:latin typeface="Arial"/>
            </a:endParaRPr>
          </a:p>
          <a:p>
            <a:pPr marL="933450" lvl="1" indent="-4762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</a:pPr>
            <a:endParaRPr lang="en-US" sz="3100" kern="0" dirty="0" smtClean="0">
              <a:solidFill>
                <a:srgbClr val="FF0000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1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(1) Wind Breakers— </a:t>
            </a:r>
            <a:r>
              <a:rPr lang="en-US" sz="3600" dirty="0" smtClean="0"/>
              <a:t>slows down the wind</a:t>
            </a:r>
            <a:endParaRPr lang="en-US" sz="3600" dirty="0"/>
          </a:p>
        </p:txBody>
      </p:sp>
      <p:pic>
        <p:nvPicPr>
          <p:cNvPr id="3074" name="Picture 2" descr="http://images.sciencedaily.com/2011/06/110630171725-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2600"/>
            <a:ext cx="43402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achi.org/images10/windbreak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599"/>
            <a:ext cx="4531663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(2)  Contour Plowing– </a:t>
            </a:r>
            <a:r>
              <a:rPr lang="en-US" sz="3100" dirty="0" smtClean="0"/>
              <a:t>slows down </a:t>
            </a:r>
            <a:br>
              <a:rPr lang="en-US" sz="3100" dirty="0" smtClean="0"/>
            </a:br>
            <a:r>
              <a:rPr lang="en-US" sz="3100" dirty="0" smtClean="0"/>
              <a:t>water erosion (for gentle hills)</a:t>
            </a:r>
            <a:endParaRPr lang="en-US" sz="3100" dirty="0"/>
          </a:p>
        </p:txBody>
      </p:sp>
      <p:pic>
        <p:nvPicPr>
          <p:cNvPr id="3" name="Picture 2" descr="hst_wsf_020_a_po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59" b="57479"/>
          <a:stretch/>
        </p:blipFill>
        <p:spPr bwMode="auto">
          <a:xfrm>
            <a:off x="838200" y="17526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classconnection.s3.amazonaws.com/838/flashcards/997838/jpg/contourfarm132370891813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85096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638800" y="3619500"/>
            <a:ext cx="3048000" cy="8001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20731687">
            <a:off x="6068887" y="3527292"/>
            <a:ext cx="278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of water flow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71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12749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(3)  Terracing– </a:t>
            </a:r>
            <a:r>
              <a:rPr lang="en-US" sz="3100" dirty="0"/>
              <a:t>for </a:t>
            </a:r>
            <a:r>
              <a:rPr lang="en-US" sz="3100" b="1" dirty="0"/>
              <a:t>steep</a:t>
            </a:r>
            <a:r>
              <a:rPr lang="en-US" sz="3100" dirty="0"/>
              <a:t> hills</a:t>
            </a:r>
            <a:br>
              <a:rPr lang="en-US" sz="3100" dirty="0"/>
            </a:br>
            <a:r>
              <a:rPr lang="en-US" sz="3100" dirty="0"/>
              <a:t>(</a:t>
            </a:r>
            <a:r>
              <a:rPr lang="en-US" sz="3100" dirty="0" smtClean="0"/>
              <a:t>makes </a:t>
            </a:r>
            <a:r>
              <a:rPr lang="en-US" sz="3100" dirty="0"/>
              <a:t>STEPS to slow down the water</a:t>
            </a:r>
            <a:r>
              <a:rPr lang="en-US" sz="3100" dirty="0" smtClean="0"/>
              <a:t>)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4" name="Picture 3" descr="hst_wsf_020_a_pop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1" t="3205" r="2084" b="57051"/>
          <a:stretch/>
        </p:blipFill>
        <p:spPr bwMode="auto">
          <a:xfrm>
            <a:off x="228600" y="1752600"/>
            <a:ext cx="3886200" cy="350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2" name="Picture 4" descr="http://www.organicnation.tv/storage/terraces.jpg?__SQUARESPACE_CACHEVERSION=124749491295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32125"/>
            <a:ext cx="4876800" cy="354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7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6517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(4)  No-till Farming – </a:t>
            </a:r>
            <a:r>
              <a:rPr lang="en-US" sz="3100" dirty="0" smtClean="0">
                <a:effectLst/>
              </a:rPr>
              <a:t>leave old stalks/roots to slow down runoff (don’t plow between harvest and replanting time)</a:t>
            </a:r>
            <a:endParaRPr lang="en-US" sz="3100" dirty="0">
              <a:effectLst/>
            </a:endParaRPr>
          </a:p>
        </p:txBody>
      </p:sp>
      <p:pic>
        <p:nvPicPr>
          <p:cNvPr id="3" name="Picture 2" descr="hst_wsf_020_a_po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51282" r="49038" b="9829"/>
          <a:stretch/>
        </p:blipFill>
        <p:spPr bwMode="auto">
          <a:xfrm>
            <a:off x="152401" y="2057399"/>
            <a:ext cx="4038600" cy="31623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http://www.nrcs.usda.gov/Internet/FSE_MEDIA/nrcs142p2_004387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762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9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(5)  Crop Cover– </a:t>
            </a:r>
            <a:r>
              <a:rPr lang="en-US" sz="3100" dirty="0" smtClean="0"/>
              <a:t>planted between harvests to restore nutrients and prevent wind/water erosion</a:t>
            </a:r>
            <a:endParaRPr lang="en-US" sz="3100" dirty="0"/>
          </a:p>
        </p:txBody>
      </p:sp>
      <p:pic>
        <p:nvPicPr>
          <p:cNvPr id="3" name="Picture 2" descr="hst_wsf_020_a_po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3" t="51709" r="2403" b="9402"/>
          <a:stretch/>
        </p:blipFill>
        <p:spPr bwMode="auto">
          <a:xfrm>
            <a:off x="152400" y="1828800"/>
            <a:ext cx="3855605" cy="32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https://www.certifiedcropadviser.org/files/images/homepage/8-species-cover-crop-mixtur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05" y="1828800"/>
            <a:ext cx="496454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(6) Crop Rotation– </a:t>
            </a:r>
            <a:r>
              <a:rPr lang="en-US" sz="3100" dirty="0" smtClean="0"/>
              <a:t>plant different crops each year (helps replenish nutrients to soil)</a:t>
            </a:r>
            <a:endParaRPr lang="en-US" sz="3100" dirty="0"/>
          </a:p>
        </p:txBody>
      </p:sp>
      <p:pic>
        <p:nvPicPr>
          <p:cNvPr id="6146" name="Picture 2" descr="http://soilquality.org/images/row_crop_rotation_crop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14361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andeyo.com/NEWS/10_Food_Water/10_Food_Water_pics/100603.rotate.garden.crop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08" y="1828800"/>
            <a:ext cx="466794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100" dirty="0"/>
              <a:t>Which human activity can help </a:t>
            </a:r>
            <a:r>
              <a:rPr lang="en-US" sz="3100" b="1" u="sng" dirty="0"/>
              <a:t>prevent</a:t>
            </a:r>
            <a:r>
              <a:rPr lang="en-US" sz="3100" dirty="0"/>
              <a:t> soil erosion?</a:t>
            </a:r>
          </a:p>
          <a:p>
            <a:pPr lvl="1"/>
            <a:r>
              <a:rPr lang="en-US" sz="3100" dirty="0"/>
              <a:t>A.  planting cover crops and employing contour plowing methods</a:t>
            </a:r>
          </a:p>
          <a:p>
            <a:pPr lvl="1"/>
            <a:r>
              <a:rPr lang="en-US" sz="3100" dirty="0"/>
              <a:t>B.  strip mining and deforestation</a:t>
            </a:r>
          </a:p>
          <a:p>
            <a:pPr lvl="1"/>
            <a:r>
              <a:rPr lang="en-US" sz="3100" dirty="0"/>
              <a:t>C.  building cities and highways</a:t>
            </a:r>
          </a:p>
          <a:p>
            <a:pPr lvl="1"/>
            <a:r>
              <a:rPr lang="en-US" sz="3100" dirty="0"/>
              <a:t>D.  growing crops and burning fossil fuels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0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time to do PT #6…</a:t>
            </a:r>
            <a:endParaRPr lang="en-US" dirty="0"/>
          </a:p>
        </p:txBody>
      </p:sp>
      <p:pic>
        <p:nvPicPr>
          <p:cNvPr id="1028" name="Picture 4" descr="https://www.edgarsnyder.com/images/large-550/products/farm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199"/>
            <a:ext cx="7772400" cy="423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6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Why is soil so important?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876800"/>
          </a:xfrm>
        </p:spPr>
        <p:txBody>
          <a:bodyPr rtlCol="0">
            <a:normAutofit fontScale="85000" lnSpcReduction="10000"/>
          </a:bodyPr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buClr>
                <a:srgbClr val="FFCC00"/>
              </a:buClr>
              <a:buSzTx/>
              <a:buFont typeface="Times" pitchFamily="18" charset="0"/>
              <a:buChar char="•"/>
              <a:defRPr/>
            </a:pPr>
            <a:r>
              <a:rPr lang="en-US" b="1" u="sng" dirty="0" smtClean="0"/>
              <a:t>1. Nutrients</a:t>
            </a:r>
            <a:r>
              <a:rPr lang="en-US" dirty="0" smtClean="0"/>
              <a:t> --Soil </a:t>
            </a:r>
            <a:r>
              <a:rPr lang="en-US" dirty="0"/>
              <a:t>provides minerals and other nutrients for plants. All animals get their energy from plants.</a:t>
            </a:r>
            <a:endParaRPr lang="en-US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buClr>
                <a:srgbClr val="FFCC00"/>
              </a:buClr>
              <a:buSzTx/>
              <a:buFont typeface="Times" pitchFamily="18" charset="0"/>
              <a:buChar char="•"/>
              <a:defRPr/>
            </a:pPr>
            <a:endParaRPr lang="en-US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buClr>
                <a:srgbClr val="FFCC00"/>
              </a:buClr>
              <a:buSzTx/>
              <a:buFont typeface="Times" pitchFamily="18" charset="0"/>
              <a:buChar char="•"/>
              <a:defRPr/>
            </a:pPr>
            <a:r>
              <a:rPr lang="en-US" b="1" dirty="0" smtClean="0"/>
              <a:t>2. </a:t>
            </a:r>
            <a:r>
              <a:rPr lang="en-US" b="1" u="sng" dirty="0" smtClean="0"/>
              <a:t>Housing</a:t>
            </a:r>
            <a:r>
              <a:rPr lang="en-US" dirty="0" smtClean="0"/>
              <a:t> --Soil </a:t>
            </a:r>
            <a:r>
              <a:rPr lang="en-US" dirty="0"/>
              <a:t>provides a place for animals to live.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buClr>
                <a:srgbClr val="FFCC00"/>
              </a:buClr>
              <a:buSzTx/>
              <a:buFont typeface="Times" pitchFamily="18" charset="0"/>
              <a:buChar char="•"/>
              <a:defRPr/>
            </a:pPr>
            <a:endParaRPr lang="en-US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buClr>
                <a:srgbClr val="FFCC00"/>
              </a:buClr>
              <a:buSzTx/>
              <a:buFont typeface="Times" pitchFamily="18" charset="0"/>
              <a:buChar char="•"/>
              <a:defRPr/>
            </a:pPr>
            <a:r>
              <a:rPr lang="en-US" b="1" dirty="0" smtClean="0"/>
              <a:t>3. </a:t>
            </a:r>
            <a:r>
              <a:rPr lang="en-US" b="1" u="sng" dirty="0" smtClean="0"/>
              <a:t>Water</a:t>
            </a:r>
            <a:r>
              <a:rPr lang="en-US" b="1" dirty="0" smtClean="0"/>
              <a:t> </a:t>
            </a:r>
            <a:r>
              <a:rPr lang="en-US" b="1" dirty="0"/>
              <a:t>Storage</a:t>
            </a:r>
            <a:r>
              <a:rPr lang="en-US" dirty="0"/>
              <a:t> Without soil to hold water, plants would not get the moisture or the nutrients they need.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2772" name="Picture 2" descr="http://cf.ltkcdn.net/garden/images/std/110091-394x305-Soil_Nutrient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7528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66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Human Activity that increase EROSION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1. logging</a:t>
            </a:r>
          </a:p>
          <a:p>
            <a:pPr eaLnBrk="1" hangingPunct="1"/>
            <a:r>
              <a:rPr lang="en-US" dirty="0" smtClean="0"/>
              <a:t>2. mining</a:t>
            </a:r>
          </a:p>
          <a:p>
            <a:pPr eaLnBrk="1" hangingPunct="1"/>
            <a:r>
              <a:rPr lang="en-US" dirty="0" smtClean="0"/>
              <a:t>3. construction</a:t>
            </a:r>
          </a:p>
          <a:p>
            <a:pPr eaLnBrk="1" hangingPunct="1"/>
            <a:r>
              <a:rPr lang="en-US" dirty="0" smtClean="0"/>
              <a:t>4. farming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90250"/>
            <a:ext cx="5372100" cy="366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1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1--Logging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Trees cut down to build homes and furniture, and to make paper</a:t>
            </a:r>
          </a:p>
          <a:p>
            <a:pPr eaLnBrk="1" hangingPunct="1"/>
            <a:r>
              <a:rPr lang="en-US" smtClean="0"/>
              <a:t>clear-cutting (all trees cut down in an area)—roots decay and there’s nothing to hold the soil, so it washes away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498" y="4114800"/>
            <a:ext cx="36671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2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2--Mining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4305300" cy="452628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t</a:t>
            </a:r>
            <a:r>
              <a:rPr lang="en-US" dirty="0" smtClean="0"/>
              <a:t>o get natural resources like minerals</a:t>
            </a:r>
          </a:p>
          <a:p>
            <a:pPr eaLnBrk="1" hangingPunct="1"/>
            <a:r>
              <a:rPr lang="en-US" dirty="0" smtClean="0"/>
              <a:t>erosion of soil speeds up</a:t>
            </a:r>
          </a:p>
          <a:p>
            <a:pPr eaLnBrk="1" hangingPunct="1"/>
            <a:r>
              <a:rPr lang="en-US" dirty="0" smtClean="0"/>
              <a:t>mining companies must “</a:t>
            </a:r>
            <a:r>
              <a:rPr lang="en-US" b="1" i="1" dirty="0" smtClean="0"/>
              <a:t>reclaim</a:t>
            </a:r>
            <a:r>
              <a:rPr lang="en-US" dirty="0" smtClean="0"/>
              <a:t>” the area when done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362200"/>
            <a:ext cx="4381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8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3--Construction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building roads, buildings, and communities</a:t>
            </a:r>
          </a:p>
          <a:p>
            <a:pPr eaLnBrk="1" hangingPunct="1"/>
            <a:r>
              <a:rPr lang="en-US" smtClean="0"/>
              <a:t>plants removed, so erosion speeds up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37619"/>
            <a:ext cx="70866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4--Over 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3400"/>
            <a:ext cx="4495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378311" cy="291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4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3536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enrich</a:t>
            </a:r>
            <a:r>
              <a:rPr lang="en-US" dirty="0" smtClean="0"/>
              <a:t>) Poor farming practices…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Dust Bowl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1930-1937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Colorado, Kansas, Oklahoma, New Mexico, and Texas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b</a:t>
            </a:r>
            <a:r>
              <a:rPr lang="en-US" sz="2800" dirty="0" smtClean="0"/>
              <a:t>egan as a severe drought and poor farming practices</a:t>
            </a:r>
          </a:p>
        </p:txBody>
      </p:sp>
      <p:pic>
        <p:nvPicPr>
          <p:cNvPr id="39940" name="Picture 5" descr="dustbowl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94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4876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Weathering</a:t>
            </a:r>
          </a:p>
          <a:p>
            <a:r>
              <a:rPr lang="en-US" dirty="0" smtClean="0"/>
              <a:t>…breaks down the rocks into smaller pieces (helps to make the soil)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Erosion</a:t>
            </a:r>
          </a:p>
          <a:p>
            <a:r>
              <a:rPr lang="en-US" dirty="0" smtClean="0"/>
              <a:t>…</a:t>
            </a:r>
            <a:r>
              <a:rPr lang="en-US" b="1" u="sng" dirty="0" smtClean="0"/>
              <a:t>moves</a:t>
            </a:r>
            <a:r>
              <a:rPr lang="en-US" dirty="0" smtClean="0"/>
              <a:t> the sediment/soil</a:t>
            </a:r>
          </a:p>
          <a:p>
            <a:endParaRPr lang="en-US" dirty="0"/>
          </a:p>
          <a:p>
            <a:r>
              <a:rPr lang="en-US" dirty="0" smtClean="0"/>
              <a:t>We don’t want the soil to move, </a:t>
            </a:r>
            <a:r>
              <a:rPr lang="en-US" dirty="0" smtClean="0">
                <a:solidFill>
                  <a:schemeClr val="accent6">
                    <a:lumMod val="25000"/>
                  </a:schemeClr>
                </a:solidFill>
              </a:rPr>
              <a:t>so what do we do?????</a:t>
            </a:r>
            <a:endParaRPr lang="en-US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282</TotalTime>
  <Words>423</Words>
  <Application>Microsoft Office PowerPoint</Application>
  <PresentationFormat>On-screen Show (4:3)</PresentationFormat>
  <Paragraphs>59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Foundry</vt:lpstr>
      <vt:lpstr>Soil Conservation (chapter 10, section 4)</vt:lpstr>
      <vt:lpstr>Why is soil so important?</vt:lpstr>
      <vt:lpstr>Human Activity that increase EROSION</vt:lpstr>
      <vt:lpstr>1--Logging</vt:lpstr>
      <vt:lpstr>2--Mining</vt:lpstr>
      <vt:lpstr>3--Construction</vt:lpstr>
      <vt:lpstr>4--Over Farming</vt:lpstr>
      <vt:lpstr>(enrich) Poor farming practices…</vt:lpstr>
      <vt:lpstr>Review</vt:lpstr>
      <vt:lpstr>              reduce soil erosion by… </vt:lpstr>
      <vt:lpstr>(1) Wind Breakers— slows down the wind</vt:lpstr>
      <vt:lpstr>(2)  Contour Plowing– slows down  water erosion (for gentle hills)</vt:lpstr>
      <vt:lpstr>(3)  Terracing– for steep hills (makes STEPS to slow down the water) </vt:lpstr>
      <vt:lpstr>(4)  No-till Farming – leave old stalks/roots to slow down runoff (don’t plow between harvest and replanting time)</vt:lpstr>
      <vt:lpstr>(5)  Crop Cover– planted between harvests to restore nutrients and prevent wind/water erosion</vt:lpstr>
      <vt:lpstr>(6) Crop Rotation– plant different crops each year (helps replenish nutrients to soil)</vt:lpstr>
      <vt:lpstr>PowerPoint Presentation</vt:lpstr>
      <vt:lpstr>It’s time to do PT #6…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Conservation</dc:title>
  <dc:creator>Twila</dc:creator>
  <cp:lastModifiedBy>William Hinsley</cp:lastModifiedBy>
  <cp:revision>13</cp:revision>
  <dcterms:created xsi:type="dcterms:W3CDTF">2013-07-16T16:15:01Z</dcterms:created>
  <dcterms:modified xsi:type="dcterms:W3CDTF">2015-06-30T18:59:53Z</dcterms:modified>
</cp:coreProperties>
</file>