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5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FA3A9-E29B-470C-A87E-2637DF4B2085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6F96F-49D6-4CA6-B261-9A0FC1733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85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2D16FB-846A-46E9-96BD-C83A60B61652}" type="slidenum">
              <a:rPr lang="en-US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9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A5D0-9610-4E38-80FD-DFCBA0F59D8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B54B-7318-4B46-9A3C-0AC5D7E5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5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A5D0-9610-4E38-80FD-DFCBA0F59D8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B54B-7318-4B46-9A3C-0AC5D7E5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4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A5D0-9610-4E38-80FD-DFCBA0F59D8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B54B-7318-4B46-9A3C-0AC5D7E5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7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62971-7C1B-48FA-A5BB-03B41AD9B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5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EF99D-69C3-4C93-B9F0-77CA1259B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41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31738-C857-43A0-A0A0-69A1BB8DC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43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670C0-57CF-4F63-94F9-4EE4A0FA9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01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09711-97FB-42A8-A07C-9ADDF04E0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6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953D0-DB64-4628-AEEE-6E24E618F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10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A2065-7D1B-4C53-BD63-180A47E0C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7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A2824-A576-4DE7-8E7D-F5219A42E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2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A5D0-9610-4E38-80FD-DFCBA0F59D8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B54B-7318-4B46-9A3C-0AC5D7E5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50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F2339-AA4A-483D-A7A6-7DBA8DEA5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04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16D65-43ED-4346-93B8-854D86483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99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3EF8C-53D7-405A-A3BA-63B677FE6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8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A5D0-9610-4E38-80FD-DFCBA0F59D8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B54B-7318-4B46-9A3C-0AC5D7E5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8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A5D0-9610-4E38-80FD-DFCBA0F59D8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B54B-7318-4B46-9A3C-0AC5D7E5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9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A5D0-9610-4E38-80FD-DFCBA0F59D8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B54B-7318-4B46-9A3C-0AC5D7E5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5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A5D0-9610-4E38-80FD-DFCBA0F59D8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B54B-7318-4B46-9A3C-0AC5D7E5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5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A5D0-9610-4E38-80FD-DFCBA0F59D8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B54B-7318-4B46-9A3C-0AC5D7E5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1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A5D0-9610-4E38-80FD-DFCBA0F59D8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B54B-7318-4B46-9A3C-0AC5D7E5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2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A5D0-9610-4E38-80FD-DFCBA0F59D8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B54B-7318-4B46-9A3C-0AC5D7E5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8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2A5D0-9610-4E38-80FD-DFCBA0F59D8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2B54B-7318-4B46-9A3C-0AC5D7E5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7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AB3399-8615-4D80-9AD3-B94ACABB406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5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473"/>
            <a:ext cx="9236363" cy="683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980" y="1905000"/>
            <a:ext cx="7772400" cy="1069975"/>
          </a:xfrm>
        </p:spPr>
        <p:txBody>
          <a:bodyPr/>
          <a:lstStyle/>
          <a:p>
            <a:r>
              <a:rPr lang="en-US" b="1" dirty="0" smtClean="0"/>
              <a:t>Layers of Soil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916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Soil profile</a:t>
            </a:r>
            <a:br>
              <a:rPr lang="en-US" smtClean="0"/>
            </a:br>
            <a:r>
              <a:rPr lang="en-US" smtClean="0"/>
              <a:t>(soil horizons)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7213"/>
            <a:ext cx="4343400" cy="4878387"/>
          </a:xfrm>
        </p:spPr>
        <p:txBody>
          <a:bodyPr/>
          <a:lstStyle/>
          <a:p>
            <a:pPr marL="552450" indent="-552450" eaLnBrk="1" hangingPunct="1">
              <a:lnSpc>
                <a:spcPct val="90000"/>
              </a:lnSpc>
            </a:pPr>
            <a:r>
              <a:rPr lang="en-US" altLang="en-US" sz="2800" u="sng" dirty="0" smtClean="0"/>
              <a:t>topsoil </a:t>
            </a:r>
            <a:r>
              <a:rPr lang="en-US" altLang="en-US" sz="2800" dirty="0" smtClean="0"/>
              <a:t>contains humus (rich in nutrients because it contains decayed organic material)</a:t>
            </a:r>
          </a:p>
          <a:p>
            <a:pPr marL="552450" indent="-552450" eaLnBrk="1" hangingPunct="1">
              <a:lnSpc>
                <a:spcPct val="90000"/>
              </a:lnSpc>
            </a:pPr>
            <a:r>
              <a:rPr lang="en-US" altLang="en-US" sz="2800" dirty="0" smtClean="0"/>
              <a:t>solid rock under all the soil is called “</a:t>
            </a:r>
            <a:r>
              <a:rPr lang="en-US" altLang="en-US" sz="2800" u="sng" dirty="0" smtClean="0"/>
              <a:t>bedrock</a:t>
            </a:r>
            <a:r>
              <a:rPr lang="en-US" altLang="en-US" sz="2800" dirty="0" smtClean="0"/>
              <a:t>,” or “</a:t>
            </a:r>
            <a:r>
              <a:rPr lang="en-US" altLang="en-US" sz="2800" dirty="0" err="1" smtClean="0"/>
              <a:t>unweathered</a:t>
            </a:r>
            <a:r>
              <a:rPr lang="en-US" altLang="en-US" sz="2800" dirty="0" smtClean="0"/>
              <a:t> parent rock”</a:t>
            </a: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36163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TextBox 1"/>
          <p:cNvSpPr txBox="1">
            <a:spLocks noChangeArrowheads="1"/>
          </p:cNvSpPr>
          <p:nvPr/>
        </p:nvSpPr>
        <p:spPr bwMode="auto">
          <a:xfrm>
            <a:off x="6350000" y="5122863"/>
            <a:ext cx="1803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292934"/>
                </a:solidFill>
              </a:rPr>
              <a:t>Bedrock</a:t>
            </a:r>
          </a:p>
        </p:txBody>
      </p:sp>
    </p:spTree>
    <p:extLst>
      <p:ext uri="{BB962C8B-B14F-4D97-AF65-F5344CB8AC3E}">
        <p14:creationId xmlns:p14="http://schemas.microsoft.com/office/powerpoint/2010/main" val="373947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686800" cy="6019800"/>
          </a:xfrm>
        </p:spPr>
        <p:txBody>
          <a:bodyPr/>
          <a:lstStyle/>
          <a:p>
            <a:pPr marL="552450" indent="-552450" eaLnBrk="1" hangingPunct="1">
              <a:lnSpc>
                <a:spcPct val="90000"/>
              </a:lnSpc>
            </a:pPr>
            <a:r>
              <a:rPr lang="en-US" altLang="en-US" sz="3100" smtClean="0"/>
              <a:t>From top to bottom, what are the horizons of soil?</a:t>
            </a:r>
            <a:r>
              <a:rPr lang="en-US" altLang="en-US" sz="2800" smtClean="0"/>
              <a:t>  </a:t>
            </a:r>
          </a:p>
          <a:p>
            <a:pPr marL="552450" indent="-552450" eaLnBrk="1" hangingPunct="1">
              <a:lnSpc>
                <a:spcPct val="90000"/>
              </a:lnSpc>
            </a:pPr>
            <a:r>
              <a:rPr lang="en-US" altLang="en-US" sz="2700" b="1" smtClean="0">
                <a:solidFill>
                  <a:srgbClr val="FF3300"/>
                </a:solidFill>
              </a:rPr>
              <a:t>&gt;&gt;&gt;topsoil, subsoil, weathered parent rock, bedrock/unweathered parent rock  (or horizon A, B, C, bedrock)</a:t>
            </a:r>
          </a:p>
          <a:p>
            <a:pPr marL="552450" indent="-552450" eaLnBrk="1" hangingPunct="1">
              <a:lnSpc>
                <a:spcPct val="90000"/>
              </a:lnSpc>
            </a:pPr>
            <a:r>
              <a:rPr lang="en-US" altLang="en-US" sz="3100" smtClean="0"/>
              <a:t>Which of the following contains organic materials?</a:t>
            </a:r>
          </a:p>
          <a:p>
            <a:pPr marL="933450" lvl="1" indent="-476250" eaLnBrk="1" hangingPunct="1">
              <a:lnSpc>
                <a:spcPct val="90000"/>
              </a:lnSpc>
            </a:pPr>
            <a:r>
              <a:rPr lang="en-US" altLang="en-US" sz="2700" smtClean="0"/>
              <a:t>A.  unweathered rock</a:t>
            </a:r>
          </a:p>
          <a:p>
            <a:pPr marL="933450" lvl="1" indent="-476250" eaLnBrk="1" hangingPunct="1">
              <a:lnSpc>
                <a:spcPct val="90000"/>
              </a:lnSpc>
            </a:pPr>
            <a:r>
              <a:rPr lang="en-US" altLang="en-US" sz="2700" smtClean="0"/>
              <a:t>B.  grass </a:t>
            </a:r>
          </a:p>
          <a:p>
            <a:pPr marL="933450" lvl="1" indent="-476250" eaLnBrk="1" hangingPunct="1">
              <a:lnSpc>
                <a:spcPct val="90000"/>
              </a:lnSpc>
            </a:pPr>
            <a:r>
              <a:rPr lang="en-US" altLang="en-US" sz="2700" smtClean="0"/>
              <a:t>C.  water</a:t>
            </a:r>
          </a:p>
          <a:p>
            <a:pPr marL="933450" lvl="1" indent="-476250" eaLnBrk="1" hangingPunct="1">
              <a:lnSpc>
                <a:spcPct val="90000"/>
              </a:lnSpc>
            </a:pPr>
            <a:r>
              <a:rPr lang="en-US" altLang="en-US" sz="2700" smtClean="0"/>
              <a:t>D.  air</a:t>
            </a:r>
          </a:p>
        </p:txBody>
      </p:sp>
    </p:spTree>
    <p:extLst>
      <p:ext uri="{BB962C8B-B14F-4D97-AF65-F5344CB8AC3E}">
        <p14:creationId xmlns:p14="http://schemas.microsoft.com/office/powerpoint/2010/main" val="283455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Last question…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100" smtClean="0"/>
              <a:t>The component of soil that is made up of decayed organic material is called ___.</a:t>
            </a:r>
          </a:p>
          <a:p>
            <a:pPr eaLnBrk="1" hangingPunct="1"/>
            <a:r>
              <a:rPr lang="en-US" altLang="en-US" sz="3100" b="1" smtClean="0">
                <a:solidFill>
                  <a:srgbClr val="FF3300"/>
                </a:solidFill>
              </a:rPr>
              <a:t>&gt;&gt;humus</a:t>
            </a:r>
          </a:p>
        </p:txBody>
      </p:sp>
    </p:spTree>
    <p:extLst>
      <p:ext uri="{BB962C8B-B14F-4D97-AF65-F5344CB8AC3E}">
        <p14:creationId xmlns:p14="http://schemas.microsoft.com/office/powerpoint/2010/main" val="346483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50"/>
                </a:solidFill>
              </a:rPr>
              <a:t>(enrich) </a:t>
            </a:r>
            <a:r>
              <a:rPr lang="en-US" dirty="0" smtClean="0"/>
              <a:t>Let’s try some soil math…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Suppose it takes 500 years to form 2 cm of new soil without erosion. If a farmer needs at least 35 cm of soil to plant a particular crop, how many years will the farmer need to wait before planting his or her crop? </a:t>
            </a:r>
          </a:p>
          <a:p>
            <a:pPr eaLnBrk="1" hangingPunct="1"/>
            <a:r>
              <a:rPr lang="en-US" altLang="en-US" b="1" dirty="0" smtClean="0">
                <a:solidFill>
                  <a:srgbClr val="FF3300"/>
                </a:solidFill>
              </a:rPr>
              <a:t>8,750 years!!!</a:t>
            </a:r>
          </a:p>
        </p:txBody>
      </p:sp>
    </p:spTree>
    <p:extLst>
      <p:ext uri="{BB962C8B-B14F-4D97-AF65-F5344CB8AC3E}">
        <p14:creationId xmlns:p14="http://schemas.microsoft.com/office/powerpoint/2010/main" val="92211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time to do PT #7…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85800"/>
            <a:ext cx="337294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298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SOIL Texture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839200" cy="4114800"/>
          </a:xfrm>
        </p:spPr>
        <p:txBody>
          <a:bodyPr/>
          <a:lstStyle/>
          <a:p>
            <a:pPr marL="552450" indent="-552450" eaLnBrk="1" hangingPunct="1">
              <a:lnSpc>
                <a:spcPct val="90000"/>
              </a:lnSpc>
            </a:pPr>
            <a:r>
              <a:rPr lang="en-US" altLang="en-US" sz="3100" dirty="0"/>
              <a:t>t</a:t>
            </a:r>
            <a:r>
              <a:rPr lang="en-US" altLang="en-US" sz="3100" dirty="0" smtClean="0"/>
              <a:t>he </a:t>
            </a:r>
            <a:r>
              <a:rPr lang="en-US" altLang="en-US" sz="3100" u="sng" dirty="0" smtClean="0"/>
              <a:t>size</a:t>
            </a:r>
            <a:r>
              <a:rPr lang="en-US" altLang="en-US" sz="3100" dirty="0" smtClean="0"/>
              <a:t> of the sediment particles</a:t>
            </a:r>
          </a:p>
        </p:txBody>
      </p:sp>
      <p:pic>
        <p:nvPicPr>
          <p:cNvPr id="33796" name="Picture 4" descr="hst_wsf_013_a_p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8458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057400" y="2514600"/>
            <a:ext cx="16002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1943100" y="5165436"/>
            <a:ext cx="18288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1827" y="2253734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Largest  particle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82842" y="592281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Smallest particle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Loam (best soil)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41" b="46928"/>
          <a:stretch>
            <a:fillRect/>
          </a:stretch>
        </p:blipFill>
        <p:spPr bwMode="auto">
          <a:xfrm>
            <a:off x="76200" y="1219200"/>
            <a:ext cx="853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4343400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smtClean="0"/>
              <a:t>LOAM—if you </a:t>
            </a:r>
            <a:r>
              <a:rPr lang="en-US" altLang="en-US" sz="2400" dirty="0"/>
              <a:t>mix of all </a:t>
            </a:r>
            <a:r>
              <a:rPr lang="en-US" altLang="en-US" sz="2400" dirty="0" smtClean="0"/>
              <a:t>types of sediment</a:t>
            </a:r>
          </a:p>
          <a:p>
            <a:r>
              <a:rPr lang="en-US" altLang="en-US" sz="2400" dirty="0"/>
              <a:t> </a:t>
            </a:r>
            <a:r>
              <a:rPr lang="en-US" altLang="en-US" sz="2400" dirty="0" smtClean="0"/>
              <a:t>          ---- </a:t>
            </a:r>
            <a:r>
              <a:rPr lang="en-US" altLang="en-US" sz="2400" dirty="0"/>
              <a:t>for best </a:t>
            </a:r>
            <a:r>
              <a:rPr lang="en-US" altLang="en-US" sz="2400" dirty="0" smtClean="0"/>
              <a:t>growth</a:t>
            </a:r>
          </a:p>
          <a:p>
            <a:endParaRPr lang="en-US" altLang="en-US" dirty="0"/>
          </a:p>
          <a:p>
            <a:pPr marL="552450" indent="-552450"/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82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384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Questions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04213" cy="4799013"/>
          </a:xfrm>
        </p:spPr>
        <p:txBody>
          <a:bodyPr/>
          <a:lstStyle/>
          <a:p>
            <a:pPr marL="552450" indent="-552450" eaLnBrk="1" hangingPunct="1"/>
            <a:r>
              <a:rPr lang="en-US" altLang="en-US" sz="3100" smtClean="0"/>
              <a:t>Soil is made up of</a:t>
            </a:r>
          </a:p>
          <a:p>
            <a:pPr marL="933450" lvl="1" indent="-476250" eaLnBrk="1" hangingPunct="1"/>
            <a:r>
              <a:rPr lang="en-US" altLang="en-US" sz="2700" smtClean="0"/>
              <a:t>A.  only weathered rock.</a:t>
            </a:r>
          </a:p>
          <a:p>
            <a:pPr marL="933450" lvl="1" indent="-476250" eaLnBrk="1" hangingPunct="1"/>
            <a:r>
              <a:rPr lang="en-US" altLang="en-US" sz="2700" smtClean="0"/>
              <a:t>B.  only organic matter (humus).</a:t>
            </a:r>
          </a:p>
          <a:p>
            <a:pPr marL="933450" lvl="1" indent="-476250" eaLnBrk="1" hangingPunct="1"/>
            <a:r>
              <a:rPr lang="en-US" altLang="en-US" sz="2700" smtClean="0"/>
              <a:t>C.  weathered rock and organic matter.  </a:t>
            </a:r>
          </a:p>
          <a:p>
            <a:pPr marL="933450" lvl="1" indent="-476250" eaLnBrk="1" hangingPunct="1"/>
            <a:r>
              <a:rPr lang="en-US" altLang="en-US" sz="2700" smtClean="0"/>
              <a:t>D.  only animals and plants.</a:t>
            </a:r>
          </a:p>
        </p:txBody>
      </p:sp>
    </p:spTree>
    <p:extLst>
      <p:ext uri="{BB962C8B-B14F-4D97-AF65-F5344CB8AC3E}">
        <p14:creationId xmlns:p14="http://schemas.microsoft.com/office/powerpoint/2010/main" val="408469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Soil layers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143000"/>
            <a:ext cx="38893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Freeform 4"/>
          <p:cNvSpPr>
            <a:spLocks/>
          </p:cNvSpPr>
          <p:nvPr/>
        </p:nvSpPr>
        <p:spPr bwMode="auto">
          <a:xfrm>
            <a:off x="2741613" y="1781175"/>
            <a:ext cx="3382962" cy="4543425"/>
          </a:xfrm>
          <a:custGeom>
            <a:avLst/>
            <a:gdLst>
              <a:gd name="T0" fmla="*/ 2147483647 w 2131"/>
              <a:gd name="T1" fmla="*/ 2147483647 h 2862"/>
              <a:gd name="T2" fmla="*/ 2147483647 w 2131"/>
              <a:gd name="T3" fmla="*/ 2147483647 h 2862"/>
              <a:gd name="T4" fmla="*/ 2147483647 w 2131"/>
              <a:gd name="T5" fmla="*/ 2147483647 h 2862"/>
              <a:gd name="T6" fmla="*/ 2147483647 w 2131"/>
              <a:gd name="T7" fmla="*/ 2147483647 h 2862"/>
              <a:gd name="T8" fmla="*/ 2147483647 w 2131"/>
              <a:gd name="T9" fmla="*/ 2147483647 h 2862"/>
              <a:gd name="T10" fmla="*/ 2147483647 w 2131"/>
              <a:gd name="T11" fmla="*/ 2147483647 h 2862"/>
              <a:gd name="T12" fmla="*/ 2147483647 w 2131"/>
              <a:gd name="T13" fmla="*/ 2147483647 h 2862"/>
              <a:gd name="T14" fmla="*/ 2147483647 w 2131"/>
              <a:gd name="T15" fmla="*/ 2147483647 h 2862"/>
              <a:gd name="T16" fmla="*/ 2147483647 w 2131"/>
              <a:gd name="T17" fmla="*/ 2147483647 h 2862"/>
              <a:gd name="T18" fmla="*/ 2147483647 w 2131"/>
              <a:gd name="T19" fmla="*/ 2147483647 h 2862"/>
              <a:gd name="T20" fmla="*/ 2147483647 w 2131"/>
              <a:gd name="T21" fmla="*/ 2147483647 h 2862"/>
              <a:gd name="T22" fmla="*/ 2147483647 w 2131"/>
              <a:gd name="T23" fmla="*/ 2147483647 h 2862"/>
              <a:gd name="T24" fmla="*/ 2147483647 w 2131"/>
              <a:gd name="T25" fmla="*/ 2147483647 h 2862"/>
              <a:gd name="T26" fmla="*/ 2147483647 w 2131"/>
              <a:gd name="T27" fmla="*/ 2147483647 h 2862"/>
              <a:gd name="T28" fmla="*/ 2147483647 w 2131"/>
              <a:gd name="T29" fmla="*/ 2147483647 h 2862"/>
              <a:gd name="T30" fmla="*/ 2147483647 w 2131"/>
              <a:gd name="T31" fmla="*/ 2147483647 h 2862"/>
              <a:gd name="T32" fmla="*/ 2147483647 w 2131"/>
              <a:gd name="T33" fmla="*/ 2147483647 h 2862"/>
              <a:gd name="T34" fmla="*/ 2147483647 w 2131"/>
              <a:gd name="T35" fmla="*/ 2147483647 h 2862"/>
              <a:gd name="T36" fmla="*/ 2147483647 w 2131"/>
              <a:gd name="T37" fmla="*/ 2147483647 h 2862"/>
              <a:gd name="T38" fmla="*/ 2147483647 w 2131"/>
              <a:gd name="T39" fmla="*/ 2147483647 h 2862"/>
              <a:gd name="T40" fmla="*/ 2147483647 w 2131"/>
              <a:gd name="T41" fmla="*/ 2147483647 h 2862"/>
              <a:gd name="T42" fmla="*/ 2147483647 w 2131"/>
              <a:gd name="T43" fmla="*/ 2147483647 h 2862"/>
              <a:gd name="T44" fmla="*/ 2147483647 w 2131"/>
              <a:gd name="T45" fmla="*/ 2147483647 h 2862"/>
              <a:gd name="T46" fmla="*/ 2147483647 w 2131"/>
              <a:gd name="T47" fmla="*/ 2147483647 h 2862"/>
              <a:gd name="T48" fmla="*/ 2147483647 w 2131"/>
              <a:gd name="T49" fmla="*/ 2147483647 h 2862"/>
              <a:gd name="T50" fmla="*/ 2147483647 w 2131"/>
              <a:gd name="T51" fmla="*/ 2147483647 h 2862"/>
              <a:gd name="T52" fmla="*/ 2147483647 w 2131"/>
              <a:gd name="T53" fmla="*/ 2147483647 h 2862"/>
              <a:gd name="T54" fmla="*/ 2147483647 w 2131"/>
              <a:gd name="T55" fmla="*/ 2147483647 h 2862"/>
              <a:gd name="T56" fmla="*/ 2147483647 w 2131"/>
              <a:gd name="T57" fmla="*/ 2147483647 h 2862"/>
              <a:gd name="T58" fmla="*/ 2147483647 w 2131"/>
              <a:gd name="T59" fmla="*/ 2147483647 h 2862"/>
              <a:gd name="T60" fmla="*/ 2147483647 w 2131"/>
              <a:gd name="T61" fmla="*/ 2147483647 h 2862"/>
              <a:gd name="T62" fmla="*/ 0 w 2131"/>
              <a:gd name="T63" fmla="*/ 2147483647 h 2862"/>
              <a:gd name="T64" fmla="*/ 0 w 2131"/>
              <a:gd name="T65" fmla="*/ 2147483647 h 2862"/>
              <a:gd name="T66" fmla="*/ 2147483647 w 2131"/>
              <a:gd name="T67" fmla="*/ 2147483647 h 28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31"/>
              <a:gd name="T103" fmla="*/ 0 h 2862"/>
              <a:gd name="T104" fmla="*/ 2131 w 2131"/>
              <a:gd name="T105" fmla="*/ 2862 h 286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31" h="2862">
                <a:moveTo>
                  <a:pt x="486" y="75"/>
                </a:moveTo>
                <a:cubicBezTo>
                  <a:pt x="497" y="125"/>
                  <a:pt x="539" y="151"/>
                  <a:pt x="555" y="199"/>
                </a:cubicBezTo>
                <a:cubicBezTo>
                  <a:pt x="557" y="207"/>
                  <a:pt x="557" y="216"/>
                  <a:pt x="563" y="223"/>
                </a:cubicBezTo>
                <a:cubicBezTo>
                  <a:pt x="568" y="230"/>
                  <a:pt x="578" y="233"/>
                  <a:pt x="586" y="238"/>
                </a:cubicBezTo>
                <a:cubicBezTo>
                  <a:pt x="591" y="245"/>
                  <a:pt x="594" y="255"/>
                  <a:pt x="602" y="261"/>
                </a:cubicBezTo>
                <a:cubicBezTo>
                  <a:pt x="608" y="266"/>
                  <a:pt x="619" y="263"/>
                  <a:pt x="625" y="269"/>
                </a:cubicBezTo>
                <a:cubicBezTo>
                  <a:pt x="630" y="274"/>
                  <a:pt x="673" y="319"/>
                  <a:pt x="693" y="330"/>
                </a:cubicBezTo>
                <a:cubicBezTo>
                  <a:pt x="717" y="343"/>
                  <a:pt x="769" y="358"/>
                  <a:pt x="797" y="366"/>
                </a:cubicBezTo>
                <a:cubicBezTo>
                  <a:pt x="921" y="374"/>
                  <a:pt x="751" y="370"/>
                  <a:pt x="909" y="370"/>
                </a:cubicBezTo>
                <a:cubicBezTo>
                  <a:pt x="945" y="370"/>
                  <a:pt x="980" y="349"/>
                  <a:pt x="1017" y="346"/>
                </a:cubicBezTo>
                <a:cubicBezTo>
                  <a:pt x="1058" y="320"/>
                  <a:pt x="1034" y="354"/>
                  <a:pt x="1090" y="316"/>
                </a:cubicBezTo>
                <a:cubicBezTo>
                  <a:pt x="1097" y="310"/>
                  <a:pt x="1114" y="300"/>
                  <a:pt x="1114" y="300"/>
                </a:cubicBezTo>
                <a:cubicBezTo>
                  <a:pt x="1119" y="292"/>
                  <a:pt x="1122" y="283"/>
                  <a:pt x="1129" y="277"/>
                </a:cubicBezTo>
                <a:cubicBezTo>
                  <a:pt x="1135" y="270"/>
                  <a:pt x="1146" y="268"/>
                  <a:pt x="1152" y="261"/>
                </a:cubicBezTo>
                <a:cubicBezTo>
                  <a:pt x="1191" y="211"/>
                  <a:pt x="1120" y="262"/>
                  <a:pt x="1184" y="223"/>
                </a:cubicBezTo>
                <a:cubicBezTo>
                  <a:pt x="1200" y="196"/>
                  <a:pt x="1215" y="175"/>
                  <a:pt x="1238" y="153"/>
                </a:cubicBezTo>
                <a:cubicBezTo>
                  <a:pt x="1262" y="102"/>
                  <a:pt x="1238" y="68"/>
                  <a:pt x="1292" y="52"/>
                </a:cubicBezTo>
                <a:cubicBezTo>
                  <a:pt x="1348" y="14"/>
                  <a:pt x="1322" y="29"/>
                  <a:pt x="1370" y="5"/>
                </a:cubicBezTo>
                <a:cubicBezTo>
                  <a:pt x="1472" y="8"/>
                  <a:pt x="1600" y="0"/>
                  <a:pt x="1704" y="36"/>
                </a:cubicBezTo>
                <a:cubicBezTo>
                  <a:pt x="1725" y="69"/>
                  <a:pt x="1752" y="81"/>
                  <a:pt x="1766" y="122"/>
                </a:cubicBezTo>
                <a:cubicBezTo>
                  <a:pt x="1755" y="152"/>
                  <a:pt x="1750" y="165"/>
                  <a:pt x="1719" y="176"/>
                </a:cubicBezTo>
                <a:cubicBezTo>
                  <a:pt x="1698" y="206"/>
                  <a:pt x="1661" y="234"/>
                  <a:pt x="1650" y="269"/>
                </a:cubicBezTo>
                <a:cubicBezTo>
                  <a:pt x="1630" y="324"/>
                  <a:pt x="1643" y="302"/>
                  <a:pt x="1618" y="339"/>
                </a:cubicBezTo>
                <a:cubicBezTo>
                  <a:pt x="1587" y="437"/>
                  <a:pt x="1609" y="486"/>
                  <a:pt x="1625" y="570"/>
                </a:cubicBezTo>
                <a:cubicBezTo>
                  <a:pt x="1643" y="634"/>
                  <a:pt x="1682" y="694"/>
                  <a:pt x="1717" y="726"/>
                </a:cubicBezTo>
                <a:cubicBezTo>
                  <a:pt x="1733" y="748"/>
                  <a:pt x="1732" y="757"/>
                  <a:pt x="1757" y="774"/>
                </a:cubicBezTo>
                <a:cubicBezTo>
                  <a:pt x="1782" y="791"/>
                  <a:pt x="1840" y="816"/>
                  <a:pt x="1867" y="828"/>
                </a:cubicBezTo>
                <a:cubicBezTo>
                  <a:pt x="1882" y="833"/>
                  <a:pt x="1898" y="838"/>
                  <a:pt x="1914" y="844"/>
                </a:cubicBezTo>
                <a:cubicBezTo>
                  <a:pt x="1921" y="846"/>
                  <a:pt x="1937" y="852"/>
                  <a:pt x="1937" y="852"/>
                </a:cubicBezTo>
                <a:cubicBezTo>
                  <a:pt x="2120" y="843"/>
                  <a:pt x="2056" y="844"/>
                  <a:pt x="2131" y="844"/>
                </a:cubicBezTo>
                <a:lnTo>
                  <a:pt x="2111" y="2814"/>
                </a:lnTo>
                <a:lnTo>
                  <a:pt x="0" y="2862"/>
                </a:lnTo>
                <a:lnTo>
                  <a:pt x="0" y="175"/>
                </a:lnTo>
                <a:lnTo>
                  <a:pt x="486" y="75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133600" y="1447800"/>
            <a:ext cx="1358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>
                <a:solidFill>
                  <a:srgbClr val="292934"/>
                </a:solidFill>
              </a:rPr>
              <a:t>Earthworms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553200" y="2209800"/>
            <a:ext cx="2195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>
                <a:solidFill>
                  <a:srgbClr val="292934"/>
                </a:solidFill>
              </a:rPr>
              <a:t>Soil microorganisms</a:t>
            </a:r>
          </a:p>
        </p:txBody>
      </p:sp>
    </p:spTree>
    <p:extLst>
      <p:ext uri="{BB962C8B-B14F-4D97-AF65-F5344CB8AC3E}">
        <p14:creationId xmlns:p14="http://schemas.microsoft.com/office/powerpoint/2010/main" val="1655063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Soil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143000"/>
            <a:ext cx="38893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Freeform 4"/>
          <p:cNvSpPr>
            <a:spLocks/>
          </p:cNvSpPr>
          <p:nvPr/>
        </p:nvSpPr>
        <p:spPr bwMode="auto">
          <a:xfrm>
            <a:off x="2741613" y="2601913"/>
            <a:ext cx="3565525" cy="3760787"/>
          </a:xfrm>
          <a:custGeom>
            <a:avLst/>
            <a:gdLst>
              <a:gd name="T0" fmla="*/ 2147483647 w 2246"/>
              <a:gd name="T1" fmla="*/ 2147483647 h 2369"/>
              <a:gd name="T2" fmla="*/ 2147483647 w 2246"/>
              <a:gd name="T3" fmla="*/ 2147483647 h 2369"/>
              <a:gd name="T4" fmla="*/ 2147483647 w 2246"/>
              <a:gd name="T5" fmla="*/ 2147483647 h 2369"/>
              <a:gd name="T6" fmla="*/ 2147483647 w 2246"/>
              <a:gd name="T7" fmla="*/ 2147483647 h 2369"/>
              <a:gd name="T8" fmla="*/ 2147483647 w 2246"/>
              <a:gd name="T9" fmla="*/ 2147483647 h 2369"/>
              <a:gd name="T10" fmla="*/ 2147483647 w 2246"/>
              <a:gd name="T11" fmla="*/ 2147483647 h 2369"/>
              <a:gd name="T12" fmla="*/ 2147483647 w 2246"/>
              <a:gd name="T13" fmla="*/ 2147483647 h 2369"/>
              <a:gd name="T14" fmla="*/ 2147483647 w 2246"/>
              <a:gd name="T15" fmla="*/ 2147483647 h 2369"/>
              <a:gd name="T16" fmla="*/ 2147483647 w 2246"/>
              <a:gd name="T17" fmla="*/ 2147483647 h 2369"/>
              <a:gd name="T18" fmla="*/ 0 w 2246"/>
              <a:gd name="T19" fmla="*/ 2147483647 h 2369"/>
              <a:gd name="T20" fmla="*/ 2147483647 w 2246"/>
              <a:gd name="T21" fmla="*/ 2147483647 h 2369"/>
              <a:gd name="T22" fmla="*/ 2147483647 w 2246"/>
              <a:gd name="T23" fmla="*/ 2147483647 h 2369"/>
              <a:gd name="T24" fmla="*/ 2147483647 w 2246"/>
              <a:gd name="T25" fmla="*/ 2147483647 h 236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46"/>
              <a:gd name="T40" fmla="*/ 0 h 2369"/>
              <a:gd name="T41" fmla="*/ 2246 w 2246"/>
              <a:gd name="T42" fmla="*/ 2369 h 236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46" h="2369">
                <a:moveTo>
                  <a:pt x="1609" y="25"/>
                </a:moveTo>
                <a:cubicBezTo>
                  <a:pt x="1617" y="73"/>
                  <a:pt x="1617" y="0"/>
                  <a:pt x="1633" y="84"/>
                </a:cubicBezTo>
                <a:cubicBezTo>
                  <a:pt x="1665" y="142"/>
                  <a:pt x="1683" y="180"/>
                  <a:pt x="1718" y="212"/>
                </a:cubicBezTo>
                <a:cubicBezTo>
                  <a:pt x="1734" y="234"/>
                  <a:pt x="1756" y="237"/>
                  <a:pt x="1782" y="254"/>
                </a:cubicBezTo>
                <a:cubicBezTo>
                  <a:pt x="1807" y="270"/>
                  <a:pt x="1843" y="302"/>
                  <a:pt x="1873" y="313"/>
                </a:cubicBezTo>
                <a:cubicBezTo>
                  <a:pt x="1888" y="318"/>
                  <a:pt x="1942" y="312"/>
                  <a:pt x="1958" y="318"/>
                </a:cubicBezTo>
                <a:cubicBezTo>
                  <a:pt x="1965" y="320"/>
                  <a:pt x="2017" y="324"/>
                  <a:pt x="2017" y="324"/>
                </a:cubicBezTo>
                <a:cubicBezTo>
                  <a:pt x="2200" y="315"/>
                  <a:pt x="2217" y="125"/>
                  <a:pt x="2246" y="452"/>
                </a:cubicBezTo>
                <a:lnTo>
                  <a:pt x="2111" y="2321"/>
                </a:lnTo>
                <a:lnTo>
                  <a:pt x="0" y="2369"/>
                </a:lnTo>
                <a:lnTo>
                  <a:pt x="17" y="41"/>
                </a:lnTo>
                <a:lnTo>
                  <a:pt x="45" y="33"/>
                </a:lnTo>
                <a:lnTo>
                  <a:pt x="1609" y="25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133600" y="1447800"/>
            <a:ext cx="1358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>
                <a:solidFill>
                  <a:srgbClr val="292934"/>
                </a:solidFill>
              </a:rPr>
              <a:t>Earthworms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553200" y="2209800"/>
            <a:ext cx="2195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>
                <a:solidFill>
                  <a:srgbClr val="292934"/>
                </a:solidFill>
              </a:rPr>
              <a:t>Soil microorganisms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133600" y="2209800"/>
            <a:ext cx="693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>
                <a:solidFill>
                  <a:srgbClr val="292934"/>
                </a:solidFill>
              </a:rPr>
              <a:t>Litter</a:t>
            </a:r>
          </a:p>
        </p:txBody>
      </p:sp>
    </p:spTree>
    <p:extLst>
      <p:ext uri="{BB962C8B-B14F-4D97-AF65-F5344CB8AC3E}">
        <p14:creationId xmlns:p14="http://schemas.microsoft.com/office/powerpoint/2010/main" val="97608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Soil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143000"/>
            <a:ext cx="38893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Freeform 4"/>
          <p:cNvSpPr>
            <a:spLocks/>
          </p:cNvSpPr>
          <p:nvPr/>
        </p:nvSpPr>
        <p:spPr bwMode="auto">
          <a:xfrm>
            <a:off x="2741613" y="3422650"/>
            <a:ext cx="3373437" cy="2940050"/>
          </a:xfrm>
          <a:custGeom>
            <a:avLst/>
            <a:gdLst>
              <a:gd name="T0" fmla="*/ 2147483647 w 2125"/>
              <a:gd name="T1" fmla="*/ 2147483647 h 1852"/>
              <a:gd name="T2" fmla="*/ 2147483647 w 2125"/>
              <a:gd name="T3" fmla="*/ 2147483647 h 1852"/>
              <a:gd name="T4" fmla="*/ 0 w 2125"/>
              <a:gd name="T5" fmla="*/ 2147483647 h 1852"/>
              <a:gd name="T6" fmla="*/ 2147483647 w 2125"/>
              <a:gd name="T7" fmla="*/ 0 h 1852"/>
              <a:gd name="T8" fmla="*/ 0 60000 65536"/>
              <a:gd name="T9" fmla="*/ 0 60000 65536"/>
              <a:gd name="T10" fmla="*/ 0 60000 65536"/>
              <a:gd name="T11" fmla="*/ 0 60000 65536"/>
              <a:gd name="T12" fmla="*/ 0 w 2125"/>
              <a:gd name="T13" fmla="*/ 0 h 1852"/>
              <a:gd name="T14" fmla="*/ 2125 w 2125"/>
              <a:gd name="T15" fmla="*/ 1852 h 18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25" h="1852">
                <a:moveTo>
                  <a:pt x="2125" y="8"/>
                </a:moveTo>
                <a:lnTo>
                  <a:pt x="2111" y="1804"/>
                </a:lnTo>
                <a:lnTo>
                  <a:pt x="0" y="1852"/>
                </a:lnTo>
                <a:lnTo>
                  <a:pt x="5" y="0"/>
                </a:lnTo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133600" y="1447800"/>
            <a:ext cx="1358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>
                <a:solidFill>
                  <a:srgbClr val="292934"/>
                </a:solidFill>
              </a:rPr>
              <a:t>Earthworms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553200" y="2209800"/>
            <a:ext cx="2195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>
                <a:solidFill>
                  <a:srgbClr val="292934"/>
                </a:solidFill>
              </a:rPr>
              <a:t>Soil microorganisms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133600" y="2209800"/>
            <a:ext cx="693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>
                <a:solidFill>
                  <a:srgbClr val="292934"/>
                </a:solidFill>
              </a:rPr>
              <a:t>Litter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920875" y="2895600"/>
            <a:ext cx="906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>
                <a:solidFill>
                  <a:srgbClr val="292934"/>
                </a:solidFill>
              </a:rPr>
              <a:t>Topsoil</a:t>
            </a:r>
          </a:p>
        </p:txBody>
      </p:sp>
    </p:spTree>
    <p:extLst>
      <p:ext uri="{BB962C8B-B14F-4D97-AF65-F5344CB8AC3E}">
        <p14:creationId xmlns:p14="http://schemas.microsoft.com/office/powerpoint/2010/main" val="3368497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Soil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143000"/>
            <a:ext cx="38893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Freeform 4"/>
          <p:cNvSpPr>
            <a:spLocks/>
          </p:cNvSpPr>
          <p:nvPr/>
        </p:nvSpPr>
        <p:spPr bwMode="auto">
          <a:xfrm>
            <a:off x="2741613" y="4648200"/>
            <a:ext cx="3373437" cy="1714500"/>
          </a:xfrm>
          <a:custGeom>
            <a:avLst/>
            <a:gdLst>
              <a:gd name="T0" fmla="*/ 2147483647 w 2125"/>
              <a:gd name="T1" fmla="*/ 2147483647 h 1852"/>
              <a:gd name="T2" fmla="*/ 2147483647 w 2125"/>
              <a:gd name="T3" fmla="*/ 2147483647 h 1852"/>
              <a:gd name="T4" fmla="*/ 0 w 2125"/>
              <a:gd name="T5" fmla="*/ 2147483647 h 1852"/>
              <a:gd name="T6" fmla="*/ 2147483647 w 2125"/>
              <a:gd name="T7" fmla="*/ 0 h 1852"/>
              <a:gd name="T8" fmla="*/ 0 60000 65536"/>
              <a:gd name="T9" fmla="*/ 0 60000 65536"/>
              <a:gd name="T10" fmla="*/ 0 60000 65536"/>
              <a:gd name="T11" fmla="*/ 0 60000 65536"/>
              <a:gd name="T12" fmla="*/ 0 w 2125"/>
              <a:gd name="T13" fmla="*/ 0 h 1852"/>
              <a:gd name="T14" fmla="*/ 2125 w 2125"/>
              <a:gd name="T15" fmla="*/ 1852 h 18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25" h="1852">
                <a:moveTo>
                  <a:pt x="2125" y="8"/>
                </a:moveTo>
                <a:lnTo>
                  <a:pt x="2111" y="1804"/>
                </a:lnTo>
                <a:lnTo>
                  <a:pt x="0" y="1852"/>
                </a:lnTo>
                <a:lnTo>
                  <a:pt x="5" y="0"/>
                </a:lnTo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133600" y="1447800"/>
            <a:ext cx="1358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>
                <a:solidFill>
                  <a:srgbClr val="292934"/>
                </a:solidFill>
              </a:rPr>
              <a:t>Earthworms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553200" y="2209800"/>
            <a:ext cx="2195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>
                <a:solidFill>
                  <a:srgbClr val="292934"/>
                </a:solidFill>
              </a:rPr>
              <a:t>Soil microorganisms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133600" y="2209800"/>
            <a:ext cx="693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>
                <a:solidFill>
                  <a:srgbClr val="292934"/>
                </a:solidFill>
              </a:rPr>
              <a:t>Litter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920875" y="2895600"/>
            <a:ext cx="906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>
                <a:solidFill>
                  <a:srgbClr val="292934"/>
                </a:solidFill>
              </a:rPr>
              <a:t>Topsoil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909763" y="3810000"/>
            <a:ext cx="917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>
                <a:solidFill>
                  <a:srgbClr val="292934"/>
                </a:solidFill>
              </a:rPr>
              <a:t>Subsoil</a:t>
            </a:r>
          </a:p>
        </p:txBody>
      </p:sp>
    </p:spTree>
    <p:extLst>
      <p:ext uri="{BB962C8B-B14F-4D97-AF65-F5344CB8AC3E}">
        <p14:creationId xmlns:p14="http://schemas.microsoft.com/office/powerpoint/2010/main" val="3434227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Soil Layers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143000"/>
            <a:ext cx="38893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133600" y="1447800"/>
            <a:ext cx="1358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>
                <a:solidFill>
                  <a:srgbClr val="292934"/>
                </a:solidFill>
              </a:rPr>
              <a:t>Earthworms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553200" y="2209800"/>
            <a:ext cx="2195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>
                <a:solidFill>
                  <a:srgbClr val="292934"/>
                </a:solidFill>
              </a:rPr>
              <a:t>Soil microorganisms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133600" y="2209800"/>
            <a:ext cx="693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>
                <a:solidFill>
                  <a:srgbClr val="292934"/>
                </a:solidFill>
              </a:rPr>
              <a:t>Litter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920875" y="2895600"/>
            <a:ext cx="906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>
                <a:solidFill>
                  <a:srgbClr val="292934"/>
                </a:solidFill>
              </a:rPr>
              <a:t>Topsoil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909763" y="3810000"/>
            <a:ext cx="917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>
                <a:solidFill>
                  <a:srgbClr val="292934"/>
                </a:solidFill>
              </a:rPr>
              <a:t>Subsoil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1831975" y="5181600"/>
            <a:ext cx="995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>
                <a:solidFill>
                  <a:srgbClr val="292934"/>
                </a:solidFill>
              </a:rPr>
              <a:t>Bedrock</a:t>
            </a:r>
          </a:p>
        </p:txBody>
      </p:sp>
    </p:spTree>
    <p:extLst>
      <p:ext uri="{BB962C8B-B14F-4D97-AF65-F5344CB8AC3E}">
        <p14:creationId xmlns:p14="http://schemas.microsoft.com/office/powerpoint/2010/main" val="1206791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278</Words>
  <Application>Microsoft Office PowerPoint</Application>
  <PresentationFormat>On-screen Show (4:3)</PresentationFormat>
  <Paragraphs>60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Office Theme</vt:lpstr>
      <vt:lpstr>Clarity</vt:lpstr>
      <vt:lpstr>Layers of Soil</vt:lpstr>
      <vt:lpstr>SOIL Texture</vt:lpstr>
      <vt:lpstr>Loam (best soil)</vt:lpstr>
      <vt:lpstr>Questions</vt:lpstr>
      <vt:lpstr>Soil layers</vt:lpstr>
      <vt:lpstr>Soil</vt:lpstr>
      <vt:lpstr>Soil</vt:lpstr>
      <vt:lpstr>Soil</vt:lpstr>
      <vt:lpstr>Soil Layers</vt:lpstr>
      <vt:lpstr>Soil profile (soil horizons)</vt:lpstr>
      <vt:lpstr>PowerPoint Presentation</vt:lpstr>
      <vt:lpstr>Last question…</vt:lpstr>
      <vt:lpstr>(enrich) Let’s try some soil math…</vt:lpstr>
      <vt:lpstr>It’s time to do PT #7…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Layers of Soil</dc:title>
  <dc:creator>Twila Mcmullan</dc:creator>
  <cp:lastModifiedBy>Catherine Barnes</cp:lastModifiedBy>
  <cp:revision>4</cp:revision>
  <dcterms:created xsi:type="dcterms:W3CDTF">2015-06-30T18:24:06Z</dcterms:created>
  <dcterms:modified xsi:type="dcterms:W3CDTF">2016-10-24T11:43:25Z</dcterms:modified>
</cp:coreProperties>
</file>