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9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F9CF-B5F7-4840-BE33-B6FC7CE2B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3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D448-FAA2-4A3A-BC28-3FE854E3A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29B5-7C6C-4DC0-9730-530FB5A34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8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FA87B-AA03-42AB-B08B-F5D962361E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0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25AF2-75C2-4113-88F4-2B1BCAE73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3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65B-A5A8-42DD-9EB2-ED3AD5E10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0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EE1A-6D59-444D-9EE9-EA3D4653F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3323-0B03-44E1-AB7C-775CA7927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3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9A3AC-28ED-461E-961A-FEC344A80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5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1A99B-2303-4323-90E2-F9FDAC000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8290-2463-44A7-82AE-70D9D7824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3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9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D77E-5CB5-433E-B9DD-AF7CB2EE54F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55B9-F5C1-4D1B-90AA-82A9A624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1041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0 w 5269"/>
                  <a:gd name="T3" fmla="*/ 0 h 2977"/>
                  <a:gd name="T4" fmla="*/ 0 w 5269"/>
                  <a:gd name="T5" fmla="*/ 2976 h 29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5268 w 5269"/>
                  <a:gd name="T3" fmla="*/ 2976 h 2977"/>
                  <a:gd name="T4" fmla="*/ 0 w 5269"/>
                  <a:gd name="T5" fmla="*/ 2976 h 29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1038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96 w 97"/>
                  <a:gd name="T3" fmla="*/ 2784 h 2785"/>
                  <a:gd name="T4" fmla="*/ 96 w 97"/>
                  <a:gd name="T5" fmla="*/ 0 h 27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0 w 97"/>
                  <a:gd name="T3" fmla="*/ 0 h 2785"/>
                  <a:gd name="T4" fmla="*/ 96 w 97"/>
                  <a:gd name="T5" fmla="*/ 0 h 27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4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1035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0 w 193"/>
                  <a:gd name="T3" fmla="*/ 0 h 721"/>
                  <a:gd name="T4" fmla="*/ 0 w 193"/>
                  <a:gd name="T5" fmla="*/ 720 h 7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192 w 193"/>
                  <a:gd name="T3" fmla="*/ 720 h 721"/>
                  <a:gd name="T4" fmla="*/ 0 w 193"/>
                  <a:gd name="T5" fmla="*/ 720 h 7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707FDA-69C8-4EEA-909E-E74C01D77BE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build="p" autoUpdateAnimBg="0">
        <p:tmplLst>
          <p:tmpl lvl="1">
            <p:tnLst>
              <p:par>
                <p:cTn presetID="5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down)">
                      <p:cBhvr>
                        <p:cTn dur="500"/>
                        <p:tgtEl>
                          <p:spTgt spid="20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5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down)">
                      <p:cBhvr>
                        <p:cTn dur="500"/>
                        <p:tgtEl>
                          <p:spTgt spid="20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5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down)">
                      <p:cBhvr>
                        <p:cTn dur="500"/>
                        <p:tgtEl>
                          <p:spTgt spid="20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5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down)">
                      <p:cBhvr>
                        <p:cTn dur="500"/>
                        <p:tgtEl>
                          <p:spTgt spid="20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5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down)">
                      <p:cBhvr>
                        <p:cTn dur="500"/>
                        <p:tgtEl>
                          <p:spTgt spid="20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CAcQjRw&amp;url=http://fr.wikihow.com/reconna%C3%AEtre-et-identifier-les-min%C3%A9raux-courants&amp;ei=TbmSVd-6MYmiNqb2g9gF&amp;bvm=bv.96783405,d.eXY&amp;psig=AFQjCNHrmnj-7ZHkMfh-CvaUtYvQz-1mgA&amp;ust=1435763462364318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" t="4504" b="1389"/>
          <a:stretch/>
        </p:blipFill>
        <p:spPr bwMode="auto">
          <a:xfrm>
            <a:off x="20782" y="0"/>
            <a:ext cx="913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720" y="1067411"/>
            <a:ext cx="7772400" cy="1470025"/>
          </a:xfrm>
        </p:spPr>
        <p:txBody>
          <a:bodyPr/>
          <a:lstStyle/>
          <a:p>
            <a:r>
              <a:rPr lang="en-US" dirty="0" smtClean="0"/>
              <a:t>Chapter 3, section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70736"/>
            <a:ext cx="6400800" cy="5334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identify a mineral…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9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luster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2" name="Picture 5" descr="hst_min_006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905000"/>
            <a:ext cx="929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3352800" cy="4114800"/>
          </a:xfrm>
        </p:spPr>
        <p:txBody>
          <a:bodyPr/>
          <a:lstStyle/>
          <a:p>
            <a:r>
              <a:rPr lang="en-US" altLang="en-US" u="sng" smtClean="0"/>
              <a:t>Crystal System</a:t>
            </a:r>
            <a:endParaRPr lang="en-US" altLang="en-US" smtClean="0"/>
          </a:p>
          <a:p>
            <a:pPr lvl="1"/>
            <a:r>
              <a:rPr lang="en-US" altLang="en-US" sz="2800" smtClean="0"/>
              <a:t>Example: cubic-</a:t>
            </a:r>
          </a:p>
          <a:p>
            <a:pPr lvl="1"/>
            <a:r>
              <a:rPr lang="en-US" altLang="en-US" sz="2800" smtClean="0"/>
              <a:t>Example: hexagonal</a:t>
            </a:r>
            <a:endParaRPr lang="en-US" altLang="en-US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752600"/>
            <a:ext cx="6019800" cy="4114800"/>
          </a:xfrm>
        </p:spPr>
        <p:txBody>
          <a:bodyPr/>
          <a:lstStyle/>
          <a:p>
            <a:r>
              <a:rPr lang="en-US" altLang="en-US" u="sng" dirty="0" smtClean="0"/>
              <a:t>Cleavage/Fracture </a:t>
            </a:r>
            <a:r>
              <a:rPr lang="en-US" altLang="en-US" sz="2400" i="1" dirty="0" smtClean="0"/>
              <a:t>(paper towel demo)</a:t>
            </a:r>
          </a:p>
          <a:p>
            <a:pPr lvl="1"/>
            <a:r>
              <a:rPr lang="en-US" altLang="en-US" sz="2800" b="1" dirty="0" smtClean="0"/>
              <a:t>how a mineral </a:t>
            </a:r>
            <a:r>
              <a:rPr lang="en-US" altLang="en-US" sz="2800" b="1" u="sng" dirty="0" smtClean="0"/>
              <a:t>BREAKS </a:t>
            </a:r>
          </a:p>
          <a:p>
            <a:pPr lvl="1"/>
            <a:r>
              <a:rPr lang="en-US" altLang="en-US" sz="2800" b="1" dirty="0" smtClean="0"/>
              <a:t>1. 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Cleavage</a:t>
            </a:r>
            <a:r>
              <a:rPr lang="en-US" altLang="en-US" sz="2800" b="1" dirty="0" smtClean="0"/>
              <a:t>=smooth break</a:t>
            </a:r>
          </a:p>
          <a:p>
            <a:pPr lvl="1"/>
            <a:r>
              <a:rPr lang="en-US" altLang="en-US" sz="2800" b="1" dirty="0" smtClean="0"/>
              <a:t>2. 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Fracture</a:t>
            </a:r>
            <a:r>
              <a:rPr lang="en-US" altLang="en-US" sz="2800" b="1" dirty="0" smtClean="0"/>
              <a:t>=irregular break—rough, jagged, or curved (most minerals have fracture)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 smtClean="0"/>
              <a:t>quartz=curved, shell-like surface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 smtClean="0"/>
              <a:t>copper and iron=</a:t>
            </a:r>
            <a:r>
              <a:rPr lang="en-US" altLang="en-US" sz="2800" dirty="0" err="1" smtClean="0"/>
              <a:t>hacky</a:t>
            </a:r>
            <a:r>
              <a:rPr lang="en-US" altLang="en-US" sz="2800" dirty="0" smtClean="0"/>
              <a:t> fracture (forms jagged points)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6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Special Properties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Fluorescence (glow under UV light)--scheelite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magnetic--magnitite</a:t>
            </a:r>
          </a:p>
          <a:p>
            <a:r>
              <a:rPr lang="en-US" altLang="en-US" smtClean="0"/>
              <a:t>radioactive--uraninite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fizzes (gives off CO</a:t>
            </a:r>
            <a:r>
              <a:rPr lang="en-US" altLang="en-US" b="1" baseline="-25000" smtClean="0">
                <a:solidFill>
                  <a:srgbClr val="FF0000"/>
                </a:solidFill>
              </a:rPr>
              <a:t>2</a:t>
            </a:r>
            <a:r>
              <a:rPr lang="en-US" altLang="en-US" b="1" smtClean="0">
                <a:solidFill>
                  <a:srgbClr val="FF0000"/>
                </a:solidFill>
              </a:rPr>
              <a:t>) in acid– calcite (demo)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Very malleable (easy to shape)--gold</a:t>
            </a:r>
          </a:p>
          <a:p>
            <a:r>
              <a:rPr lang="en-US" altLang="en-US" smtClean="0"/>
              <a:t>earthy odor--clay</a:t>
            </a:r>
          </a:p>
          <a:p>
            <a:r>
              <a:rPr lang="en-US" altLang="en-US" smtClean="0"/>
              <a:t>soapy feeling--talc</a:t>
            </a:r>
          </a:p>
          <a:p>
            <a:r>
              <a:rPr lang="en-US" altLang="en-US" smtClean="0"/>
              <a:t>feels greasy--graphite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double refraction--optical calcite</a:t>
            </a:r>
          </a:p>
        </p:txBody>
      </p:sp>
    </p:spTree>
    <p:extLst>
      <p:ext uri="{BB962C8B-B14F-4D97-AF65-F5344CB8AC3E}">
        <p14:creationId xmlns:p14="http://schemas.microsoft.com/office/powerpoint/2010/main" val="4069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Special Properties: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84" name="Picture 5" descr="hst_min_009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83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5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448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7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Mystery mineral game: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Pick a mineral from pp. 800-801</a:t>
            </a:r>
          </a:p>
          <a:p>
            <a:r>
              <a:rPr lang="en-US" altLang="en-US" dirty="0" smtClean="0"/>
              <a:t>other classmates must ask yes/no questions to determine the identity of the mystery mineral (like “20 Questions”)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8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</p:spPr>
        <p:txBody>
          <a:bodyPr/>
          <a:lstStyle/>
          <a:p>
            <a:pPr algn="ctr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LAB: What mineral do you have?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62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Find color and streak color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What is the luster?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Find the hardness     (a range)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Find density (use water displacement for volume)—could use “heft”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7C80"/>
                </a:solidFill>
              </a:rPr>
              <a:t>AFTER 2-4 tests are completed, try to identify the mineral, then...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Bring the mineral to your teacher when finished to see if you are correct and to get another mineral to identify.</a:t>
            </a:r>
          </a:p>
        </p:txBody>
      </p:sp>
    </p:spTree>
    <p:extLst>
      <p:ext uri="{BB962C8B-B14F-4D97-AF65-F5344CB8AC3E}">
        <p14:creationId xmlns:p14="http://schemas.microsoft.com/office/powerpoint/2010/main" val="16186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3163" y="685800"/>
            <a:ext cx="7772400" cy="541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Which mineral can be identified by tasting?</a:t>
            </a:r>
          </a:p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</a:rPr>
              <a:t>halite</a:t>
            </a:r>
            <a:r>
              <a:rPr lang="en-US" dirty="0" smtClean="0"/>
              <a:t> (salt)</a:t>
            </a:r>
          </a:p>
          <a:p>
            <a:pPr>
              <a:defRPr/>
            </a:pPr>
            <a:r>
              <a:rPr lang="en-US" dirty="0" smtClean="0"/>
              <a:t>What is the difference between a </a:t>
            </a:r>
            <a:r>
              <a:rPr lang="en-US" b="1" dirty="0" smtClean="0"/>
              <a:t>mineral</a:t>
            </a:r>
            <a:r>
              <a:rPr lang="en-US" dirty="0" smtClean="0"/>
              <a:t> and a </a:t>
            </a:r>
            <a:r>
              <a:rPr lang="en-US" b="1" dirty="0" smtClean="0"/>
              <a:t>rock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Minerals</a:t>
            </a:r>
            <a:r>
              <a:rPr lang="en-US" b="1" dirty="0" smtClean="0">
                <a:solidFill>
                  <a:srgbClr val="FF0000"/>
                </a:solidFill>
              </a:rPr>
              <a:t> are elements or compounds.</a:t>
            </a:r>
          </a:p>
          <a:p>
            <a:pPr>
              <a:defRPr/>
            </a:pPr>
            <a:r>
              <a:rPr lang="en-US" b="1" u="sng" smtClean="0">
                <a:solidFill>
                  <a:srgbClr val="FF0000"/>
                </a:solidFill>
              </a:rPr>
              <a:t>*Rocks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are mixtures (or minerals).</a:t>
            </a:r>
          </a:p>
          <a:p>
            <a:pPr>
              <a:defRPr/>
            </a:pPr>
            <a:r>
              <a:rPr lang="en-US" dirty="0"/>
              <a:t>Minerals that contain one or more elements combined with silicon and oxygen are called _________</a:t>
            </a:r>
            <a:r>
              <a:rPr lang="en-US" sz="2800" dirty="0">
                <a:solidFill>
                  <a:srgbClr val="00B050"/>
                </a:solidFill>
              </a:rPr>
              <a:t> {enrich}</a:t>
            </a: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FF3300"/>
                </a:solidFill>
              </a:rPr>
              <a:t>silicates</a:t>
            </a:r>
          </a:p>
          <a:p>
            <a:pPr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848600" cy="1104900"/>
          </a:xfrm>
        </p:spPr>
        <p:txBody>
          <a:bodyPr/>
          <a:lstStyle/>
          <a:p>
            <a:r>
              <a:rPr lang="en-US" sz="3200" dirty="0" smtClean="0"/>
              <a:t>Now it’s time to do performance task #6…</a:t>
            </a:r>
            <a:endParaRPr lang="en-US" sz="3200" dirty="0"/>
          </a:p>
        </p:txBody>
      </p:sp>
      <p:pic>
        <p:nvPicPr>
          <p:cNvPr id="2050" name="Picture 2" descr="https://encrypted-tbn1.gstatic.com/images?q=tbn:ANd9GcTaBaz9rx2LC8EUQxi2WRKP7UkesNInqrl5462pcFTq43AW5qEaf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91" y="1600200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4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n-US" altLang="en-US" dirty="0" smtClean="0"/>
              <a:t>Questions for review…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990600"/>
            <a:ext cx="7772400" cy="5105400"/>
          </a:xfrm>
        </p:spPr>
        <p:txBody>
          <a:bodyPr/>
          <a:lstStyle/>
          <a:p>
            <a:r>
              <a:rPr lang="en-US" altLang="en-US" sz="2800" b="1" smtClean="0"/>
              <a:t>Which of the following definitions best describes a MINERAL?</a:t>
            </a:r>
          </a:p>
          <a:p>
            <a:pPr lvl="1"/>
            <a:r>
              <a:rPr lang="en-US" altLang="en-US" smtClean="0"/>
              <a:t>a.  a substance that cannot be separated or broken down into simpler substances by chemical reactions</a:t>
            </a:r>
          </a:p>
          <a:p>
            <a:pPr lvl="1"/>
            <a:r>
              <a:rPr lang="en-US" altLang="en-US" smtClean="0"/>
              <a:t>b.  a substance made up of atoms of two or more different elements joined by chemical bonds</a:t>
            </a:r>
          </a:p>
          <a:p>
            <a:pPr lvl="1"/>
            <a:r>
              <a:rPr lang="en-US" altLang="en-US" smtClean="0"/>
              <a:t>c.  a naturally formed inorganic solid that has a definite crystalline structure </a:t>
            </a:r>
          </a:p>
          <a:p>
            <a:pPr lvl="1"/>
            <a:r>
              <a:rPr lang="en-US" altLang="en-US" smtClean="0"/>
              <a:t>d.  a solid whose atoms, ions, or molecules are arranged in a definite pattern</a:t>
            </a:r>
          </a:p>
        </p:txBody>
      </p:sp>
    </p:spTree>
    <p:extLst>
      <p:ext uri="{BB962C8B-B14F-4D97-AF65-F5344CB8AC3E}">
        <p14:creationId xmlns:p14="http://schemas.microsoft.com/office/powerpoint/2010/main" val="32223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Identifying Minerals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3640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2800" b="1" dirty="0" smtClean="0"/>
              <a:t>These minerals are similar in </a:t>
            </a:r>
            <a:r>
              <a:rPr lang="en-US" altLang="en-US" sz="2800" b="1" u="sng" dirty="0" smtClean="0"/>
              <a:t>color</a:t>
            </a:r>
            <a:r>
              <a:rPr lang="en-US" altLang="en-US" sz="2800" b="1" dirty="0" smtClean="0"/>
              <a:t>.  How are they different?</a:t>
            </a:r>
          </a:p>
          <a:p>
            <a:pPr>
              <a:lnSpc>
                <a:spcPct val="70000"/>
              </a:lnSpc>
            </a:pPr>
            <a:r>
              <a:rPr lang="en-US" altLang="en-US" sz="2800" b="1" dirty="0" smtClean="0"/>
              <a:t>What mineral is </a:t>
            </a:r>
            <a:r>
              <a:rPr lang="en-US" altLang="en-US" sz="2800" b="1" smtClean="0"/>
              <a:t>being </a:t>
            </a:r>
            <a:r>
              <a:rPr lang="en-US" altLang="en-US" sz="2800" b="1" smtClean="0"/>
              <a:t>passed </a:t>
            </a:r>
            <a:r>
              <a:rPr lang="en-US" altLang="en-US" sz="2800" b="1" dirty="0" smtClean="0"/>
              <a:t>around?  </a:t>
            </a:r>
          </a:p>
          <a:p>
            <a:pPr>
              <a:lnSpc>
                <a:spcPct val="70000"/>
              </a:lnSpc>
            </a:pPr>
            <a:r>
              <a:rPr lang="en-US" altLang="en-US" sz="2800" b="1" dirty="0" smtClean="0"/>
              <a:t>Look at the chemical formulas for:		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en-US" altLang="en-US" sz="2800" b="1" dirty="0" smtClean="0"/>
              <a:t>    gold (Au), pyrite (FeS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), and                            chalcopyrite (CuFeS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)</a:t>
            </a:r>
            <a:endParaRPr lang="en-US" altLang="en-US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63"/>
            <a:ext cx="91440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915400" cy="1143000"/>
          </a:xfrm>
        </p:spPr>
        <p:txBody>
          <a:bodyPr/>
          <a:lstStyle/>
          <a:p>
            <a:pPr algn="ctr"/>
            <a:r>
              <a:rPr lang="en-US" altLang="en-US" sz="4200" smtClean="0"/>
              <a:t>8 ways to test the identify of a mineral</a:t>
            </a:r>
            <a:br>
              <a:rPr lang="en-US" altLang="en-US" sz="4200" smtClean="0"/>
            </a:br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1--hardness</a:t>
            </a:r>
          </a:p>
          <a:p>
            <a:r>
              <a:rPr lang="en-US" altLang="en-US" smtClean="0"/>
              <a:t>2--color</a:t>
            </a:r>
          </a:p>
          <a:p>
            <a:r>
              <a:rPr lang="en-US" altLang="en-US" smtClean="0"/>
              <a:t>3--streak color</a:t>
            </a:r>
          </a:p>
          <a:p>
            <a:r>
              <a:rPr lang="en-US" altLang="en-US" smtClean="0"/>
              <a:t>4--luster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5--density</a:t>
            </a:r>
          </a:p>
          <a:p>
            <a:r>
              <a:rPr lang="en-US" altLang="en-US" smtClean="0"/>
              <a:t>6--crystal structure</a:t>
            </a:r>
          </a:p>
          <a:p>
            <a:r>
              <a:rPr lang="en-US" altLang="en-US" smtClean="0"/>
              <a:t>7--cleavage/fracture</a:t>
            </a:r>
          </a:p>
          <a:p>
            <a:r>
              <a:rPr lang="en-US" altLang="en-US" smtClean="0"/>
              <a:t>8--special properties</a:t>
            </a:r>
          </a:p>
        </p:txBody>
      </p:sp>
    </p:spTree>
    <p:extLst>
      <p:ext uri="{BB962C8B-B14F-4D97-AF65-F5344CB8AC3E}">
        <p14:creationId xmlns:p14="http://schemas.microsoft.com/office/powerpoint/2010/main" val="18170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47700"/>
          </a:xfrm>
        </p:spPr>
        <p:txBody>
          <a:bodyPr/>
          <a:lstStyle/>
          <a:p>
            <a:pPr algn="ctr"/>
            <a:r>
              <a:rPr lang="en-US" altLang="en-US" sz="4000" smtClean="0"/>
              <a:t>Hardness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95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2800" smtClean="0"/>
              <a:t>how easy is it to </a:t>
            </a:r>
            <a:r>
              <a:rPr lang="en-US" altLang="en-US" sz="2800" b="1" smtClean="0"/>
              <a:t>scratch</a:t>
            </a:r>
            <a:r>
              <a:rPr lang="en-US" altLang="en-US" sz="2800" smtClean="0"/>
              <a:t> the mineral?</a:t>
            </a:r>
          </a:p>
          <a:p>
            <a:pPr>
              <a:lnSpc>
                <a:spcPct val="70000"/>
              </a:lnSpc>
            </a:pPr>
            <a:r>
              <a:rPr lang="en-US" altLang="en-US" sz="2800" smtClean="0"/>
              <a:t>Moh’s scale</a:t>
            </a:r>
          </a:p>
          <a:p>
            <a:pPr lvl="1">
              <a:lnSpc>
                <a:spcPct val="70000"/>
              </a:lnSpc>
            </a:pPr>
            <a:r>
              <a:rPr lang="en-US" altLang="en-US" smtClean="0"/>
              <a:t>1812 by Friedrich Mohs</a:t>
            </a:r>
          </a:p>
          <a:p>
            <a:pPr lvl="1">
              <a:lnSpc>
                <a:spcPct val="70000"/>
              </a:lnSpc>
            </a:pPr>
            <a:r>
              <a:rPr lang="en-US" altLang="en-US" smtClean="0"/>
              <a:t>1 (talc) - 10 scale (diamond)</a:t>
            </a:r>
          </a:p>
          <a:p>
            <a:pPr lvl="1">
              <a:lnSpc>
                <a:spcPct val="70000"/>
              </a:lnSpc>
            </a:pPr>
            <a:r>
              <a:rPr lang="en-US" altLang="en-US" smtClean="0"/>
              <a:t>common substances: </a:t>
            </a:r>
          </a:p>
          <a:p>
            <a:pPr lvl="2">
              <a:lnSpc>
                <a:spcPct val="60000"/>
              </a:lnSpc>
            </a:pPr>
            <a:r>
              <a:rPr lang="en-US" altLang="en-US" sz="2800" b="1" smtClean="0">
                <a:solidFill>
                  <a:schemeClr val="accent1"/>
                </a:solidFill>
              </a:rPr>
              <a:t>fingernail=2.5</a:t>
            </a:r>
          </a:p>
          <a:p>
            <a:pPr lvl="2">
              <a:lnSpc>
                <a:spcPct val="60000"/>
              </a:lnSpc>
            </a:pPr>
            <a:r>
              <a:rPr lang="en-US" altLang="en-US" sz="2800" b="1" smtClean="0">
                <a:solidFill>
                  <a:schemeClr val="accent1"/>
                </a:solidFill>
              </a:rPr>
              <a:t>penny=3-3.5</a:t>
            </a:r>
          </a:p>
          <a:p>
            <a:pPr lvl="2">
              <a:lnSpc>
                <a:spcPct val="60000"/>
              </a:lnSpc>
            </a:pPr>
            <a:r>
              <a:rPr lang="en-US" altLang="en-US" sz="2800" b="1" smtClean="0">
                <a:solidFill>
                  <a:schemeClr val="accent1"/>
                </a:solidFill>
              </a:rPr>
              <a:t>glass=5.5-6</a:t>
            </a:r>
          </a:p>
          <a:p>
            <a:pPr lvl="2">
              <a:lnSpc>
                <a:spcPct val="60000"/>
              </a:lnSpc>
            </a:pPr>
            <a:r>
              <a:rPr lang="en-US" altLang="en-US" sz="2800" b="1" smtClean="0">
                <a:solidFill>
                  <a:schemeClr val="accent1"/>
                </a:solidFill>
              </a:rPr>
              <a:t>steel=5-5.5</a:t>
            </a:r>
          </a:p>
          <a:p>
            <a:pPr lvl="2">
              <a:lnSpc>
                <a:spcPct val="70000"/>
              </a:lnSpc>
            </a:pPr>
            <a:r>
              <a:rPr lang="en-US" altLang="en-US" sz="2800" b="1" smtClean="0">
                <a:solidFill>
                  <a:schemeClr val="accent1"/>
                </a:solidFill>
              </a:rPr>
              <a:t>streak plate=                                             6.5-7.5</a:t>
            </a:r>
            <a:endParaRPr lang="en-US" altLang="en-US" sz="2800" smtClean="0">
              <a:solidFill>
                <a:schemeClr val="accent1"/>
              </a:solidFill>
            </a:endParaRPr>
          </a:p>
        </p:txBody>
      </p:sp>
      <p:pic>
        <p:nvPicPr>
          <p:cNvPr id="37892" name="Picture 5" descr="hst_min_008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876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tl19660\AppData\Local\Microsoft\Windows\Temporary Internet Files\Content.IE5\S8GS0CCR\Hardness test mater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Colors of QUARTZ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40" name="Picture 5" descr="800px-quartz_ameth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3592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 descr="300px-Quartz2CTibet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 descr="Citrine-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37338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3" descr="rose_quar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Two colors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191000" cy="4114800"/>
          </a:xfrm>
        </p:spPr>
        <p:txBody>
          <a:bodyPr/>
          <a:lstStyle/>
          <a:p>
            <a:r>
              <a:rPr lang="en-US" altLang="en-US" u="sng" smtClean="0"/>
              <a:t>Color</a:t>
            </a:r>
            <a:endParaRPr lang="en-US" altLang="en-US" smtClean="0"/>
          </a:p>
          <a:p>
            <a:pPr lvl="1"/>
            <a:r>
              <a:rPr lang="en-US" altLang="en-US" sz="2800" b="1" smtClean="0"/>
              <a:t>easy but not reliable</a:t>
            </a:r>
          </a:p>
          <a:p>
            <a:pPr lvl="1"/>
            <a:r>
              <a:rPr lang="en-US" altLang="en-US" sz="2800" b="1" smtClean="0"/>
              <a:t>color may change over time</a:t>
            </a:r>
          </a:p>
          <a:p>
            <a:pPr lvl="1"/>
            <a:r>
              <a:rPr lang="en-US" altLang="en-US" sz="2800" b="1" smtClean="0"/>
              <a:t>some minerals have MANY colors (like quartz)--due to impurities</a:t>
            </a:r>
          </a:p>
          <a:p>
            <a:pPr lvl="1"/>
            <a:r>
              <a:rPr lang="en-US" altLang="en-US" sz="2800" b="1" smtClean="0"/>
              <a:t>many minerals have the same color</a:t>
            </a:r>
            <a:endParaRPr lang="en-US" altLang="en-US" sz="280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286000"/>
            <a:ext cx="4343400" cy="4114800"/>
          </a:xfrm>
        </p:spPr>
        <p:txBody>
          <a:bodyPr/>
          <a:lstStyle/>
          <a:p>
            <a:r>
              <a:rPr lang="en-US" altLang="en-US" u="sng" smtClean="0"/>
              <a:t>Streak Color--</a:t>
            </a:r>
            <a:r>
              <a:rPr lang="en-US" altLang="en-US" i="1" smtClean="0">
                <a:solidFill>
                  <a:schemeClr val="accent1"/>
                </a:solidFill>
              </a:rPr>
              <a:t>practice</a:t>
            </a:r>
            <a:endParaRPr lang="en-US" altLang="en-US" i="1" u="sng" smtClean="0">
              <a:solidFill>
                <a:schemeClr val="accent1"/>
              </a:solidFill>
            </a:endParaRPr>
          </a:p>
          <a:p>
            <a:pPr lvl="1"/>
            <a:r>
              <a:rPr lang="en-US" altLang="en-US" sz="2800" b="1" smtClean="0"/>
              <a:t>more reliable than regular color</a:t>
            </a:r>
          </a:p>
          <a:p>
            <a:pPr lvl="1"/>
            <a:r>
              <a:rPr lang="en-US" altLang="en-US" sz="2800" b="1" smtClean="0"/>
              <a:t>color of its powder</a:t>
            </a:r>
          </a:p>
          <a:p>
            <a:pPr lvl="1"/>
            <a:r>
              <a:rPr lang="en-US" altLang="en-US" sz="2800" b="1" smtClean="0"/>
              <a:t>use streak plate (unglazed tile)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smtClean="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smtClean="0"/>
              <a:t>pyrite=black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smtClean="0"/>
              <a:t>gold=golden, yellow</a:t>
            </a:r>
            <a:endParaRPr lang="en-US" altLang="en-US" sz="2800" smtClean="0"/>
          </a:p>
        </p:txBody>
      </p:sp>
      <p:pic>
        <p:nvPicPr>
          <p:cNvPr id="40965" name="Picture 7" descr="hst_min_007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7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2" autoUpdateAnimBg="0"/>
      <p:bldP spid="1946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u="sng" dirty="0" smtClean="0"/>
              <a:t>Luster</a:t>
            </a:r>
            <a:endParaRPr lang="en-US" altLang="en-US" dirty="0" smtClean="0"/>
          </a:p>
          <a:p>
            <a:pPr lvl="1"/>
            <a:r>
              <a:rPr lang="en-US" altLang="en-US" sz="2800" b="1" dirty="0" smtClean="0"/>
              <a:t>how a mineral reflects light from its surface</a:t>
            </a:r>
          </a:p>
          <a:p>
            <a:pPr lvl="1"/>
            <a:r>
              <a:rPr lang="en-US" altLang="en-US" sz="2800" b="1" dirty="0" smtClean="0"/>
              <a:t>1. 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metallic</a:t>
            </a:r>
            <a:r>
              <a:rPr lang="en-US" altLang="en-US" sz="2800" b="1" dirty="0" smtClean="0"/>
              <a:t> (shiny)</a:t>
            </a:r>
          </a:p>
          <a:p>
            <a:pPr lvl="1"/>
            <a:r>
              <a:rPr lang="en-US" altLang="en-US" sz="2800" b="1" dirty="0" smtClean="0"/>
              <a:t>2. 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nonmetallic</a:t>
            </a:r>
            <a:r>
              <a:rPr lang="en-US" altLang="en-US" sz="2800" b="1" dirty="0" smtClean="0"/>
              <a:t>: glassy, dull, earthy, waxy, pearly</a:t>
            </a:r>
            <a:endParaRPr lang="en-US" altLang="en-US" sz="28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u="sng" smtClean="0"/>
              <a:t>Density</a:t>
            </a:r>
            <a:endParaRPr lang="en-US" altLang="en-US" smtClean="0"/>
          </a:p>
          <a:p>
            <a:pPr lvl="1"/>
            <a:r>
              <a:rPr lang="en-US" altLang="en-US" sz="2800" b="1" smtClean="0"/>
              <a:t>mass/volume</a:t>
            </a:r>
          </a:p>
          <a:p>
            <a:pPr lvl="1"/>
            <a:r>
              <a:rPr lang="en-US" altLang="en-US" sz="2800" b="1" smtClean="0"/>
              <a:t>remains the same (no matter the specimen size)</a:t>
            </a:r>
          </a:p>
          <a:p>
            <a:pPr lvl="1"/>
            <a:r>
              <a:rPr lang="en-US" altLang="en-US" sz="2800" b="1" smtClean="0"/>
              <a:t>also called “heft”</a:t>
            </a:r>
          </a:p>
          <a:p>
            <a:pPr lvl="1"/>
            <a:r>
              <a:rPr lang="en-US" altLang="en-US" sz="2800" b="1" smtClean="0"/>
              <a:t>may use “specific gravity” (same as density, but no units)</a:t>
            </a:r>
          </a:p>
        </p:txBody>
      </p:sp>
    </p:spTree>
    <p:extLst>
      <p:ext uri="{BB962C8B-B14F-4D97-AF65-F5344CB8AC3E}">
        <p14:creationId xmlns:p14="http://schemas.microsoft.com/office/powerpoint/2010/main" val="1344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  <p:bldP spid="21508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essional">
  <a:themeElements>
    <a:clrScheme name="Professional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Profess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584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Monotype Sorts</vt:lpstr>
      <vt:lpstr>Times New Roman</vt:lpstr>
      <vt:lpstr>Office Theme</vt:lpstr>
      <vt:lpstr>Professional</vt:lpstr>
      <vt:lpstr>Chapter 3, section 2</vt:lpstr>
      <vt:lpstr>Questions for review…</vt:lpstr>
      <vt:lpstr>Identifying Minerals</vt:lpstr>
      <vt:lpstr>8 ways to test the identify of a mineral </vt:lpstr>
      <vt:lpstr>Hardness</vt:lpstr>
      <vt:lpstr>PowerPoint Presentation</vt:lpstr>
      <vt:lpstr>Colors of QUARTZ </vt:lpstr>
      <vt:lpstr>Two colors</vt:lpstr>
      <vt:lpstr>PowerPoint Presentation</vt:lpstr>
      <vt:lpstr>Types of luster</vt:lpstr>
      <vt:lpstr>PowerPoint Presentation</vt:lpstr>
      <vt:lpstr>Special Properties</vt:lpstr>
      <vt:lpstr>Special Properties:</vt:lpstr>
      <vt:lpstr>PowerPoint Presentation</vt:lpstr>
      <vt:lpstr>Mystery mineral game:</vt:lpstr>
      <vt:lpstr> LAB: What mineral do you have?</vt:lpstr>
      <vt:lpstr>PowerPoint Presentation</vt:lpstr>
      <vt:lpstr>Now it’s time to do performance task #6…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3, section 2</dc:title>
  <dc:creator>Twila Mcmullan</dc:creator>
  <cp:lastModifiedBy>Catherine Barnes</cp:lastModifiedBy>
  <cp:revision>6</cp:revision>
  <dcterms:created xsi:type="dcterms:W3CDTF">2015-06-30T15:09:52Z</dcterms:created>
  <dcterms:modified xsi:type="dcterms:W3CDTF">2016-09-01T11:02:29Z</dcterms:modified>
</cp:coreProperties>
</file>