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8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9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6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96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79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11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17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48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27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37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31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4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794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62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96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79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11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17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484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271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37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31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4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110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625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9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1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4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2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3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3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4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8F22A-A7EF-4FEE-B472-15C1D16B5C1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37F4-8157-4B38-BEE8-9CE7839FD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3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3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793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#4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Astronomy—Solar System Intro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Brainpops</a:t>
            </a:r>
            <a:r>
              <a:rPr lang="en-US" dirty="0" smtClean="0"/>
              <a:t>—as time permits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Holes</a:t>
            </a:r>
          </a:p>
          <a:p>
            <a:r>
              <a:rPr lang="en-US" dirty="0" smtClean="0"/>
              <a:t>Life </a:t>
            </a:r>
            <a:r>
              <a:rPr lang="en-US" dirty="0"/>
              <a:t>Cycle of </a:t>
            </a:r>
            <a:r>
              <a:rPr lang="en-US" dirty="0" smtClean="0"/>
              <a:t>Stars</a:t>
            </a:r>
          </a:p>
          <a:p>
            <a:r>
              <a:rPr lang="en-US" dirty="0"/>
              <a:t>Outer Solar System</a:t>
            </a:r>
          </a:p>
          <a:p>
            <a:r>
              <a:rPr lang="en-US" dirty="0" smtClean="0"/>
              <a:t>Constellations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vocab from days 2-3, then </a:t>
            </a:r>
            <a:r>
              <a:rPr lang="en-US" b="1" dirty="0" smtClean="0">
                <a:solidFill>
                  <a:srgbClr val="C00000"/>
                </a:solidFill>
              </a:rPr>
              <a:t>quiz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pPr marL="285750" indent="-285750"/>
            <a:r>
              <a:rPr lang="en-US" dirty="0"/>
              <a:t>theory</a:t>
            </a:r>
          </a:p>
          <a:p>
            <a:pPr marL="285750" indent="-285750"/>
            <a:r>
              <a:rPr lang="en-US" dirty="0"/>
              <a:t>Geocentric </a:t>
            </a:r>
            <a:r>
              <a:rPr lang="en-US" dirty="0" smtClean="0"/>
              <a:t>model/theory</a:t>
            </a:r>
            <a:endParaRPr lang="en-US" dirty="0"/>
          </a:p>
          <a:p>
            <a:pPr marL="285750" indent="-285750"/>
            <a:r>
              <a:rPr lang="en-US" dirty="0"/>
              <a:t>Heliocentric </a:t>
            </a:r>
            <a:r>
              <a:rPr lang="en-US" dirty="0" smtClean="0"/>
              <a:t>model/theory</a:t>
            </a:r>
            <a:endParaRPr lang="en-US" dirty="0"/>
          </a:p>
          <a:p>
            <a:pPr marL="285750" indent="-285750"/>
            <a:r>
              <a:rPr lang="en-US" dirty="0"/>
              <a:t>Big Bang </a:t>
            </a:r>
            <a:endParaRPr lang="en-US" dirty="0" smtClean="0"/>
          </a:p>
          <a:p>
            <a:r>
              <a:rPr lang="en-US" dirty="0"/>
              <a:t>universe</a:t>
            </a:r>
          </a:p>
          <a:p>
            <a:r>
              <a:rPr lang="en-US" dirty="0"/>
              <a:t>galaxy</a:t>
            </a:r>
          </a:p>
          <a:p>
            <a:r>
              <a:rPr lang="en-US" dirty="0"/>
              <a:t>solar system</a:t>
            </a:r>
          </a:p>
          <a:p>
            <a:pPr marL="285750" indent="-285750"/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743200" cy="4525963"/>
          </a:xfrm>
        </p:spPr>
        <p:txBody>
          <a:bodyPr/>
          <a:lstStyle/>
          <a:p>
            <a:r>
              <a:rPr lang="en-US" dirty="0"/>
              <a:t>Milky Way</a:t>
            </a:r>
          </a:p>
          <a:p>
            <a:r>
              <a:rPr lang="en-US" dirty="0"/>
              <a:t>spiral</a:t>
            </a:r>
          </a:p>
          <a:p>
            <a:r>
              <a:rPr lang="en-US" dirty="0"/>
              <a:t>galaxy</a:t>
            </a:r>
          </a:p>
          <a:p>
            <a:r>
              <a:rPr lang="en-US" dirty="0"/>
              <a:t>Local Group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Review Questions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mtClean="0"/>
              <a:t>Which object is the largest: Earth, the sun, the Milky Way Galaxy, supergiant star?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mtClean="0"/>
              <a:t>	&gt;&gt;</a:t>
            </a:r>
            <a:r>
              <a:rPr lang="en-US" altLang="en-US" b="1" smtClean="0">
                <a:solidFill>
                  <a:srgbClr val="FF0000"/>
                </a:solidFill>
              </a:rPr>
              <a:t>the Milky Way Galaxy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mtClean="0"/>
              <a:t>Where in the Milky Way Galaxy is the solar system found?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mtClean="0"/>
              <a:t>&gt;&gt;</a:t>
            </a:r>
            <a:r>
              <a:rPr lang="en-US" altLang="en-US" b="1" smtClean="0">
                <a:solidFill>
                  <a:srgbClr val="FF0000"/>
                </a:solidFill>
              </a:rPr>
              <a:t>in an outer arm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mtClean="0"/>
              <a:t>A light year is a unit of _________.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mtClean="0"/>
              <a:t>&gt;&gt;</a:t>
            </a:r>
            <a:r>
              <a:rPr lang="en-US" altLang="en-US" b="1" smtClean="0">
                <a:solidFill>
                  <a:srgbClr val="FF0000"/>
                </a:solidFill>
              </a:rPr>
              <a:t>distance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b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53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Define, describe, OR sketch the following words for today…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s</a:t>
            </a:r>
            <a:r>
              <a:rPr lang="en-US" sz="3000" b="1" dirty="0" smtClean="0"/>
              <a:t>tar</a:t>
            </a:r>
          </a:p>
          <a:p>
            <a:r>
              <a:rPr lang="en-US" sz="3000" b="1" dirty="0" smtClean="0"/>
              <a:t>solar system</a:t>
            </a:r>
          </a:p>
          <a:p>
            <a:r>
              <a:rPr lang="en-US" sz="3000" b="1" dirty="0"/>
              <a:t>t</a:t>
            </a:r>
            <a:r>
              <a:rPr lang="en-US" sz="3000" b="1" dirty="0" smtClean="0"/>
              <a:t>errestrial</a:t>
            </a:r>
          </a:p>
          <a:p>
            <a:r>
              <a:rPr lang="en-US" sz="3000" b="1" dirty="0"/>
              <a:t>p</a:t>
            </a:r>
            <a:r>
              <a:rPr lang="en-US" sz="3000" b="1" dirty="0" smtClean="0"/>
              <a:t>lanet</a:t>
            </a:r>
          </a:p>
          <a:p>
            <a:r>
              <a:rPr lang="en-US" sz="3000" b="1" dirty="0" smtClean="0"/>
              <a:t>satellite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Use pages 582, 644, 646-647, 660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sz="3000" b="1" dirty="0" smtClean="0"/>
              <a:t>inner planet</a:t>
            </a:r>
          </a:p>
          <a:p>
            <a:r>
              <a:rPr lang="en-US" sz="3000" b="1" dirty="0"/>
              <a:t>o</a:t>
            </a:r>
            <a:r>
              <a:rPr lang="en-US" sz="3000" b="1" dirty="0" smtClean="0"/>
              <a:t>uter planet</a:t>
            </a:r>
            <a:endParaRPr lang="en-US" sz="3000" b="1" dirty="0"/>
          </a:p>
          <a:p>
            <a:endParaRPr lang="en-US" sz="3000" b="1" dirty="0" smtClean="0"/>
          </a:p>
          <a:p>
            <a:r>
              <a:rPr lang="en-US" sz="3000" b="1" dirty="0" smtClean="0">
                <a:solidFill>
                  <a:srgbClr val="00B050"/>
                </a:solidFill>
              </a:rPr>
              <a:t>AC also read pages:</a:t>
            </a:r>
          </a:p>
          <a:p>
            <a:r>
              <a:rPr lang="en-US" sz="3000" b="1" dirty="0" smtClean="0">
                <a:solidFill>
                  <a:srgbClr val="00B050"/>
                </a:solidFill>
              </a:rPr>
              <a:t>583-588</a:t>
            </a:r>
            <a:endParaRPr lang="en-US" sz="3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2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304800"/>
            <a:ext cx="88392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1" dirty="0" smtClean="0">
                <a:solidFill>
                  <a:schemeClr val="hlink"/>
                </a:solidFill>
              </a:rPr>
              <a:t>Our Solar System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800" dirty="0" smtClean="0"/>
              <a:t>(includes the sun, 8 planets and their moons, asteroids, comets, meteoroids &amp; other smaller objects)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5604" name="Picture 5" descr="hst_fam_002_a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28140"/>
            <a:ext cx="8839200" cy="522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9700" name="Picture 5" descr="Super-Giant-Star-Siz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8988425" cy="658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2438400" y="762000"/>
            <a:ext cx="2730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SUPERGIANTS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4098925" y="4989513"/>
            <a:ext cx="1035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GIANTS</a:t>
            </a:r>
          </a:p>
        </p:txBody>
      </p:sp>
      <p:sp>
        <p:nvSpPr>
          <p:cNvPr id="29703" name="Line 9"/>
          <p:cNvSpPr>
            <a:spLocks noChangeShapeType="1"/>
          </p:cNvSpPr>
          <p:nvPr/>
        </p:nvSpPr>
        <p:spPr bwMode="auto">
          <a:xfrm flipH="1">
            <a:off x="3200400" y="1219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>
            <a:off x="3810000" y="1219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 flipH="1">
            <a:off x="4343400" y="5257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2"/>
          <p:cNvSpPr>
            <a:spLocks noChangeShapeType="1"/>
          </p:cNvSpPr>
          <p:nvPr/>
        </p:nvSpPr>
        <p:spPr bwMode="auto">
          <a:xfrm>
            <a:off x="4648200" y="525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3"/>
          <p:cNvSpPr>
            <a:spLocks noChangeShapeType="1"/>
          </p:cNvSpPr>
          <p:nvPr/>
        </p:nvSpPr>
        <p:spPr bwMode="auto">
          <a:xfrm flipH="1">
            <a:off x="3276600" y="51816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Text Box 14"/>
          <p:cNvSpPr txBox="1">
            <a:spLocks noChangeArrowheads="1"/>
          </p:cNvSpPr>
          <p:nvPr/>
        </p:nvSpPr>
        <p:spPr bwMode="auto">
          <a:xfrm>
            <a:off x="228600" y="4546600"/>
            <a:ext cx="2554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(on Orion’s shoulder)</a:t>
            </a:r>
          </a:p>
        </p:txBody>
      </p:sp>
    </p:spTree>
    <p:extLst>
      <p:ext uri="{BB962C8B-B14F-4D97-AF65-F5344CB8AC3E}">
        <p14:creationId xmlns:p14="http://schemas.microsoft.com/office/powerpoint/2010/main" val="180234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Our star, THE SUN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yellow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middle-aged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medium-sized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surface temperature of about 6000</a:t>
            </a:r>
            <a:r>
              <a:rPr lang="en-US" altLang="en-US" smtClean="0">
                <a:cs typeface="Arial" charset="0"/>
              </a:rPr>
              <a:t>°</a:t>
            </a:r>
            <a:r>
              <a:rPr lang="en-US" altLang="en-US" smtClean="0"/>
              <a:t>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medium brightness</a:t>
            </a:r>
          </a:p>
          <a:p>
            <a:pPr eaLnBrk="1" hangingPunct="1">
              <a:lnSpc>
                <a:spcPct val="80000"/>
              </a:lnSpc>
            </a:pPr>
            <a:endParaRPr lang="en-US" altLang="en-US" sz="4000" smtClean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322638"/>
            <a:ext cx="3197225" cy="31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011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Planets—make a double bubble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4530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3200" b="1" dirty="0" smtClean="0">
                <a:solidFill>
                  <a:srgbClr val="FF3300"/>
                </a:solidFill>
              </a:rPr>
              <a:t>Inner Planets</a:t>
            </a:r>
          </a:p>
          <a:p>
            <a:pPr eaLnBrk="1" hangingPunct="1"/>
            <a:r>
              <a:rPr lang="en-US" altLang="en-US" dirty="0" smtClean="0"/>
              <a:t>also called terrestrial planets </a:t>
            </a:r>
          </a:p>
          <a:p>
            <a:pPr eaLnBrk="1" hangingPunct="1"/>
            <a:r>
              <a:rPr lang="en-US" altLang="en-US" dirty="0" smtClean="0"/>
              <a:t>small, dense and rocky</a:t>
            </a:r>
          </a:p>
          <a:p>
            <a:pPr eaLnBrk="1" hangingPunct="1"/>
            <a:r>
              <a:rPr lang="en-US" altLang="en-US" dirty="0" smtClean="0"/>
              <a:t>no rings</a:t>
            </a:r>
          </a:p>
          <a:p>
            <a:pPr eaLnBrk="1" hangingPunct="1"/>
            <a:r>
              <a:rPr lang="en-US" altLang="en-US" b="1" dirty="0" smtClean="0">
                <a:solidFill>
                  <a:schemeClr val="folHlink"/>
                </a:solidFill>
              </a:rPr>
              <a:t>Mercury</a:t>
            </a:r>
          </a:p>
          <a:p>
            <a:pPr eaLnBrk="1" hangingPunct="1"/>
            <a:r>
              <a:rPr lang="en-US" altLang="en-US" b="1" dirty="0" smtClean="0">
                <a:solidFill>
                  <a:schemeClr val="folHlink"/>
                </a:solidFill>
              </a:rPr>
              <a:t>Venus</a:t>
            </a:r>
          </a:p>
          <a:p>
            <a:pPr eaLnBrk="1" hangingPunct="1"/>
            <a:r>
              <a:rPr lang="en-US" altLang="en-US" b="1" dirty="0" smtClean="0">
                <a:solidFill>
                  <a:schemeClr val="folHlink"/>
                </a:solidFill>
              </a:rPr>
              <a:t>Earth </a:t>
            </a:r>
          </a:p>
          <a:p>
            <a:pPr eaLnBrk="1" hangingPunct="1"/>
            <a:r>
              <a:rPr lang="en-US" altLang="en-US" b="1" dirty="0" smtClean="0">
                <a:solidFill>
                  <a:schemeClr val="folHlink"/>
                </a:solidFill>
              </a:rPr>
              <a:t>Mars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4038600" cy="4530725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FF3300"/>
                </a:solidFill>
              </a:rPr>
              <a:t>Outer Planets</a:t>
            </a:r>
          </a:p>
          <a:p>
            <a:pPr eaLnBrk="1" hangingPunct="1"/>
            <a:r>
              <a:rPr lang="en-US" altLang="en-US" dirty="0" smtClean="0"/>
              <a:t>also called gas giants</a:t>
            </a:r>
          </a:p>
          <a:p>
            <a:pPr eaLnBrk="1" hangingPunct="1"/>
            <a:r>
              <a:rPr lang="en-US" altLang="en-US" dirty="0" smtClean="0"/>
              <a:t>all have moons</a:t>
            </a:r>
          </a:p>
          <a:p>
            <a:pPr eaLnBrk="1" hangingPunct="1"/>
            <a:r>
              <a:rPr lang="en-US" altLang="en-US" dirty="0" smtClean="0"/>
              <a:t>all have at least one ring</a:t>
            </a:r>
          </a:p>
          <a:p>
            <a:pPr eaLnBrk="1" hangingPunct="1"/>
            <a:r>
              <a:rPr lang="en-US" altLang="en-US" b="1" dirty="0" smtClean="0">
                <a:solidFill>
                  <a:schemeClr val="folHlink"/>
                </a:solidFill>
              </a:rPr>
              <a:t>Jupiter</a:t>
            </a:r>
          </a:p>
          <a:p>
            <a:pPr eaLnBrk="1" hangingPunct="1"/>
            <a:r>
              <a:rPr lang="en-US" altLang="en-US" b="1" dirty="0" smtClean="0">
                <a:solidFill>
                  <a:schemeClr val="folHlink"/>
                </a:solidFill>
              </a:rPr>
              <a:t>Saturn </a:t>
            </a:r>
          </a:p>
          <a:p>
            <a:pPr eaLnBrk="1" hangingPunct="1"/>
            <a:r>
              <a:rPr lang="en-US" altLang="en-US" b="1" dirty="0" smtClean="0">
                <a:solidFill>
                  <a:schemeClr val="folHlink"/>
                </a:solidFill>
              </a:rPr>
              <a:t>Uranus</a:t>
            </a:r>
          </a:p>
          <a:p>
            <a:pPr eaLnBrk="1" hangingPunct="1"/>
            <a:r>
              <a:rPr lang="en-US" altLang="en-US" b="1" dirty="0" smtClean="0">
                <a:solidFill>
                  <a:schemeClr val="folHlink"/>
                </a:solidFill>
              </a:rPr>
              <a:t>Neptune</a:t>
            </a:r>
          </a:p>
        </p:txBody>
      </p:sp>
    </p:spTree>
    <p:extLst>
      <p:ext uri="{BB962C8B-B14F-4D97-AF65-F5344CB8AC3E}">
        <p14:creationId xmlns:p14="http://schemas.microsoft.com/office/powerpoint/2010/main" val="246354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Relative size of the planets</a:t>
            </a:r>
          </a:p>
        </p:txBody>
      </p:sp>
      <p:pic>
        <p:nvPicPr>
          <p:cNvPr id="29699" name="Picture 5" descr="Sizes of the Plan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75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172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Office Theme</vt:lpstr>
      <vt:lpstr>iRespondQuestionMaster</vt:lpstr>
      <vt:lpstr>iRespondGraphMaster</vt:lpstr>
      <vt:lpstr>Day #4</vt:lpstr>
      <vt:lpstr>Review vocab from days 2-3, then quiz</vt:lpstr>
      <vt:lpstr>Review Questions</vt:lpstr>
      <vt:lpstr>Define, describe, OR sketch the following words for today…</vt:lpstr>
      <vt:lpstr>Our Solar System (includes the sun, 8 planets and their moons, asteroids, comets, meteoroids &amp; other smaller objects)</vt:lpstr>
      <vt:lpstr>PowerPoint Presentation</vt:lpstr>
      <vt:lpstr>Our star, THE SUN</vt:lpstr>
      <vt:lpstr>Planets—make a double bubble</vt:lpstr>
      <vt:lpstr>Relative size of the planets</vt:lpstr>
      <vt:lpstr>Brainpops—as time permits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#4</dc:title>
  <dc:creator>Twila</dc:creator>
  <cp:lastModifiedBy>Twila Mcmullan</cp:lastModifiedBy>
  <cp:revision>6</cp:revision>
  <dcterms:created xsi:type="dcterms:W3CDTF">2014-04-10T00:49:47Z</dcterms:created>
  <dcterms:modified xsi:type="dcterms:W3CDTF">2016-03-16T19:35:26Z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