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8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20"/>
    <a:srgbClr val="000000"/>
    <a:srgbClr val="4D4D4D"/>
    <a:srgbClr val="B92D14"/>
    <a:srgbClr val="35759D"/>
    <a:srgbClr val="35B19D"/>
    <a:srgbClr val="E8E8E8"/>
    <a:srgbClr val="31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63" d="100"/>
          <a:sy n="63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78029F-649C-4387-B4E1-19D2F137B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9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14AFA-94B3-4985-9CAE-83CBA97E897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2BF45-B806-4C9C-AC66-ADCFB828564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2BF45-B806-4C9C-AC66-ADCFB8285646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4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029F-649C-4387-B4E1-19D2F137BE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77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8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116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20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3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778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0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81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116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20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778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6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11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2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1" hangingPunct="1"/>
            <a:r>
              <a:rPr lang="en-US" sz="4400" smtClean="0"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19400" y="966788"/>
            <a:ext cx="59436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1E2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</a:rPr>
              <a:t>Bring Your Own Device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1981200"/>
            <a:ext cx="4143375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1E2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 dirty="0" smtClean="0">
                <a:solidFill>
                  <a:srgbClr val="000000"/>
                </a:solidFill>
              </a:rPr>
              <a:t>East Cobb Middle School</a:t>
            </a:r>
            <a:endParaRPr lang="ru-RU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8" y="390167"/>
            <a:ext cx="91440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Housekeeping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724400"/>
          </a:xfrm>
        </p:spPr>
        <p:txBody>
          <a:bodyPr/>
          <a:lstStyle/>
          <a:p>
            <a:r>
              <a:rPr lang="en-US" dirty="0" smtClean="0"/>
              <a:t>Students are responsible for the security and operation of their own devices</a:t>
            </a:r>
          </a:p>
          <a:p>
            <a:r>
              <a:rPr lang="en-US" dirty="0" smtClean="0"/>
              <a:t>Students should record the serial # of their device</a:t>
            </a:r>
          </a:p>
          <a:p>
            <a:r>
              <a:rPr lang="en-US" dirty="0" smtClean="0"/>
              <a:t>CCSD is not financially responsible for lost/stolen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702" y="1295400"/>
            <a:ext cx="4068097" cy="4572000"/>
          </a:xfrm>
        </p:spPr>
        <p:txBody>
          <a:bodyPr/>
          <a:lstStyle/>
          <a:p>
            <a:r>
              <a:rPr lang="en-US" dirty="0" smtClean="0"/>
              <a:t>Technical support will not be available at school</a:t>
            </a:r>
          </a:p>
          <a:p>
            <a:r>
              <a:rPr lang="en-US" dirty="0" smtClean="0"/>
              <a:t>Charging of devices must take place at home or </a:t>
            </a:r>
            <a:r>
              <a:rPr lang="en-US" dirty="0" smtClean="0">
                <a:solidFill>
                  <a:schemeClr val="bg1"/>
                </a:solidFill>
              </a:rPr>
              <a:t>at teacher discretion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Devices may be confiscated for inappropriate use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52399"/>
            <a:ext cx="64008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Equity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95400"/>
            <a:ext cx="7315200" cy="4191000"/>
          </a:xfrm>
        </p:spPr>
        <p:txBody>
          <a:bodyPr/>
          <a:lstStyle/>
          <a:p>
            <a:r>
              <a:rPr lang="en-US" dirty="0" smtClean="0"/>
              <a:t>BYOD is being integrated into our classrooms to enhance our students’ education.</a:t>
            </a:r>
          </a:p>
          <a:p>
            <a:r>
              <a:rPr lang="en-US" dirty="0" smtClean="0"/>
              <a:t>Alternatives to using personal devices will be included in activities requiring their use.  Those alternatives could include:  classroom desktops, laptop carts, iPad carts, pencil and paper tasks and group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751" t="15555" r="29165" b="8148"/>
          <a:stretch/>
        </p:blipFill>
        <p:spPr>
          <a:xfrm>
            <a:off x="3505200" y="1405606"/>
            <a:ext cx="4132193" cy="4214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3733801"/>
            <a:ext cx="228600" cy="762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852768"/>
            <a:ext cx="304800" cy="4768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 rot="20245315">
            <a:off x="-26258" y="2439508"/>
            <a:ext cx="3979793" cy="22098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solidFill>
                    <a:srgbClr val="1E1E2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Your parents</a:t>
            </a:r>
            <a:r>
              <a:rPr kumimoji="0" lang="en-US" sz="1100" b="0" i="0" u="none" strike="noStrike" cap="none" normalizeH="0" dirty="0" smtClean="0">
                <a:ln>
                  <a:solidFill>
                    <a:srgbClr val="1E1E2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 received this letter at Open House. </a:t>
            </a:r>
            <a:endParaRPr kumimoji="0" lang="en-US" sz="1100" b="0" i="0" u="none" strike="noStrike" cap="none" normalizeH="0" baseline="0" dirty="0" smtClean="0">
              <a:ln>
                <a:solidFill>
                  <a:srgbClr val="1E1E2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4267200"/>
            <a:ext cx="1638300" cy="715962"/>
          </a:xfrm>
        </p:spPr>
        <p:txBody>
          <a:bodyPr/>
          <a:lstStyle/>
          <a:p>
            <a:r>
              <a:rPr lang="en-US" sz="3200" dirty="0" smtClean="0"/>
              <a:t>PBIS Student Portal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27038"/>
            <a:ext cx="8721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It is now time to explore the new PBIS app.  </a:t>
            </a:r>
          </a:p>
          <a:p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If you have your own device AND a BYOD on file, you may log in using the QR code your teacher can access for you.</a:t>
            </a:r>
          </a:p>
          <a:p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If you do not have BYOD clearance, please listen to your teacher’s overview of the program and how he/she will use the features throughout the year.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5996"/>
            <a:ext cx="7340907" cy="37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08038"/>
            <a:ext cx="7086600" cy="71596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Why BYOD? Why Now?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4676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CCSD believes that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instruction is necessary for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learning.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Common Core Standards require: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Rigorous instruction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Personalized academic experiences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Fostering innovation and creativity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Embracing emerging technologies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08038"/>
            <a:ext cx="7086600" cy="71596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4D4D4D"/>
                </a:solidFill>
              </a:rPr>
              <a:t>What is the D in BYOD?</a:t>
            </a:r>
            <a:endParaRPr lang="ru-RU" sz="4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2590800"/>
            <a:ext cx="7315200" cy="3581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For the purposes of BYOD, “Device” means a privately owned wireless and/or portable electronic piece of equipment that includes laptops, netbooks, tablets/slates, iPod Touches, cell and smart phones.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924800" cy="7159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are our goals for BYOD?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Promote higher order thinking, creativity and other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skills</a:t>
            </a:r>
          </a:p>
          <a:p>
            <a:r>
              <a:rPr lang="en-US" sz="2800" dirty="0" smtClean="0"/>
              <a:t>Increase student engagement</a:t>
            </a:r>
          </a:p>
          <a:p>
            <a:r>
              <a:rPr lang="en-US" sz="2800" dirty="0" smtClean="0"/>
              <a:t>Promote greater collaboration (between teachers/students/parents) </a:t>
            </a:r>
          </a:p>
          <a:p>
            <a:r>
              <a:rPr lang="en-US" sz="2800" dirty="0" smtClean="0"/>
              <a:t>Improve student access to technology/digital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58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/>
          <a:lstStyle/>
          <a:p>
            <a:r>
              <a:rPr lang="en-US" dirty="0" smtClean="0"/>
              <a:t>Integrate technology seamlessly into the curriculum</a:t>
            </a:r>
          </a:p>
          <a:p>
            <a:r>
              <a:rPr lang="en-US" dirty="0" smtClean="0"/>
              <a:t>Increase project based learning activities</a:t>
            </a:r>
          </a:p>
          <a:p>
            <a:r>
              <a:rPr lang="en-US" dirty="0" smtClean="0"/>
              <a:t>Raise achievement levels in core content areas</a:t>
            </a:r>
          </a:p>
          <a:p>
            <a:r>
              <a:rPr lang="en-US" dirty="0" smtClean="0"/>
              <a:t>Model good digital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334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Goals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         Classroom Regulations &amp; Expectations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49015"/>
            <a:ext cx="3886200" cy="639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  When will we use them?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005318"/>
            <a:ext cx="3810000" cy="38750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In the classroom setting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Under teacher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Not for calls, </a:t>
            </a:r>
            <a:r>
              <a:rPr lang="en-US" sz="2200" dirty="0" smtClean="0">
                <a:solidFill>
                  <a:schemeClr val="bg1"/>
                </a:solidFill>
              </a:rPr>
              <a:t>texts, or social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For instructional purposes only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200" b="1" i="1" dirty="0" smtClean="0">
                <a:solidFill>
                  <a:srgbClr val="000000"/>
                </a:solidFill>
              </a:rPr>
              <a:t>Consequences will be applied if rules are not followed!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83573" y="1343434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Students will…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73729" y="1995486"/>
            <a:ext cx="4800599" cy="4683126"/>
          </a:xfrm>
        </p:spPr>
        <p:txBody>
          <a:bodyPr/>
          <a:lstStyle/>
          <a:p>
            <a:r>
              <a:rPr lang="en-US" sz="2200" dirty="0" smtClean="0"/>
              <a:t>Keep phones and other devices on silent at school</a:t>
            </a:r>
          </a:p>
          <a:p>
            <a:r>
              <a:rPr lang="en-US" sz="2200" dirty="0" smtClean="0"/>
              <a:t>NOT record audio or video, or take photographs of students or staff for any reason whatsoever without express written consent from the teacher and individuals to be recorded</a:t>
            </a:r>
          </a:p>
          <a:p>
            <a:r>
              <a:rPr lang="en-US" sz="2200" dirty="0" smtClean="0"/>
              <a:t>NOT use headphones/ear buds unless instructed by a teacher.</a:t>
            </a:r>
          </a:p>
          <a:p>
            <a:r>
              <a:rPr lang="en-US" sz="2200" dirty="0" smtClean="0"/>
              <a:t>Comply with teacher requests to shut down their devices </a:t>
            </a:r>
            <a:r>
              <a:rPr lang="en-US" sz="2200" dirty="0" smtClean="0">
                <a:solidFill>
                  <a:schemeClr val="bg1"/>
                </a:solidFill>
              </a:rPr>
              <a:t>and put them away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013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Device Use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167640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Are students required to bring a device?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No, students will be given other options.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Can parents/guardians call or text students while they are at school?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No, to get a message to a student, call the front office. For students to contact parents, they must get a pass to the front office.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2133600"/>
            <a:ext cx="4041775" cy="3951288"/>
          </a:xfrm>
        </p:spPr>
        <p:txBody>
          <a:bodyPr/>
          <a:lstStyle/>
          <a:p>
            <a:r>
              <a:rPr lang="en-US" dirty="0" smtClean="0"/>
              <a:t>Only the </a:t>
            </a:r>
            <a:r>
              <a:rPr lang="en-US" dirty="0" smtClean="0">
                <a:solidFill>
                  <a:schemeClr val="bg1"/>
                </a:solidFill>
              </a:rPr>
              <a:t>school </a:t>
            </a:r>
            <a:r>
              <a:rPr lang="en-US" dirty="0" smtClean="0"/>
              <a:t>Wi-Fi network will be used.</a:t>
            </a:r>
          </a:p>
          <a:p>
            <a:r>
              <a:rPr lang="en-US" dirty="0" smtClean="0"/>
              <a:t>This connection has the same filters students use with school-owned </a:t>
            </a:r>
            <a:r>
              <a:rPr lang="en-US" dirty="0" smtClean="0">
                <a:solidFill>
                  <a:schemeClr val="bg1"/>
                </a:solidFill>
              </a:rPr>
              <a:t>technology.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</a:t>
            </a:r>
            <a:r>
              <a:rPr lang="en-US" dirty="0" smtClean="0"/>
              <a:t>networks </a:t>
            </a:r>
            <a:r>
              <a:rPr lang="en-US" b="1" u="sng" dirty="0" smtClean="0">
                <a:solidFill>
                  <a:schemeClr val="bg1"/>
                </a:solidFill>
              </a:rPr>
              <a:t>cannot</a:t>
            </a:r>
            <a:r>
              <a:rPr lang="en-US" dirty="0" smtClean="0"/>
              <a:t> be accessed during the school day.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" y="1535113"/>
            <a:ext cx="3505200" cy="296068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-1349835" y="223197"/>
            <a:ext cx="3810000" cy="305990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0000" y="711994"/>
            <a:ext cx="914400" cy="96440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162800" y="787004"/>
            <a:ext cx="1143000" cy="53738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68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295400"/>
            <a:ext cx="92202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   How do students access the BYOD network?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7391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will be given specific instructions as to how to access the school network.  Students are not allowed to access outside internet sources.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Settings</a:t>
            </a:r>
          </a:p>
          <a:p>
            <a:pPr marL="0" indent="0">
              <a:buNone/>
            </a:pPr>
            <a:r>
              <a:rPr lang="en-US" dirty="0" smtClean="0"/>
              <a:t>   		Network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			Wi-Fi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			CCSD </a:t>
            </a:r>
            <a:r>
              <a:rPr lang="en-US" sz="1200" dirty="0" smtClean="0"/>
              <a:t>(password: cobb2019 if needed)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5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Non-BYOD Times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4953000" cy="4191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Lunchtime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Standardized Testing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 Specified Times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Hallways/Class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dirty="0" smtClean="0"/>
              <a:t>Connections Classes</a:t>
            </a:r>
          </a:p>
          <a:p>
            <a:r>
              <a:rPr lang="en-US" dirty="0" smtClean="0"/>
              <a:t>Substitute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Restroom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reaks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6110"/>
            <a:ext cx="2857500" cy="3086100"/>
          </a:xfrm>
        </p:spPr>
      </p:pic>
    </p:spTree>
    <p:extLst>
      <p:ext uri="{BB962C8B-B14F-4D97-AF65-F5344CB8AC3E}">
        <p14:creationId xmlns:p14="http://schemas.microsoft.com/office/powerpoint/2010/main" val="32108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23FAE"/>
      </a:lt2>
      <a:accent1>
        <a:srgbClr val="0040C9"/>
      </a:accent1>
      <a:accent2>
        <a:srgbClr val="1170EF"/>
      </a:accent2>
      <a:accent3>
        <a:srgbClr val="FFFFFF"/>
      </a:accent3>
      <a:accent4>
        <a:srgbClr val="DADADA"/>
      </a:accent4>
      <a:accent5>
        <a:srgbClr val="AAAFE1"/>
      </a:accent5>
      <a:accent6>
        <a:srgbClr val="0E65D9"/>
      </a:accent6>
      <a:hlink>
        <a:srgbClr val="F9B695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023FAE"/>
      </a:lt2>
      <a:accent1>
        <a:srgbClr val="0040C9"/>
      </a:accent1>
      <a:accent2>
        <a:srgbClr val="1170EF"/>
      </a:accent2>
      <a:accent3>
        <a:srgbClr val="FFFFFF"/>
      </a:accent3>
      <a:accent4>
        <a:srgbClr val="DADADA"/>
      </a:accent4>
      <a:accent5>
        <a:srgbClr val="AAAFE1"/>
      </a:accent5>
      <a:accent6>
        <a:srgbClr val="0E65D9"/>
      </a:accent6>
      <a:hlink>
        <a:srgbClr val="F9B695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023FAE"/>
      </a:lt2>
      <a:accent1>
        <a:srgbClr val="0040C9"/>
      </a:accent1>
      <a:accent2>
        <a:srgbClr val="1170EF"/>
      </a:accent2>
      <a:accent3>
        <a:srgbClr val="FFFFFF"/>
      </a:accent3>
      <a:accent4>
        <a:srgbClr val="DADADA"/>
      </a:accent4>
      <a:accent5>
        <a:srgbClr val="AAAFE1"/>
      </a:accent5>
      <a:accent6>
        <a:srgbClr val="0E65D9"/>
      </a:accent6>
      <a:hlink>
        <a:srgbClr val="F9B695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958</TotalTime>
  <Words>586</Words>
  <Application>Microsoft Office PowerPoint</Application>
  <PresentationFormat>On-screen Show (4:3)</PresentationFormat>
  <Paragraphs>82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Microsoft Sans Serif</vt:lpstr>
      <vt:lpstr>powerpoint-template</vt:lpstr>
      <vt:lpstr>iRespondQuestionMaster</vt:lpstr>
      <vt:lpstr>iRespondGraphMaster</vt:lpstr>
      <vt:lpstr>Bring Your Own Device</vt:lpstr>
      <vt:lpstr>Why BYOD? Why Now?</vt:lpstr>
      <vt:lpstr>What is the D in BYOD?</vt:lpstr>
      <vt:lpstr>What are our goals for BYOD?</vt:lpstr>
      <vt:lpstr>PowerPoint Presentation</vt:lpstr>
      <vt:lpstr>         Classroom Regulations &amp; Expectations</vt:lpstr>
      <vt:lpstr>Device Use</vt:lpstr>
      <vt:lpstr>    How do students access the BYOD network?</vt:lpstr>
      <vt:lpstr>Non-BYOD Times</vt:lpstr>
      <vt:lpstr>Housekeeping </vt:lpstr>
      <vt:lpstr>Equity</vt:lpstr>
      <vt:lpstr>PBIS </vt:lpstr>
      <vt:lpstr>PBIS Student Portal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McClure</dc:title>
  <dc:creator>Kelly Metcalfe</dc:creator>
  <cp:lastModifiedBy>Brittany Dudek</cp:lastModifiedBy>
  <cp:revision>50</cp:revision>
  <dcterms:created xsi:type="dcterms:W3CDTF">2013-01-09T16:20:57Z</dcterms:created>
  <dcterms:modified xsi:type="dcterms:W3CDTF">2018-08-17T13:51:29Z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