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AA9A0-C000-4076-BDD4-9C7D676716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4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FF1B-CBD8-4C81-9DFC-CDC3F5B062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2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574-E4FE-4F2F-84F4-57D0392E9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4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DDCA-FAFD-43E9-B6F4-C246A3D62E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88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9F09-D56D-48E5-99D4-1CFE96C283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48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8F0-F61C-4E8F-9A4C-A0FB9741F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7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7067-C367-44D7-B8AB-1E39DB12D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29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595B-F48C-4828-B5C1-487F3E7371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3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8B9F-72FA-4CC0-91CB-C7895D2901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02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5DC-9105-48CC-AD51-417E6DD49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50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31FA-A9AA-4B22-9B5C-C7949A03E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9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DDCA-FAFD-43E9-B6F4-C246A3D62E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88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FF1B-CBD8-4C81-9DFC-CDC3F5B062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25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574-E4FE-4F2F-84F4-57D0392E9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46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DDCA-FAFD-43E9-B6F4-C246A3D62E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88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9F09-D56D-48E5-99D4-1CFE96C283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48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8F0-F61C-4E8F-9A4C-A0FB9741F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764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7067-C367-44D7-B8AB-1E39DB12D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29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595B-F48C-4828-B5C1-487F3E7371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3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8B9F-72FA-4CC0-91CB-C7895D2901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02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5DC-9105-48CC-AD51-417E6DD49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50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31FA-A9AA-4B22-9B5C-C7949A03E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9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9F09-D56D-48E5-99D4-1CFE96C283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48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FF1B-CBD8-4C81-9DFC-CDC3F5B062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259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574-E4FE-4F2F-84F4-57D0392E9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4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8F0-F61C-4E8F-9A4C-A0FB9741F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7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7067-C367-44D7-B8AB-1E39DB12D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2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595B-F48C-4828-B5C1-487F3E7371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8B9F-72FA-4CC0-91CB-C7895D2901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0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5DC-9105-48CC-AD51-417E6DD49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5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31FA-A9AA-4B22-9B5C-C7949A03E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9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8166F-A2EE-4C40-B5C7-651CEB91573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1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3">
        <p:tmplLst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1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871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Chapter 15-1a</a:t>
            </a:r>
            <a:br>
              <a:rPr lang="en-US" sz="4000" dirty="0" smtClean="0"/>
            </a:br>
            <a:r>
              <a:rPr lang="en-US" sz="4000" dirty="0" smtClean="0"/>
              <a:t>The Atmosphere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b="1" dirty="0" smtClean="0">
                <a:solidFill>
                  <a:srgbClr val="3366FF"/>
                </a:solidFill>
              </a:rPr>
              <a:t>BIG IDEA:  Earth’s atmosphere is a mixture of </a:t>
            </a:r>
            <a:r>
              <a:rPr lang="en-US" sz="3200" b="1" u="sng" dirty="0" smtClean="0">
                <a:solidFill>
                  <a:srgbClr val="FF0000"/>
                </a:solidFill>
              </a:rPr>
              <a:t>gases</a:t>
            </a:r>
            <a:r>
              <a:rPr lang="en-US" sz="3200" b="1" dirty="0" smtClean="0">
                <a:solidFill>
                  <a:srgbClr val="3366FF"/>
                </a:solidFill>
              </a:rPr>
              <a:t> that moves heat and allows life to exist on Earth.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71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Purposes of our atmosphere: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5943600" cy="5029200"/>
          </a:xfrm>
        </p:spPr>
        <p:txBody>
          <a:bodyPr/>
          <a:lstStyle/>
          <a:p>
            <a:pPr lvl="1" eaLnBrk="1" hangingPunct="1"/>
            <a:r>
              <a:rPr lang="en-US" b="1" dirty="0" smtClean="0"/>
              <a:t>breathing</a:t>
            </a:r>
            <a:r>
              <a:rPr lang="en-US" dirty="0" smtClean="0"/>
              <a:t> (oxygen)– (You can survive for a few days without food or water but less than 5 </a:t>
            </a:r>
            <a:r>
              <a:rPr lang="en-US" u="sng" dirty="0" smtClean="0"/>
              <a:t>minutes</a:t>
            </a:r>
            <a:r>
              <a:rPr lang="en-US" dirty="0" smtClean="0"/>
              <a:t> without the oxygen)</a:t>
            </a:r>
          </a:p>
          <a:p>
            <a:pPr lvl="1" eaLnBrk="1" hangingPunct="1"/>
            <a:r>
              <a:rPr lang="en-US" dirty="0" smtClean="0"/>
              <a:t>protects us from harmful </a:t>
            </a:r>
            <a:r>
              <a:rPr lang="en-US" b="1" dirty="0" smtClean="0"/>
              <a:t>solar</a:t>
            </a:r>
            <a:r>
              <a:rPr lang="en-US" dirty="0" smtClean="0"/>
              <a:t> rays (like UV and gamma)</a:t>
            </a:r>
          </a:p>
          <a:p>
            <a:pPr lvl="1" eaLnBrk="1" hangingPunct="1"/>
            <a:r>
              <a:rPr lang="en-US" b="1" dirty="0" smtClean="0"/>
              <a:t>warmth </a:t>
            </a:r>
            <a:r>
              <a:rPr lang="en-US" dirty="0" smtClean="0"/>
              <a:t>(traps heat)</a:t>
            </a:r>
          </a:p>
          <a:p>
            <a:pPr lvl="1" eaLnBrk="1" hangingPunct="1"/>
            <a:r>
              <a:rPr lang="en-US" dirty="0" smtClean="0"/>
              <a:t>water/water vapor</a:t>
            </a:r>
          </a:p>
          <a:p>
            <a:pPr lvl="1" eaLnBrk="1" hangingPunct="1"/>
            <a:r>
              <a:rPr lang="en-US" dirty="0" smtClean="0"/>
              <a:t>protection from most 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 </a:t>
            </a:r>
            <a:r>
              <a:rPr lang="en-US" b="1" dirty="0" smtClean="0"/>
              <a:t>meteoroids</a:t>
            </a:r>
          </a:p>
        </p:txBody>
      </p:sp>
      <p:pic>
        <p:nvPicPr>
          <p:cNvPr id="27652" name="Picture 7" descr="breat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1676400"/>
            <a:ext cx="30956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0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makes up air?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6" name="Picture 5" descr="hst_atm_002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591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makes up DRY air?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1" dirty="0" smtClean="0">
                <a:solidFill>
                  <a:srgbClr val="0070C0"/>
                </a:solidFill>
              </a:rPr>
              <a:t>78% </a:t>
            </a:r>
            <a:r>
              <a:rPr lang="en-US" dirty="0" smtClean="0">
                <a:solidFill>
                  <a:srgbClr val="0070C0"/>
                </a:solidFill>
              </a:rPr>
              <a:t>nitrogen-</a:t>
            </a:r>
            <a:r>
              <a:rPr lang="en-US" dirty="0" smtClean="0"/>
              <a:t>-used to make </a:t>
            </a:r>
            <a:r>
              <a:rPr lang="en-US" b="1" dirty="0" smtClean="0">
                <a:solidFill>
                  <a:srgbClr val="0070C0"/>
                </a:solidFill>
              </a:rPr>
              <a:t>protein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21% </a:t>
            </a:r>
            <a:r>
              <a:rPr lang="en-US" b="1" dirty="0" smtClean="0">
                <a:solidFill>
                  <a:srgbClr val="FF0000"/>
                </a:solidFill>
              </a:rPr>
              <a:t>oxygen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(from photosynthesis)—processes that use oxygen:  </a:t>
            </a:r>
          </a:p>
          <a:p>
            <a:pPr lvl="2" eaLnBrk="1" hangingPunct="1">
              <a:defRPr/>
            </a:pPr>
            <a:r>
              <a:rPr lang="en-US" sz="2800" dirty="0" smtClean="0"/>
              <a:t>cellular respiration (plants and animals)</a:t>
            </a:r>
          </a:p>
          <a:p>
            <a:pPr lvl="2" eaLnBrk="1" hangingPunct="1">
              <a:defRPr/>
            </a:pPr>
            <a:r>
              <a:rPr lang="en-US" sz="2800" b="1" u="sng" dirty="0" smtClean="0"/>
              <a:t>oxidation</a:t>
            </a:r>
            <a:r>
              <a:rPr lang="en-US" sz="2800" dirty="0" smtClean="0"/>
              <a:t> (like rust, tarnish)</a:t>
            </a:r>
          </a:p>
          <a:p>
            <a:pPr lvl="2" eaLnBrk="1" hangingPunct="1">
              <a:defRPr/>
            </a:pPr>
            <a:r>
              <a:rPr lang="en-US" sz="2800" b="1" u="sng" dirty="0"/>
              <a:t>c</a:t>
            </a:r>
            <a:r>
              <a:rPr lang="en-US" sz="2800" b="1" u="sng" dirty="0" smtClean="0"/>
              <a:t>ombustion</a:t>
            </a:r>
            <a:r>
              <a:rPr lang="en-US" sz="2800" dirty="0" smtClean="0"/>
              <a:t> (burning)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    --</a:t>
            </a:r>
            <a:r>
              <a:rPr lang="en-US" sz="2800" b="1" dirty="0" smtClean="0"/>
              <a:t>1% </a:t>
            </a:r>
            <a:r>
              <a:rPr lang="en-US" sz="2800" b="1" dirty="0" smtClean="0">
                <a:solidFill>
                  <a:schemeClr val="hlink"/>
                </a:solidFill>
              </a:rPr>
              <a:t>other gases</a:t>
            </a:r>
            <a:r>
              <a:rPr lang="en-US" sz="2800" b="1" dirty="0" smtClean="0"/>
              <a:t> </a:t>
            </a:r>
            <a:r>
              <a:rPr lang="en-US" sz="2800" dirty="0" smtClean="0"/>
              <a:t>(argon, 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       </a:t>
            </a: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carbon dioxide</a:t>
            </a:r>
            <a:r>
              <a:rPr lang="en-US" sz="2800" dirty="0" smtClean="0"/>
              <a:t>, other)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/>
          </a:p>
        </p:txBody>
      </p:sp>
      <p:pic>
        <p:nvPicPr>
          <p:cNvPr id="29700" name="Picture 5" descr="05_04_51---Candle_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05200"/>
            <a:ext cx="28067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snow_big"/>
          <p:cNvPicPr>
            <a:picLocks noChangeAspect="1" noChangeArrowheads="1"/>
          </p:cNvPicPr>
          <p:nvPr/>
        </p:nvPicPr>
        <p:blipFill>
          <a:blip r:embed="rId2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8988425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Air also contains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1" u="sng" dirty="0" smtClean="0">
                <a:solidFill>
                  <a:srgbClr val="FF0000"/>
                </a:solidFill>
              </a:rPr>
              <a:t>human pollution </a:t>
            </a:r>
            <a:r>
              <a:rPr lang="en-US" b="1" dirty="0" smtClean="0"/>
              <a:t>(smog, </a:t>
            </a:r>
            <a:r>
              <a:rPr lang="en-US" b="1" dirty="0" err="1" smtClean="0"/>
              <a:t>etc</a:t>
            </a:r>
            <a:r>
              <a:rPr lang="en-US" b="1" dirty="0" smtClean="0"/>
              <a:t>)</a:t>
            </a:r>
          </a:p>
          <a:p>
            <a:pPr lvl="1" eaLnBrk="1" hangingPunct="1"/>
            <a:r>
              <a:rPr lang="en-US" b="1" u="sng" dirty="0" smtClean="0">
                <a:solidFill>
                  <a:srgbClr val="FF0000"/>
                </a:solidFill>
              </a:rPr>
              <a:t>natural pollution</a:t>
            </a:r>
            <a:r>
              <a:rPr lang="en-US" b="1" dirty="0" smtClean="0"/>
              <a:t>:  dust, </a:t>
            </a:r>
            <a:r>
              <a:rPr lang="en-US" b="1" u="sng" dirty="0" smtClean="0"/>
              <a:t>volcanic ash</a:t>
            </a:r>
            <a:r>
              <a:rPr lang="en-US" b="1" dirty="0" smtClean="0"/>
              <a:t>, sea salt, dirt, </a:t>
            </a:r>
            <a:r>
              <a:rPr lang="en-US" b="1" u="sng" dirty="0" smtClean="0"/>
              <a:t>pollen</a:t>
            </a:r>
            <a:r>
              <a:rPr lang="en-US" b="1" dirty="0" smtClean="0"/>
              <a:t>, smoke from forest fires</a:t>
            </a:r>
          </a:p>
          <a:p>
            <a:pPr lvl="1" eaLnBrk="1" hangingPunct="1"/>
            <a:r>
              <a:rPr lang="en-US" b="1" u="sng" dirty="0" smtClean="0">
                <a:solidFill>
                  <a:srgbClr val="FF0000"/>
                </a:solidFill>
              </a:rPr>
              <a:t>water vapor-</a:t>
            </a:r>
            <a:r>
              <a:rPr lang="en-US" b="1" dirty="0" smtClean="0"/>
              <a:t>-amount varies </a:t>
            </a:r>
            <a:r>
              <a:rPr lang="en-US" b="1" u="sng" dirty="0" smtClean="0"/>
              <a:t>0-4% </a:t>
            </a:r>
            <a:r>
              <a:rPr lang="en-US" b="1" dirty="0" smtClean="0"/>
              <a:t>(humidity)—</a:t>
            </a:r>
            <a:r>
              <a:rPr lang="en-US" b="1" i="1" dirty="0" smtClean="0"/>
              <a:t>invisible gas</a:t>
            </a:r>
          </a:p>
          <a:p>
            <a:pPr lvl="1" eaLnBrk="1" hangingPunct="1"/>
            <a:r>
              <a:rPr lang="en-US" b="1" dirty="0" smtClean="0"/>
              <a:t>liquid water (cloud droplets and </a:t>
            </a:r>
            <a:r>
              <a:rPr lang="en-US" b="1" u="sng" dirty="0" smtClean="0"/>
              <a:t>rain</a:t>
            </a:r>
            <a:r>
              <a:rPr lang="en-US" b="1" dirty="0" smtClean="0"/>
              <a:t>)</a:t>
            </a:r>
          </a:p>
          <a:p>
            <a:pPr lvl="1" eaLnBrk="1" hangingPunct="1"/>
            <a:r>
              <a:rPr lang="en-US" b="1" dirty="0" smtClean="0"/>
              <a:t>solid water (ice and </a:t>
            </a:r>
            <a:r>
              <a:rPr lang="en-US" b="1" u="sng" dirty="0" smtClean="0"/>
              <a:t>snow</a:t>
            </a:r>
            <a:r>
              <a:rPr lang="en-US" b="1" dirty="0" smtClean="0"/>
              <a:t>)</a:t>
            </a:r>
          </a:p>
          <a:p>
            <a:pPr eaLnBrk="1" hangingPunct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401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Air is about _____% nitrogen and ____% oxygen.    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&gt;&gt;&gt;78,   </a:t>
            </a:r>
            <a:r>
              <a:rPr lang="en-US" b="1" dirty="0" smtClean="0">
                <a:solidFill>
                  <a:srgbClr val="FF0000"/>
                </a:solidFill>
              </a:rPr>
              <a:t>21</a:t>
            </a:r>
          </a:p>
          <a:p>
            <a:pPr eaLnBrk="1" hangingPunct="1">
              <a:lnSpc>
                <a:spcPct val="90000"/>
              </a:lnSpc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566" y="3148515"/>
            <a:ext cx="5353515" cy="3581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5486400" y="3350941"/>
            <a:ext cx="125925" cy="15882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4648201"/>
            <a:ext cx="1649925" cy="2910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612323" y="3350941"/>
            <a:ext cx="2" cy="15565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4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Task Part 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1677194"/>
            <a:ext cx="5000625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world-builders.org/lessons/less/les3/les3gifs/layer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5000625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37391"/>
      </p:ext>
    </p:extLst>
  </p:cSld>
  <p:clrMapOvr>
    <a:masterClrMapping/>
  </p:clrMapOvr>
</p:sld>
</file>

<file path=ppt/theme/theme1.xml><?xml version="1.0" encoding="utf-8"?>
<a:theme xmlns:a="http://schemas.openxmlformats.org/drawingml/2006/main" name="Ch 15 HOLT PowerPoint">
  <a:themeElements>
    <a:clrScheme name="Ch 15 HOL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 15 HOL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 15 HOL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Ch 15 HOL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 15 HOL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 15 HOL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Ch 15 HOL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 15 HOL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 15 HOL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Ch 15 HOLT PowerPoint</vt:lpstr>
      <vt:lpstr>iRespondQuestionMaster</vt:lpstr>
      <vt:lpstr>iRespondGraphMaster</vt:lpstr>
      <vt:lpstr>Chapter 15-1a The Atmosphere  BIG IDEA:  Earth’s atmosphere is a mixture of gases that moves heat and allows life to exist on Earth.   </vt:lpstr>
      <vt:lpstr>Purposes of our atmosphere: </vt:lpstr>
      <vt:lpstr>What makes up air?</vt:lpstr>
      <vt:lpstr>What makes up DRY air?</vt:lpstr>
      <vt:lpstr>Air also contains</vt:lpstr>
      <vt:lpstr>Questions</vt:lpstr>
      <vt:lpstr>Performance Task Part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15-1 The Atmosphere  BIG IDEA:  Earth’s atmosphere is a mixture of gases that distributes heat and enables life to exist on Earth.</dc:title>
  <dc:creator>Twila Mcmullan</dc:creator>
  <cp:lastModifiedBy>William Hinsley</cp:lastModifiedBy>
  <cp:revision>11</cp:revision>
  <dcterms:created xsi:type="dcterms:W3CDTF">2012-07-31T21:25:44Z</dcterms:created>
  <dcterms:modified xsi:type="dcterms:W3CDTF">2015-07-01T14:00:20Z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