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sldIdLst>
    <p:sldId id="256" r:id="rId4"/>
    <p:sldId id="278" r:id="rId5"/>
    <p:sldId id="257" r:id="rId6"/>
    <p:sldId id="292" r:id="rId7"/>
    <p:sldId id="293" r:id="rId8"/>
    <p:sldId id="299" r:id="rId9"/>
    <p:sldId id="279" r:id="rId10"/>
    <p:sldId id="280" r:id="rId11"/>
    <p:sldId id="300" r:id="rId12"/>
    <p:sldId id="281" r:id="rId13"/>
    <p:sldId id="258" r:id="rId14"/>
    <p:sldId id="259" r:id="rId15"/>
    <p:sldId id="260" r:id="rId16"/>
    <p:sldId id="261" r:id="rId17"/>
    <p:sldId id="263" r:id="rId18"/>
    <p:sldId id="276" r:id="rId19"/>
    <p:sldId id="283" r:id="rId20"/>
    <p:sldId id="285" r:id="rId21"/>
    <p:sldId id="286" r:id="rId22"/>
    <p:sldId id="298" r:id="rId23"/>
    <p:sldId id="297" r:id="rId24"/>
    <p:sldId id="288" r:id="rId25"/>
    <p:sldId id="296" r:id="rId2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3" d="100"/>
          <a:sy n="43" d="100"/>
        </p:scale>
        <p:origin x="-2578" y="-94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Depth of Oceans</a:t>
            </a:r>
          </a:p>
        </c:rich>
      </c:tx>
      <c:layout/>
      <c:overlay val="0"/>
    </c:title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invertIfNegative val="0"/>
          <c:cat>
            <c:strRef>
              <c:f>Sheet1!$A$1:$A$5</c:f>
              <c:strCache>
                <c:ptCount val="5"/>
                <c:pt idx="0">
                  <c:v>•Pacific</c:v>
                </c:pt>
                <c:pt idx="1">
                  <c:v>•Southern</c:v>
                </c:pt>
                <c:pt idx="2">
                  <c:v>•Indian</c:v>
                </c:pt>
                <c:pt idx="3">
                  <c:v>•Atlantic</c:v>
                </c:pt>
                <c:pt idx="4">
                  <c:v>•Arctic</c:v>
                </c:pt>
              </c:strCache>
            </c:strRef>
          </c:cat>
          <c:val>
            <c:numRef>
              <c:f>Sheet1!$B$1:$B$5</c:f>
              <c:numCache>
                <c:formatCode>General</c:formatCode>
                <c:ptCount val="5"/>
                <c:pt idx="0">
                  <c:v>4.3</c:v>
                </c:pt>
                <c:pt idx="1">
                  <c:v>4</c:v>
                </c:pt>
                <c:pt idx="2">
                  <c:v>3.9</c:v>
                </c:pt>
                <c:pt idx="3">
                  <c:v>3.3</c:v>
                </c:pt>
                <c:pt idx="4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4954240"/>
        <c:axId val="34989184"/>
        <c:axId val="0"/>
      </c:bar3DChart>
      <c:catAx>
        <c:axId val="3495424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999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Oeans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34989184"/>
        <c:crosses val="autoZero"/>
        <c:auto val="1"/>
        <c:lblAlgn val="ctr"/>
        <c:lblOffset val="100"/>
        <c:noMultiLvlLbl val="0"/>
      </c:catAx>
      <c:valAx>
        <c:axId val="34989184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999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Depth  (km)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34954240"/>
        <c:crosses val="autoZero"/>
        <c:crossBetween val="between"/>
      </c:valAx>
      <c:spPr>
        <a:noFill/>
        <a:ln w="25376">
          <a:noFill/>
        </a:ln>
      </c:spPr>
    </c:plotArea>
    <c:legend>
      <c:legendPos val="r"/>
      <c:layout>
        <c:manualLayout>
          <c:xMode val="edge"/>
          <c:yMode val="edge"/>
          <c:x val="0.84803921568627461"/>
          <c:y val="0.5367847411444141"/>
          <c:w val="0.13562091503267973"/>
          <c:h val="7.6294277929155316E-2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5DE071-9206-4F20-B22F-3C7359311D1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6696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9EFA2F-E5B8-4D66-B183-8AC68EAA363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8002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E91A6C-D79E-464A-902A-C08EF7CFF32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9822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B8535219-0E37-4782-98CE-3BDDF31B25B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040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34A363B4-7AF0-4242-82E1-B56CD82C421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8282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DA17EC10-004A-4418-8383-83849B2F4CE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4647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1B25036D-AE79-4A1E-A550-CC2522A802C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5746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DAA69140-05CF-4B66-A9D8-C738905A006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2593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7963893E-04B5-48C7-A10B-A0E9B567616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1112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E5703FA3-8DDB-414F-AC88-533E5DCF3CF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816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5132D3E4-2E66-490C-AB48-3FF4333926C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3398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8705DE-E703-4557-B974-801A30AB19D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4236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BBE0FA57-EF6F-4545-81E5-3D4D3459225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4965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ABC87ED5-887E-4AA2-B2B1-05317B28DAC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9933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7E0269B4-39A4-4272-87BE-1EC8C09578B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68102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C3694AF9-9C93-404F-B562-1EFF04950B4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02509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2C98E178-9622-4C43-9042-D74D2A368A9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02106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ABD3331C-99DC-4D2B-A0BB-6D5F4BE678B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6894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3F92302C-BB25-4008-A3B2-8335B052A59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28336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CF0EF21B-429E-4519-A7BA-53A0EBC02EC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4490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1B5F73BC-E70F-4655-8B58-5B1D9FFEF14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04118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46374B22-8B69-46FB-9255-7539CF6103D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2053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F69249-4D01-4992-82C7-3A65BB818ED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1089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1EEDA1B8-A8BB-4CF1-BC91-CB7AE0B0FB8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22455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F447D1CB-54D1-4341-985F-9BACA7F5362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2440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CC6052-863E-474F-90B3-90DCBADC756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3693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E7EB40-2FFA-4EEB-9126-3E9A9566ACC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5817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5B483A-6F64-4FC5-9678-0C42CF4E220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40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371695-E6D8-4AA2-88D2-5BF784E6DAB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799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E8F14C-3AE7-4C3B-8AA5-999803EEA77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6178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DA70EF-FD40-48FF-8BE8-A9259022756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007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9D7557A-0710-4324-83D0-7420F9076F0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8" r:id="rId1"/>
    <p:sldLayoutId id="2147483909" r:id="rId2"/>
    <p:sldLayoutId id="2147483910" r:id="rId3"/>
    <p:sldLayoutId id="2147483911" r:id="rId4"/>
    <p:sldLayoutId id="2147483912" r:id="rId5"/>
    <p:sldLayoutId id="2147483913" r:id="rId6"/>
    <p:sldLayoutId id="2147483914" r:id="rId7"/>
    <p:sldLayoutId id="2147483915" r:id="rId8"/>
    <p:sldLayoutId id="2147483916" r:id="rId9"/>
    <p:sldLayoutId id="2147483917" r:id="rId10"/>
    <p:sldLayoutId id="2147483918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 build="p">
        <p:tmplLst>
          <p:tmpl lvl="1">
            <p:tnLst>
              <p:par>
                <p:cTn presetID="5" presetClass="entr" presetSubtype="1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checkerboard(across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5" presetClass="entr" presetSubtype="1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checkerboard(across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5" presetClass="entr" presetSubtype="1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checkerboard(across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5" presetClass="entr" presetSubtype="1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checkerboard(across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5" presetClass="entr" presetSubtype="1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checkerboard(across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QuestionShape"/>
          <p:cNvSpPr>
            <a:spLocks noChangeArrowheads="1"/>
          </p:cNvSpPr>
          <p:nvPr userDrawn="1"/>
        </p:nvSpPr>
        <p:spPr bwMode="auto">
          <a:xfrm>
            <a:off x="127000" y="127000"/>
            <a:ext cx="8890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4400">
                <a:solidFill>
                  <a:schemeClr val="tx2"/>
                </a:solidFill>
              </a:rPr>
              <a:t>iRespond Question Master</a:t>
            </a:r>
          </a:p>
        </p:txBody>
      </p:sp>
      <p:sp>
        <p:nvSpPr>
          <p:cNvPr id="2051" name="AShape"/>
          <p:cNvSpPr>
            <a:spLocks noChangeArrowheads="1"/>
          </p:cNvSpPr>
          <p:nvPr userDrawn="1"/>
        </p:nvSpPr>
        <p:spPr bwMode="auto">
          <a:xfrm>
            <a:off x="127000" y="3111500"/>
            <a:ext cx="88900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3200"/>
              <a:t>A.) Response A</a:t>
            </a:r>
          </a:p>
        </p:txBody>
      </p:sp>
      <p:sp>
        <p:nvSpPr>
          <p:cNvPr id="2052" name="BShape"/>
          <p:cNvSpPr>
            <a:spLocks noChangeArrowheads="1"/>
          </p:cNvSpPr>
          <p:nvPr userDrawn="1"/>
        </p:nvSpPr>
        <p:spPr bwMode="auto">
          <a:xfrm>
            <a:off x="127000" y="3835400"/>
            <a:ext cx="88900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3200"/>
              <a:t>B.) Response B</a:t>
            </a:r>
          </a:p>
        </p:txBody>
      </p:sp>
      <p:sp>
        <p:nvSpPr>
          <p:cNvPr id="2053" name="CShape"/>
          <p:cNvSpPr>
            <a:spLocks noChangeArrowheads="1"/>
          </p:cNvSpPr>
          <p:nvPr userDrawn="1"/>
        </p:nvSpPr>
        <p:spPr bwMode="auto">
          <a:xfrm>
            <a:off x="127000" y="4559300"/>
            <a:ext cx="88900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3200"/>
              <a:t>C.) Response C</a:t>
            </a:r>
          </a:p>
        </p:txBody>
      </p:sp>
      <p:sp>
        <p:nvSpPr>
          <p:cNvPr id="2054" name="DShape"/>
          <p:cNvSpPr>
            <a:spLocks noChangeArrowheads="1"/>
          </p:cNvSpPr>
          <p:nvPr userDrawn="1"/>
        </p:nvSpPr>
        <p:spPr bwMode="auto">
          <a:xfrm>
            <a:off x="127000" y="5283200"/>
            <a:ext cx="88900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3200"/>
              <a:t>D.) Response D</a:t>
            </a:r>
          </a:p>
        </p:txBody>
      </p:sp>
      <p:sp>
        <p:nvSpPr>
          <p:cNvPr id="2055" name="EShape"/>
          <p:cNvSpPr>
            <a:spLocks noChangeArrowheads="1"/>
          </p:cNvSpPr>
          <p:nvPr userDrawn="1"/>
        </p:nvSpPr>
        <p:spPr bwMode="auto">
          <a:xfrm>
            <a:off x="127000" y="6007100"/>
            <a:ext cx="88900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3200"/>
              <a:t>E.) Response E</a:t>
            </a:r>
          </a:p>
        </p:txBody>
      </p:sp>
      <p:sp>
        <p:nvSpPr>
          <p:cNvPr id="13" name="Percent"/>
          <p:cNvSpPr/>
          <p:nvPr userDrawn="1"/>
        </p:nvSpPr>
        <p:spPr>
          <a:xfrm>
            <a:off x="6350000" y="254000"/>
            <a:ext cx="2540000" cy="50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>
                <a:solidFill>
                  <a:srgbClr val="000000"/>
                </a:solidFill>
              </a:rPr>
              <a:t>Percent Complete 100%</a:t>
            </a:r>
          </a:p>
        </p:txBody>
      </p:sp>
      <p:sp>
        <p:nvSpPr>
          <p:cNvPr id="14" name="Timer"/>
          <p:cNvSpPr/>
          <p:nvPr userDrawn="1"/>
        </p:nvSpPr>
        <p:spPr>
          <a:xfrm>
            <a:off x="254000" y="254000"/>
            <a:ext cx="2540000" cy="50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>
                <a:solidFill>
                  <a:srgbClr val="000000"/>
                </a:solidFill>
              </a:rPr>
              <a:t>00:30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9" r:id="rId1"/>
    <p:sldLayoutId id="2147483920" r:id="rId2"/>
    <p:sldLayoutId id="2147483921" r:id="rId3"/>
    <p:sldLayoutId id="2147483922" r:id="rId4"/>
    <p:sldLayoutId id="2147483923" r:id="rId5"/>
    <p:sldLayoutId id="2147483924" r:id="rId6"/>
    <p:sldLayoutId id="2147483925" r:id="rId7"/>
    <p:sldLayoutId id="2147483926" r:id="rId8"/>
    <p:sldLayoutId id="2147483927" r:id="rId9"/>
    <p:sldLayoutId id="2147483928" r:id="rId10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Shape" hidden="1"/>
          <p:cNvSpPr/>
          <p:nvPr userDrawn="1"/>
        </p:nvSpPr>
        <p:spPr>
          <a:xfrm>
            <a:off x="127000" y="254000"/>
            <a:ext cx="1270000" cy="127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/>
              <a:t>iRespond Graph</a:t>
            </a:r>
          </a:p>
        </p:txBody>
      </p:sp>
      <p:grpSp>
        <p:nvGrpSpPr>
          <p:cNvPr id="3075" name="CorrectBarGroup"/>
          <p:cNvGrpSpPr>
            <a:grpSpLocks/>
          </p:cNvGrpSpPr>
          <p:nvPr userDrawn="1"/>
        </p:nvGrpSpPr>
        <p:grpSpPr bwMode="auto">
          <a:xfrm>
            <a:off x="1270000" y="3175000"/>
            <a:ext cx="2667000" cy="2540000"/>
            <a:chOff x="1270000" y="3175000"/>
            <a:chExt cx="2667000" cy="2540000"/>
          </a:xfrm>
        </p:grpSpPr>
        <p:sp>
          <p:nvSpPr>
            <p:cNvPr id="9" name="CorrectBar0"/>
            <p:cNvSpPr/>
            <p:nvPr userDrawn="1"/>
          </p:nvSpPr>
          <p:spPr>
            <a:xfrm>
              <a:off x="1270000" y="3175000"/>
              <a:ext cx="1079500" cy="2540000"/>
            </a:xfrm>
            <a:prstGeom prst="rect">
              <a:avLst/>
            </a:prstGeom>
            <a:solidFill>
              <a:srgbClr val="22FF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" name="CorrectBar1"/>
            <p:cNvSpPr/>
            <p:nvPr userDrawn="1"/>
          </p:nvSpPr>
          <p:spPr>
            <a:xfrm>
              <a:off x="2857500" y="4445000"/>
              <a:ext cx="1079500" cy="1270000"/>
            </a:xfrm>
            <a:prstGeom prst="rect">
              <a:avLst/>
            </a:prstGeom>
            <a:solidFill>
              <a:srgbClr val="22FF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3076" name="PercentLabelGroup"/>
          <p:cNvGrpSpPr>
            <a:grpSpLocks/>
          </p:cNvGrpSpPr>
          <p:nvPr userDrawn="1"/>
        </p:nvGrpSpPr>
        <p:grpSpPr bwMode="auto">
          <a:xfrm>
            <a:off x="1270000" y="1270000"/>
            <a:ext cx="7429500" cy="317500"/>
            <a:chOff x="1270000" y="1270000"/>
            <a:chExt cx="7429500" cy="317500"/>
          </a:xfrm>
        </p:grpSpPr>
        <p:sp>
          <p:nvSpPr>
            <p:cNvPr id="8" name="PercentLabel0"/>
            <p:cNvSpPr/>
            <p:nvPr userDrawn="1"/>
          </p:nvSpPr>
          <p:spPr>
            <a:xfrm>
              <a:off x="127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800">
                  <a:solidFill>
                    <a:srgbClr val="000000"/>
                  </a:solidFill>
                </a:rPr>
                <a:t>67%</a:t>
              </a:r>
            </a:p>
          </p:txBody>
        </p:sp>
        <p:sp>
          <p:nvSpPr>
            <p:cNvPr id="11" name="PercentLabel1"/>
            <p:cNvSpPr/>
            <p:nvPr userDrawn="1"/>
          </p:nvSpPr>
          <p:spPr>
            <a:xfrm>
              <a:off x="2857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800">
                  <a:solidFill>
                    <a:srgbClr val="000000"/>
                  </a:solidFill>
                </a:rPr>
                <a:t>33%</a:t>
              </a:r>
            </a:p>
          </p:txBody>
        </p:sp>
        <p:sp>
          <p:nvSpPr>
            <p:cNvPr id="14" name="PercentLabel2"/>
            <p:cNvSpPr/>
            <p:nvPr userDrawn="1"/>
          </p:nvSpPr>
          <p:spPr>
            <a:xfrm>
              <a:off x="4445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800">
                  <a:solidFill>
                    <a:srgbClr val="000000"/>
                  </a:solidFill>
                </a:rPr>
                <a:t>100%</a:t>
              </a:r>
            </a:p>
          </p:txBody>
        </p:sp>
        <p:sp>
          <p:nvSpPr>
            <p:cNvPr id="17" name="PercentLabel3"/>
            <p:cNvSpPr/>
            <p:nvPr userDrawn="1"/>
          </p:nvSpPr>
          <p:spPr>
            <a:xfrm>
              <a:off x="6032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800">
                  <a:solidFill>
                    <a:srgbClr val="000000"/>
                  </a:solidFill>
                </a:rPr>
                <a:t>100%</a:t>
              </a:r>
            </a:p>
          </p:txBody>
        </p:sp>
        <p:sp>
          <p:nvSpPr>
            <p:cNvPr id="20" name="PercentLabel4"/>
            <p:cNvSpPr/>
            <p:nvPr userDrawn="1"/>
          </p:nvSpPr>
          <p:spPr>
            <a:xfrm>
              <a:off x="762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800">
                  <a:solidFill>
                    <a:srgbClr val="000000"/>
                  </a:solidFill>
                </a:rPr>
                <a:t>67%</a:t>
              </a:r>
            </a:p>
          </p:txBody>
        </p:sp>
      </p:grpSp>
      <p:grpSp>
        <p:nvGrpSpPr>
          <p:cNvPr id="3077" name="IncorrectBarGroup"/>
          <p:cNvGrpSpPr>
            <a:grpSpLocks/>
          </p:cNvGrpSpPr>
          <p:nvPr userDrawn="1"/>
        </p:nvGrpSpPr>
        <p:grpSpPr bwMode="auto">
          <a:xfrm>
            <a:off x="4445000" y="1905000"/>
            <a:ext cx="4254500" cy="3810000"/>
            <a:chOff x="4445000" y="1905000"/>
            <a:chExt cx="4254500" cy="3810000"/>
          </a:xfrm>
        </p:grpSpPr>
        <p:sp>
          <p:nvSpPr>
            <p:cNvPr id="15" name="IncorrectBar2"/>
            <p:cNvSpPr/>
            <p:nvPr userDrawn="1"/>
          </p:nvSpPr>
          <p:spPr>
            <a:xfrm>
              <a:off x="44450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" name="IncorrectBar3"/>
            <p:cNvSpPr/>
            <p:nvPr userDrawn="1"/>
          </p:nvSpPr>
          <p:spPr>
            <a:xfrm>
              <a:off x="60325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IncorrectBar4"/>
            <p:cNvSpPr/>
            <p:nvPr userDrawn="1"/>
          </p:nvSpPr>
          <p:spPr>
            <a:xfrm>
              <a:off x="7620000" y="3175000"/>
              <a:ext cx="1079500" cy="2540000"/>
            </a:xfrm>
            <a:prstGeom prst="rect">
              <a:avLst/>
            </a:prstGeom>
            <a:solidFill>
              <a:srgbClr val="FF22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3078" name="XLabelGroup"/>
          <p:cNvGrpSpPr>
            <a:grpSpLocks/>
          </p:cNvGrpSpPr>
          <p:nvPr userDrawn="1"/>
        </p:nvGrpSpPr>
        <p:grpSpPr bwMode="auto">
          <a:xfrm>
            <a:off x="1270000" y="5842000"/>
            <a:ext cx="7429500" cy="317500"/>
            <a:chOff x="1270000" y="5842000"/>
            <a:chExt cx="7429500" cy="317500"/>
          </a:xfrm>
        </p:grpSpPr>
        <p:sp>
          <p:nvSpPr>
            <p:cNvPr id="10" name="XValueLabel0"/>
            <p:cNvSpPr/>
            <p:nvPr userDrawn="1"/>
          </p:nvSpPr>
          <p:spPr>
            <a:xfrm>
              <a:off x="127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800">
                  <a:solidFill>
                    <a:srgbClr val="000000"/>
                  </a:solidFill>
                </a:rPr>
                <a:t>A*</a:t>
              </a:r>
            </a:p>
          </p:txBody>
        </p:sp>
        <p:sp>
          <p:nvSpPr>
            <p:cNvPr id="13" name="XValueLabel1"/>
            <p:cNvSpPr/>
            <p:nvPr userDrawn="1"/>
          </p:nvSpPr>
          <p:spPr>
            <a:xfrm>
              <a:off x="2857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800">
                  <a:solidFill>
                    <a:srgbClr val="000000"/>
                  </a:solidFill>
                </a:rPr>
                <a:t>B*</a:t>
              </a:r>
            </a:p>
          </p:txBody>
        </p:sp>
        <p:sp>
          <p:nvSpPr>
            <p:cNvPr id="16" name="XValueLabel2"/>
            <p:cNvSpPr/>
            <p:nvPr userDrawn="1"/>
          </p:nvSpPr>
          <p:spPr>
            <a:xfrm>
              <a:off x="4445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800">
                  <a:solidFill>
                    <a:srgbClr val="000000"/>
                  </a:solidFill>
                </a:rPr>
                <a:t>C</a:t>
              </a:r>
            </a:p>
          </p:txBody>
        </p:sp>
        <p:sp>
          <p:nvSpPr>
            <p:cNvPr id="19" name="XValueLabel3"/>
            <p:cNvSpPr/>
            <p:nvPr userDrawn="1"/>
          </p:nvSpPr>
          <p:spPr>
            <a:xfrm>
              <a:off x="6032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800">
                  <a:solidFill>
                    <a:srgbClr val="000000"/>
                  </a:solidFill>
                </a:rPr>
                <a:t>D</a:t>
              </a:r>
            </a:p>
          </p:txBody>
        </p:sp>
        <p:sp>
          <p:nvSpPr>
            <p:cNvPr id="22" name="XValueLabel4"/>
            <p:cNvSpPr/>
            <p:nvPr userDrawn="1"/>
          </p:nvSpPr>
          <p:spPr>
            <a:xfrm>
              <a:off x="762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800">
                  <a:solidFill>
                    <a:srgbClr val="000000"/>
                  </a:solidFill>
                </a:rPr>
                <a:t>E</a:t>
              </a:r>
            </a:p>
          </p:txBody>
        </p:sp>
      </p:grpSp>
      <p:grpSp>
        <p:nvGrpSpPr>
          <p:cNvPr id="3079" name="AxisLineGroup"/>
          <p:cNvGrpSpPr>
            <a:grpSpLocks/>
          </p:cNvGrpSpPr>
          <p:nvPr userDrawn="1"/>
        </p:nvGrpSpPr>
        <p:grpSpPr bwMode="auto">
          <a:xfrm>
            <a:off x="889000" y="1587500"/>
            <a:ext cx="8001000" cy="4127500"/>
            <a:chOff x="889000" y="1587500"/>
            <a:chExt cx="8001000" cy="4127500"/>
          </a:xfrm>
        </p:grpSpPr>
        <p:cxnSp>
          <p:nvCxnSpPr>
            <p:cNvPr id="23" name="XAxisLine"/>
            <p:cNvCxnSpPr/>
            <p:nvPr userDrawn="1"/>
          </p:nvCxnSpPr>
          <p:spPr>
            <a:xfrm>
              <a:off x="889000" y="5715000"/>
              <a:ext cx="8001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YAxisLine"/>
            <p:cNvCxnSpPr/>
            <p:nvPr userDrawn="1"/>
          </p:nvCxnSpPr>
          <p:spPr>
            <a:xfrm>
              <a:off x="1016000" y="1587500"/>
              <a:ext cx="0" cy="412750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YAxisTick0"/>
            <p:cNvCxnSpPr/>
            <p:nvPr userDrawn="1"/>
          </p:nvCxnSpPr>
          <p:spPr>
            <a:xfrm>
              <a:off x="889000" y="571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YAxisTick1"/>
            <p:cNvCxnSpPr/>
            <p:nvPr userDrawn="1"/>
          </p:nvCxnSpPr>
          <p:spPr>
            <a:xfrm>
              <a:off x="889000" y="444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YAxisTick2"/>
            <p:cNvCxnSpPr/>
            <p:nvPr userDrawn="1"/>
          </p:nvCxnSpPr>
          <p:spPr>
            <a:xfrm>
              <a:off x="889000" y="317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YAxisTick3"/>
            <p:cNvCxnSpPr/>
            <p:nvPr userDrawn="1"/>
          </p:nvCxnSpPr>
          <p:spPr>
            <a:xfrm>
              <a:off x="889000" y="190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80" name="YLabelGroup"/>
          <p:cNvGrpSpPr>
            <a:grpSpLocks/>
          </p:cNvGrpSpPr>
          <p:nvPr userDrawn="1"/>
        </p:nvGrpSpPr>
        <p:grpSpPr bwMode="auto">
          <a:xfrm>
            <a:off x="254000" y="1841500"/>
            <a:ext cx="762000" cy="3937000"/>
            <a:chOff x="254000" y="1841500"/>
            <a:chExt cx="762000" cy="3937000"/>
          </a:xfrm>
        </p:grpSpPr>
        <p:sp>
          <p:nvSpPr>
            <p:cNvPr id="26" name="YValueLabel0"/>
            <p:cNvSpPr/>
            <p:nvPr userDrawn="1"/>
          </p:nvSpPr>
          <p:spPr>
            <a:xfrm>
              <a:off x="254000" y="565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>
                  <a:solidFill>
                    <a:srgbClr val="000000"/>
                  </a:solidFill>
                </a:rPr>
                <a:t>0</a:t>
              </a:r>
            </a:p>
          </p:txBody>
        </p:sp>
        <p:sp>
          <p:nvSpPr>
            <p:cNvPr id="28" name="YValueLabel1"/>
            <p:cNvSpPr/>
            <p:nvPr userDrawn="1"/>
          </p:nvSpPr>
          <p:spPr>
            <a:xfrm>
              <a:off x="254000" y="438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30" name="YValueLabel2"/>
            <p:cNvSpPr/>
            <p:nvPr userDrawn="1"/>
          </p:nvSpPr>
          <p:spPr>
            <a:xfrm>
              <a:off x="254000" y="311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>
                  <a:solidFill>
                    <a:srgbClr val="000000"/>
                  </a:solidFill>
                </a:rPr>
                <a:t>2</a:t>
              </a:r>
            </a:p>
          </p:txBody>
        </p:sp>
        <p:sp>
          <p:nvSpPr>
            <p:cNvPr id="32" name="YValueLabel3"/>
            <p:cNvSpPr/>
            <p:nvPr userDrawn="1"/>
          </p:nvSpPr>
          <p:spPr>
            <a:xfrm>
              <a:off x="254000" y="184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>
                  <a:solidFill>
                    <a:srgbClr val="000000"/>
                  </a:solidFill>
                </a:rPr>
                <a:t>3</a:t>
              </a: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9" r:id="rId1"/>
    <p:sldLayoutId id="2147483930" r:id="rId2"/>
    <p:sldLayoutId id="2147483931" r:id="rId3"/>
    <p:sldLayoutId id="2147483932" r:id="rId4"/>
    <p:sldLayoutId id="2147483933" r:id="rId5"/>
    <p:sldLayoutId id="2147483934" r:id="rId6"/>
    <p:sldLayoutId id="2147483935" r:id="rId7"/>
    <p:sldLayoutId id="2147483936" r:id="rId8"/>
    <p:sldLayoutId id="2147483937" r:id="rId9"/>
    <p:sldLayoutId id="2147483938" r:id="rId10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png"/><Relationship Id="rId4" Type="http://schemas.openxmlformats.org/officeDocument/2006/relationships/oleObject" Target="../embeddings/Microsoft_Excel_97-2003_Worksheet1.xls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5" descr="234031087_9172ad3f99_b1"/>
          <p:cNvPicPr>
            <a:picLocks noChangeAspect="1" noChangeArrowheads="1"/>
          </p:cNvPicPr>
          <p:nvPr/>
        </p:nvPicPr>
        <p:blipFill>
          <a:blip r:embed="rId2">
            <a:lum brigh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190500"/>
            <a:ext cx="9753600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Chapter 13-1:  Exploring the Oceans</a:t>
            </a:r>
          </a:p>
        </p:txBody>
      </p:sp>
      <p:sp>
        <p:nvSpPr>
          <p:cNvPr id="2458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2514600"/>
          </a:xfrm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0"/>
            <a:ext cx="8229600" cy="1143000"/>
          </a:xfrm>
        </p:spPr>
        <p:txBody>
          <a:bodyPr/>
          <a:lstStyle/>
          <a:p>
            <a:pPr eaLnBrk="1" hangingPunct="1"/>
            <a:r>
              <a:rPr lang="en-US" sz="3600" dirty="0"/>
              <a:t>D</a:t>
            </a:r>
            <a:r>
              <a:rPr lang="en-US" sz="3600" dirty="0" smtClean="0"/>
              <a:t>issolved salts in the ocean:</a:t>
            </a:r>
            <a:br>
              <a:rPr lang="en-US" sz="3600" dirty="0" smtClean="0"/>
            </a:br>
            <a:endParaRPr lang="en-US" sz="3600" dirty="0" smtClean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332038"/>
            <a:ext cx="8229600" cy="4525962"/>
          </a:xfrm>
        </p:spPr>
        <p:txBody>
          <a:bodyPr/>
          <a:lstStyle/>
          <a:p>
            <a:pPr eaLnBrk="1" hangingPunct="1"/>
            <a:r>
              <a:rPr lang="en-US" sz="2800" dirty="0" smtClean="0"/>
              <a:t>55% chlorine</a:t>
            </a:r>
          </a:p>
          <a:p>
            <a:pPr eaLnBrk="1" hangingPunct="1"/>
            <a:r>
              <a:rPr lang="en-US" sz="2800" dirty="0" smtClean="0"/>
              <a:t>31%  sodium</a:t>
            </a:r>
          </a:p>
          <a:p>
            <a:pPr eaLnBrk="1" hangingPunct="1"/>
            <a:r>
              <a:rPr lang="en-US" sz="2800" dirty="0" smtClean="0"/>
              <a:t>14% (other</a:t>
            </a:r>
            <a:r>
              <a:rPr lang="en-US" dirty="0" smtClean="0"/>
              <a:t> </a:t>
            </a:r>
          </a:p>
          <a:p>
            <a:pPr lvl="1" eaLnBrk="1" hangingPunct="1"/>
            <a:r>
              <a:rPr lang="en-US" dirty="0" smtClean="0"/>
              <a:t>(mostly magnesium*, sulfur, potassium, and calcium) </a:t>
            </a:r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4191000" y="2667000"/>
            <a:ext cx="30622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 b="1">
                <a:solidFill>
                  <a:srgbClr val="FF3300"/>
                </a:solidFill>
              </a:rPr>
              <a:t>so main salt is NaCl</a:t>
            </a:r>
          </a:p>
        </p:txBody>
      </p:sp>
      <p:sp>
        <p:nvSpPr>
          <p:cNvPr id="31749" name="Line 5"/>
          <p:cNvSpPr>
            <a:spLocks noChangeShapeType="1"/>
          </p:cNvSpPr>
          <p:nvPr/>
        </p:nvSpPr>
        <p:spPr bwMode="auto">
          <a:xfrm>
            <a:off x="4038600" y="2590800"/>
            <a:ext cx="22860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50" name="Line 6"/>
          <p:cNvSpPr>
            <a:spLocks noChangeShapeType="1"/>
          </p:cNvSpPr>
          <p:nvPr/>
        </p:nvSpPr>
        <p:spPr bwMode="auto">
          <a:xfrm flipV="1">
            <a:off x="3962400" y="2971800"/>
            <a:ext cx="30480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5" descr="hst_oce_004_a_po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52400"/>
            <a:ext cx="7143750" cy="646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Text Box 7"/>
          <p:cNvSpPr txBox="1">
            <a:spLocks noChangeArrowheads="1"/>
          </p:cNvSpPr>
          <p:nvPr/>
        </p:nvSpPr>
        <p:spPr bwMode="auto">
          <a:xfrm>
            <a:off x="152400" y="685800"/>
            <a:ext cx="3036888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800"/>
              <a:t>Main ocean salt</a:t>
            </a:r>
          </a:p>
          <a:p>
            <a:pPr eaLnBrk="1" hangingPunct="1"/>
            <a:r>
              <a:rPr lang="en-US" sz="2800"/>
              <a:t>is sodium chloride</a:t>
            </a:r>
          </a:p>
          <a:p>
            <a:pPr eaLnBrk="1" hangingPunct="1"/>
            <a:r>
              <a:rPr lang="en-US" sz="2800"/>
              <a:t>(NaCl)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Salinity varies (average=3.5%)</a:t>
            </a:r>
          </a:p>
        </p:txBody>
      </p:sp>
      <p:pic>
        <p:nvPicPr>
          <p:cNvPr id="33795" name="Picture 5" descr="hst_oce_005_a_po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371600"/>
            <a:ext cx="87630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Vertical Temperature Zone  </a:t>
            </a:r>
            <a:r>
              <a:rPr lang="en-US" sz="3200" smtClean="0">
                <a:solidFill>
                  <a:srgbClr val="00B050"/>
                </a:solidFill>
              </a:rPr>
              <a:t>{enrich}</a:t>
            </a:r>
          </a:p>
        </p:txBody>
      </p:sp>
      <p:pic>
        <p:nvPicPr>
          <p:cNvPr id="34819" name="Picture 5" descr="hst_oce_005_b_po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0"/>
            <a:ext cx="88392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66800" y="381000"/>
            <a:ext cx="7696200" cy="1935163"/>
          </a:xfrm>
        </p:spPr>
        <p:txBody>
          <a:bodyPr/>
          <a:lstStyle/>
          <a:p>
            <a:pPr eaLnBrk="1" hangingPunct="1"/>
            <a:r>
              <a:rPr lang="en-US" sz="3200" b="1" smtClean="0"/>
              <a:t>Sea</a:t>
            </a:r>
            <a:r>
              <a:rPr lang="en-US" sz="3200" b="1" u="sng" smtClean="0"/>
              <a:t> Surface </a:t>
            </a:r>
            <a:r>
              <a:rPr lang="en-US" sz="3200" b="1" smtClean="0"/>
              <a:t>Temperatures</a:t>
            </a:r>
            <a:r>
              <a:rPr lang="en-US" sz="3200" smtClean="0"/>
              <a:t/>
            </a:r>
            <a:br>
              <a:rPr lang="en-US" sz="3200" smtClean="0"/>
            </a:br>
            <a:r>
              <a:rPr lang="en-US" sz="3200" smtClean="0"/>
              <a:t>(varies with season and latitude)</a:t>
            </a:r>
            <a:br>
              <a:rPr lang="en-US" sz="3200" smtClean="0"/>
            </a:br>
            <a:r>
              <a:rPr lang="en-US" sz="3200" smtClean="0"/>
              <a:t>--</a:t>
            </a:r>
            <a:r>
              <a:rPr lang="en-US" sz="3200" smtClean="0">
                <a:latin typeface="Franklin Gothic Demi" pitchFamily="34" charset="0"/>
              </a:rPr>
              <a:t>range from 1ºC near the poles to about 24 ºC near the equator--</a:t>
            </a:r>
            <a:r>
              <a:rPr lang="en-US" sz="4000" smtClean="0">
                <a:latin typeface="Franklin Gothic Demi" pitchFamily="34" charset="0"/>
              </a:rPr>
              <a:t/>
            </a:r>
            <a:br>
              <a:rPr lang="en-US" sz="4000" smtClean="0">
                <a:latin typeface="Franklin Gothic Demi" pitchFamily="34" charset="0"/>
              </a:rPr>
            </a:br>
            <a:endParaRPr lang="en-US" sz="4000" smtClean="0"/>
          </a:p>
        </p:txBody>
      </p:sp>
      <p:pic>
        <p:nvPicPr>
          <p:cNvPr id="35843" name="Picture 5" descr="hst_oce_006_a_po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132013"/>
            <a:ext cx="7696200" cy="472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Questions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Why does coastal water in areas that have hotter, drier climates typically have a higher salinity than coastal water in cooler, more humid areas does?</a:t>
            </a:r>
          </a:p>
          <a:p>
            <a:pPr eaLnBrk="1" hangingPunct="1"/>
            <a:r>
              <a:rPr lang="en-US" b="1" dirty="0" smtClean="0">
                <a:solidFill>
                  <a:srgbClr val="FF3300"/>
                </a:solidFill>
              </a:rPr>
              <a:t>hot/dry areas have more evaporation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b="1" dirty="0" smtClean="0">
                <a:solidFill>
                  <a:srgbClr val="000000"/>
                </a:solidFill>
              </a:rPr>
              <a:t>What is the order of Earth’s 5 oceans from largest to smallest?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b="1" dirty="0" smtClean="0">
                <a:solidFill>
                  <a:srgbClr val="FF3300"/>
                </a:solidFill>
              </a:rPr>
              <a:t>…Pacific, Atlantic, Indian</a:t>
            </a:r>
            <a:r>
              <a:rPr lang="en-US" sz="2800" b="1" dirty="0">
                <a:solidFill>
                  <a:srgbClr val="FF3300"/>
                </a:solidFill>
              </a:rPr>
              <a:t>, (Southern),  </a:t>
            </a:r>
            <a:r>
              <a:rPr lang="en-US" sz="2800" b="1" dirty="0" smtClean="0">
                <a:solidFill>
                  <a:srgbClr val="FF3300"/>
                </a:solidFill>
              </a:rPr>
              <a:t>Arctic</a:t>
            </a:r>
          </a:p>
          <a:p>
            <a:pPr eaLnBrk="1" hangingPunct="1"/>
            <a:endParaRPr lang="en-US" b="1" dirty="0" smtClean="0">
              <a:solidFill>
                <a:srgbClr val="FF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Questions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1219200"/>
            <a:ext cx="8229600" cy="4876800"/>
          </a:xfrm>
        </p:spPr>
        <p:txBody>
          <a:bodyPr/>
          <a:lstStyle/>
          <a:p>
            <a:pPr eaLnBrk="1" hangingPunct="1"/>
            <a:r>
              <a:rPr lang="en-US" dirty="0" smtClean="0"/>
              <a:t>Which continents border the Atlantic Ocean?   </a:t>
            </a:r>
          </a:p>
          <a:p>
            <a:pPr eaLnBrk="1" hangingPunct="1"/>
            <a:r>
              <a:rPr lang="en-US" b="1" dirty="0" smtClean="0">
                <a:solidFill>
                  <a:srgbClr val="FF3300"/>
                </a:solidFill>
              </a:rPr>
              <a:t>--North America, South America, Europe, and Africa</a:t>
            </a:r>
          </a:p>
          <a:p>
            <a:pPr eaLnBrk="1" hangingPunct="1"/>
            <a:endParaRPr lang="en-US" b="1" dirty="0" smtClean="0">
              <a:solidFill>
                <a:srgbClr val="FF3300"/>
              </a:solidFill>
            </a:endParaRPr>
          </a:p>
          <a:p>
            <a:pPr eaLnBrk="1" hangingPunct="1"/>
            <a:r>
              <a:rPr lang="en-US" dirty="0" smtClean="0"/>
              <a:t>Which substance do fish need to live and take in from water that you take in from air?  </a:t>
            </a:r>
          </a:p>
          <a:p>
            <a:pPr eaLnBrk="1" hangingPunct="1"/>
            <a:r>
              <a:rPr lang="en-US" b="1" dirty="0" smtClean="0">
                <a:solidFill>
                  <a:srgbClr val="FF3300"/>
                </a:solidFill>
              </a:rPr>
              <a:t>--oxygen</a:t>
            </a:r>
          </a:p>
          <a:p>
            <a:pPr eaLnBrk="1" hangingPunct="1">
              <a:buFontTx/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7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49831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About how much of Earth’s surface is covered by water?      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b="1" smtClean="0">
                <a:solidFill>
                  <a:srgbClr val="FF3300"/>
                </a:solidFill>
              </a:rPr>
              <a:t>&gt;&gt;70-75%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From largest to smallest, the amounts of water on Earth are (choices:  liquid surface fresh water, solid fresh water, salt water, ground water).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b="1" smtClean="0">
                <a:solidFill>
                  <a:srgbClr val="FF3300"/>
                </a:solidFill>
              </a:rPr>
              <a:t>&gt;&gt;&gt;salt water, solid fresh water (ice), ground water, liquid surface fresh water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For a family of four, what indoor use of water consumes the MOST water per day?    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b="1" smtClean="0">
                <a:solidFill>
                  <a:srgbClr val="FF3300"/>
                </a:solidFill>
              </a:rPr>
              <a:t>&gt;&gt;flushing toilets (then bathing)</a:t>
            </a:r>
          </a:p>
        </p:txBody>
      </p:sp>
      <p:sp>
        <p:nvSpPr>
          <p:cNvPr id="39939" name="TextBox 1"/>
          <p:cNvSpPr txBox="1">
            <a:spLocks noChangeArrowheads="1"/>
          </p:cNvSpPr>
          <p:nvPr/>
        </p:nvSpPr>
        <p:spPr bwMode="auto">
          <a:xfrm>
            <a:off x="3048000" y="381000"/>
            <a:ext cx="41910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3200" b="1"/>
              <a:t>Review Questions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pPr eaLnBrk="1" hangingPunct="1"/>
            <a:r>
              <a:rPr lang="en-US" dirty="0" smtClean="0"/>
              <a:t>An astronaut viewed Earth from space. Which of the following did she observe?</a:t>
            </a:r>
          </a:p>
          <a:p>
            <a:pPr lvl="1" eaLnBrk="1" hangingPunct="1"/>
            <a:r>
              <a:rPr lang="en-US" b="1" dirty="0" err="1" smtClean="0"/>
              <a:t>A.</a:t>
            </a:r>
            <a:r>
              <a:rPr lang="en-US" dirty="0" err="1" smtClean="0"/>
              <a:t>Earth</a:t>
            </a:r>
            <a:r>
              <a:rPr lang="en-US" dirty="0" smtClean="0"/>
              <a:t> has seven main oceans that are distinctly different.</a:t>
            </a:r>
          </a:p>
          <a:p>
            <a:pPr lvl="1" eaLnBrk="1" hangingPunct="1"/>
            <a:r>
              <a:rPr lang="en-US" b="1" dirty="0" err="1" smtClean="0"/>
              <a:t>B.</a:t>
            </a:r>
            <a:r>
              <a:rPr lang="en-US" dirty="0" err="1" smtClean="0"/>
              <a:t>Earth</a:t>
            </a:r>
            <a:r>
              <a:rPr lang="en-US" dirty="0" smtClean="0"/>
              <a:t> has equal amounts of ocean and land on its surface.</a:t>
            </a:r>
          </a:p>
          <a:p>
            <a:pPr lvl="1" eaLnBrk="1" hangingPunct="1"/>
            <a:r>
              <a:rPr lang="en-US" b="1" dirty="0" err="1" smtClean="0"/>
              <a:t>C.</a:t>
            </a:r>
            <a:r>
              <a:rPr lang="en-US" dirty="0" err="1" smtClean="0"/>
              <a:t>Ocean</a:t>
            </a:r>
            <a:r>
              <a:rPr lang="en-US" dirty="0" smtClean="0"/>
              <a:t> water covers about 71 percent of Earth’s surface.</a:t>
            </a:r>
          </a:p>
          <a:p>
            <a:pPr lvl="1" eaLnBrk="1" hangingPunct="1"/>
            <a:r>
              <a:rPr lang="en-US" b="1" dirty="0" err="1" smtClean="0"/>
              <a:t>D.</a:t>
            </a:r>
            <a:r>
              <a:rPr lang="en-US" dirty="0" err="1" smtClean="0"/>
              <a:t>Half</a:t>
            </a:r>
            <a:r>
              <a:rPr lang="en-US" dirty="0" smtClean="0"/>
              <a:t> of the water on Earth is in the Earth’s oceans.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100" fill="hold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5" dur="100" fill="hold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" dur="100" fill="hold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100" fill="hold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09600"/>
            <a:ext cx="8229600" cy="5516563"/>
          </a:xfrm>
        </p:spPr>
        <p:txBody>
          <a:bodyPr/>
          <a:lstStyle/>
          <a:p>
            <a:pPr eaLnBrk="1" hangingPunct="1"/>
            <a:r>
              <a:rPr lang="en-US" smtClean="0"/>
              <a:t>_______________ is the most abundant dissolved solid in ocean water.</a:t>
            </a:r>
          </a:p>
          <a:p>
            <a:pPr eaLnBrk="1" hangingPunct="1"/>
            <a:r>
              <a:rPr lang="en-US" b="1" smtClean="0">
                <a:solidFill>
                  <a:srgbClr val="FF3300"/>
                </a:solidFill>
              </a:rPr>
              <a:t>sodium chloride</a:t>
            </a:r>
          </a:p>
          <a:p>
            <a:pPr eaLnBrk="1" hangingPunct="1"/>
            <a:r>
              <a:rPr lang="en-US" smtClean="0"/>
              <a:t>What change in water occurs in the atmosphere at the </a:t>
            </a:r>
            <a:r>
              <a:rPr lang="en-US" u="sng" smtClean="0"/>
              <a:t>condensation</a:t>
            </a:r>
            <a:r>
              <a:rPr lang="en-US" smtClean="0"/>
              <a:t> stage of the water cycle?</a:t>
            </a:r>
          </a:p>
          <a:p>
            <a:pPr lvl="1" eaLnBrk="1" hangingPunct="1"/>
            <a:r>
              <a:rPr lang="en-US" b="1" smtClean="0"/>
              <a:t>A.</a:t>
            </a:r>
            <a:r>
              <a:rPr lang="en-US" smtClean="0"/>
              <a:t>gas to liquid</a:t>
            </a:r>
          </a:p>
          <a:p>
            <a:pPr lvl="1" eaLnBrk="1" hangingPunct="1"/>
            <a:r>
              <a:rPr lang="en-US" b="1" smtClean="0"/>
              <a:t>B.</a:t>
            </a:r>
            <a:r>
              <a:rPr lang="en-US" smtClean="0"/>
              <a:t>liquid to solid</a:t>
            </a:r>
          </a:p>
          <a:p>
            <a:pPr lvl="1" eaLnBrk="1" hangingPunct="1"/>
            <a:r>
              <a:rPr lang="en-US" b="1" smtClean="0"/>
              <a:t>C.</a:t>
            </a:r>
            <a:r>
              <a:rPr lang="en-US" smtClean="0"/>
              <a:t>liquid to gas</a:t>
            </a:r>
          </a:p>
          <a:p>
            <a:pPr lvl="1" eaLnBrk="1" hangingPunct="1"/>
            <a:r>
              <a:rPr lang="en-US" b="1" smtClean="0"/>
              <a:t>D.</a:t>
            </a:r>
            <a:r>
              <a:rPr lang="en-US" smtClean="0"/>
              <a:t>solid to liquid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100" fill="hold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5" dur="100" fill="hold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" dur="100" fill="hold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100" fill="hold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 smtClean="0"/>
              <a:t>Oceans cover _____% </a:t>
            </a:r>
            <a:br>
              <a:rPr lang="en-US" sz="4000" dirty="0" smtClean="0"/>
            </a:br>
            <a:r>
              <a:rPr lang="en-US" sz="4000" dirty="0" smtClean="0"/>
              <a:t>of Earth’s surface (all water =75%)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5604" name="Picture 5" descr="Earth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676400"/>
            <a:ext cx="51816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5562600" y="228600"/>
            <a:ext cx="6397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3200">
                <a:solidFill>
                  <a:srgbClr val="FF0000"/>
                </a:solidFill>
              </a:rPr>
              <a:t>71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>
          <a:xfrm>
            <a:off x="1143000" y="304800"/>
            <a:ext cx="6553200" cy="1143000"/>
          </a:xfrm>
        </p:spPr>
        <p:txBody>
          <a:bodyPr/>
          <a:lstStyle/>
          <a:p>
            <a:r>
              <a:rPr lang="en-US" sz="3200" smtClean="0"/>
              <a:t>Which of the following affects the ocean’s salinity?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A.  Fresh water added by rivers</a:t>
            </a:r>
          </a:p>
          <a:p>
            <a:r>
              <a:rPr lang="en-US" smtClean="0"/>
              <a:t>B.  Currents</a:t>
            </a:r>
          </a:p>
          <a:p>
            <a:r>
              <a:rPr lang="en-US" smtClean="0"/>
              <a:t>C.  Evaporation</a:t>
            </a:r>
          </a:p>
          <a:p>
            <a:r>
              <a:rPr lang="en-US" smtClean="0"/>
              <a:t>D.  All of the above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sz="3600" smtClean="0"/>
              <a:t>The largest ocean is the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A.  Indian Ocean.</a:t>
            </a:r>
          </a:p>
          <a:p>
            <a:r>
              <a:rPr lang="en-US" smtClean="0"/>
              <a:t>B.  Arctic Ocean.</a:t>
            </a:r>
          </a:p>
          <a:p>
            <a:r>
              <a:rPr lang="en-US" smtClean="0"/>
              <a:t>C.  Pacific Ocean.</a:t>
            </a:r>
          </a:p>
          <a:p>
            <a:r>
              <a:rPr lang="en-US" smtClean="0"/>
              <a:t>D.  Atlantic Ocean.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pPr eaLnBrk="1" hangingPunct="1"/>
            <a:r>
              <a:rPr lang="en-US" dirty="0" smtClean="0"/>
              <a:t>The ocean water off the coast of Maine, in the United States, is not as salty as the ocean water off the coast of Morocco, </a:t>
            </a:r>
            <a:r>
              <a:rPr lang="en-US" smtClean="0"/>
              <a:t>in Northern Africa</a:t>
            </a:r>
            <a:r>
              <a:rPr lang="en-US" dirty="0" smtClean="0"/>
              <a:t>. Which of the following factors could be responsible for this difference in </a:t>
            </a:r>
            <a:r>
              <a:rPr lang="en-US" b="1" dirty="0" smtClean="0"/>
              <a:t>salinity</a:t>
            </a:r>
            <a:r>
              <a:rPr lang="en-US" dirty="0" smtClean="0"/>
              <a:t>?</a:t>
            </a:r>
          </a:p>
          <a:p>
            <a:pPr lvl="1" eaLnBrk="1" hangingPunct="1"/>
            <a:r>
              <a:rPr lang="en-US" b="1" dirty="0" err="1" smtClean="0"/>
              <a:t>A.</a:t>
            </a:r>
            <a:r>
              <a:rPr lang="en-US" dirty="0" err="1" smtClean="0"/>
              <a:t>climate</a:t>
            </a:r>
            <a:endParaRPr lang="en-US" dirty="0" smtClean="0"/>
          </a:p>
          <a:p>
            <a:pPr lvl="1" eaLnBrk="1" hangingPunct="1"/>
            <a:r>
              <a:rPr lang="en-US" b="1" dirty="0" err="1" smtClean="0"/>
              <a:t>B.</a:t>
            </a:r>
            <a:r>
              <a:rPr lang="en-US" dirty="0" err="1" smtClean="0"/>
              <a:t>marine</a:t>
            </a:r>
            <a:r>
              <a:rPr lang="en-US" dirty="0" smtClean="0"/>
              <a:t> life</a:t>
            </a:r>
          </a:p>
          <a:p>
            <a:pPr lvl="1" eaLnBrk="1" hangingPunct="1"/>
            <a:r>
              <a:rPr lang="en-US" b="1" dirty="0" err="1" smtClean="0"/>
              <a:t>C.</a:t>
            </a:r>
            <a:r>
              <a:rPr lang="en-US" dirty="0" err="1" smtClean="0"/>
              <a:t>ocean</a:t>
            </a:r>
            <a:r>
              <a:rPr lang="en-US" dirty="0" smtClean="0"/>
              <a:t> pollution</a:t>
            </a:r>
          </a:p>
          <a:p>
            <a:pPr lvl="1" eaLnBrk="1" hangingPunct="1"/>
            <a:r>
              <a:rPr lang="en-US" b="1" dirty="0" err="1" smtClean="0"/>
              <a:t>D.</a:t>
            </a:r>
            <a:r>
              <a:rPr lang="en-US" dirty="0" err="1" smtClean="0"/>
              <a:t>deep</a:t>
            </a:r>
            <a:r>
              <a:rPr lang="en-US" dirty="0" smtClean="0"/>
              <a:t> ocean currents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100" fill="hold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5" dur="100" fill="hold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" dur="100" fill="hold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100" fill="hold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 smtClean="0">
                <a:solidFill>
                  <a:srgbClr val="00B050"/>
                </a:solidFill>
              </a:rPr>
              <a:t>ENRICH</a:t>
            </a:r>
            <a:r>
              <a:rPr lang="en-US" sz="3000" dirty="0" smtClean="0"/>
              <a:t>:  The top layer of ocean water that extents to about 300 meters below sea level is called the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A.  deep zone.</a:t>
            </a:r>
          </a:p>
          <a:p>
            <a:r>
              <a:rPr lang="en-US" dirty="0" smtClean="0"/>
              <a:t>B.  surface zone.</a:t>
            </a:r>
          </a:p>
          <a:p>
            <a:r>
              <a:rPr lang="en-US" dirty="0" smtClean="0"/>
              <a:t>C.  Gulf Stream.</a:t>
            </a:r>
          </a:p>
          <a:p>
            <a:r>
              <a:rPr lang="en-US" dirty="0" smtClean="0"/>
              <a:t>D.  thermocline.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5 oceans</a:t>
            </a:r>
          </a:p>
        </p:txBody>
      </p:sp>
      <p:pic>
        <p:nvPicPr>
          <p:cNvPr id="26627" name="Picture 5" descr="Continenets%20and%20Ocea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95400"/>
            <a:ext cx="8763000" cy="493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8" name="Line 6"/>
          <p:cNvSpPr>
            <a:spLocks noChangeShapeType="1"/>
          </p:cNvSpPr>
          <p:nvPr/>
        </p:nvSpPr>
        <p:spPr bwMode="auto">
          <a:xfrm flipV="1">
            <a:off x="1600200" y="5486400"/>
            <a:ext cx="27432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9" name="Line 7"/>
          <p:cNvSpPr>
            <a:spLocks noChangeShapeType="1"/>
          </p:cNvSpPr>
          <p:nvPr/>
        </p:nvSpPr>
        <p:spPr bwMode="auto">
          <a:xfrm flipH="1">
            <a:off x="5334000" y="609600"/>
            <a:ext cx="1066800" cy="1219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80" name="Line 8"/>
          <p:cNvSpPr>
            <a:spLocks noChangeShapeType="1"/>
          </p:cNvSpPr>
          <p:nvPr/>
        </p:nvSpPr>
        <p:spPr bwMode="auto">
          <a:xfrm>
            <a:off x="762000" y="1981200"/>
            <a:ext cx="1219200" cy="1828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31" name="Text Box 9"/>
          <p:cNvSpPr txBox="1">
            <a:spLocks noChangeArrowheads="1"/>
          </p:cNvSpPr>
          <p:nvPr/>
        </p:nvSpPr>
        <p:spPr bwMode="auto">
          <a:xfrm>
            <a:off x="6324600" y="304800"/>
            <a:ext cx="14049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 b="1">
                <a:solidFill>
                  <a:srgbClr val="FF3300"/>
                </a:solidFill>
              </a:rPr>
              <a:t>smallest</a:t>
            </a:r>
          </a:p>
        </p:txBody>
      </p:sp>
      <p:sp>
        <p:nvSpPr>
          <p:cNvPr id="26632" name="Text Box 10"/>
          <p:cNvSpPr txBox="1">
            <a:spLocks noChangeArrowheads="1"/>
          </p:cNvSpPr>
          <p:nvPr/>
        </p:nvSpPr>
        <p:spPr bwMode="auto">
          <a:xfrm>
            <a:off x="0" y="1600200"/>
            <a:ext cx="28273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 b="1"/>
              <a:t>Largest &amp; deepest</a:t>
            </a:r>
          </a:p>
        </p:txBody>
      </p:sp>
      <p:sp>
        <p:nvSpPr>
          <p:cNvPr id="26633" name="Text Box 11"/>
          <p:cNvSpPr txBox="1">
            <a:spLocks noChangeArrowheads="1"/>
          </p:cNvSpPr>
          <p:nvPr/>
        </p:nvSpPr>
        <p:spPr bwMode="auto">
          <a:xfrm>
            <a:off x="685800" y="5627688"/>
            <a:ext cx="1143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800" b="1"/>
              <a:t>NEW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666 -0.26648 L -6.66667E-6 2.79667E-6 " pathEditMode="relative" ptsTypes="AA">
                                      <p:cBhvr>
                                        <p:cTn id="6" dur="2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75 -0.34421 L -3.33333E-6 2.59542E-6 " pathEditMode="relative" ptsTypes="AA">
                                      <p:cBhvr>
                                        <p:cTn id="10" dur="2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9167 0.09993 L 3.33333E-6 -9.79875E-6 " pathEditMode="relative" ptsTypes="AA">
                                      <p:cBhvr>
                                        <p:cTn id="14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8" grpId="0" animBg="1"/>
      <p:bldP spid="3079" grpId="0" animBg="1"/>
      <p:bldP spid="308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 smtClean="0"/>
              <a:t>Make a BAR graph showing the </a:t>
            </a:r>
            <a:r>
              <a:rPr lang="en-US" sz="4000" b="1" dirty="0" smtClean="0"/>
              <a:t>AREA (size)</a:t>
            </a:r>
            <a:r>
              <a:rPr lang="en-US" sz="4000" dirty="0" smtClean="0"/>
              <a:t> of the 5 oceans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dirty="0" smtClean="0"/>
              <a:t>Pacific		156,000,000 km</a:t>
            </a:r>
            <a:r>
              <a:rPr lang="en-US" sz="2800" baseline="30000" dirty="0" smtClean="0"/>
              <a:t>2</a:t>
            </a:r>
          </a:p>
          <a:p>
            <a:pPr eaLnBrk="1" hangingPunct="1"/>
            <a:r>
              <a:rPr lang="en-US" sz="2800" dirty="0" smtClean="0"/>
              <a:t>Southern	 	20,000,000 km</a:t>
            </a:r>
            <a:r>
              <a:rPr lang="en-US" sz="2800" baseline="30000" dirty="0" smtClean="0"/>
              <a:t>2</a:t>
            </a:r>
            <a:r>
              <a:rPr lang="en-US" sz="2800" dirty="0" smtClean="0"/>
              <a:t> </a:t>
            </a:r>
          </a:p>
          <a:p>
            <a:pPr eaLnBrk="1" hangingPunct="1"/>
            <a:r>
              <a:rPr lang="en-US" sz="2800" dirty="0" smtClean="0"/>
              <a:t>Atlantic  	 	77,000,000 km</a:t>
            </a:r>
            <a:r>
              <a:rPr lang="en-US" sz="2800" baseline="30000" dirty="0" smtClean="0"/>
              <a:t>2</a:t>
            </a:r>
            <a:endParaRPr lang="en-US" sz="2800" dirty="0" smtClean="0"/>
          </a:p>
          <a:p>
            <a:pPr eaLnBrk="1" hangingPunct="1"/>
            <a:r>
              <a:rPr lang="en-US" sz="2800" dirty="0" smtClean="0"/>
              <a:t>Indian		 69,000,000 km</a:t>
            </a:r>
            <a:r>
              <a:rPr lang="en-US" sz="2800" baseline="30000" dirty="0" smtClean="0"/>
              <a:t>2</a:t>
            </a:r>
            <a:endParaRPr lang="en-US" sz="2800" dirty="0" smtClean="0"/>
          </a:p>
          <a:p>
            <a:pPr eaLnBrk="1" hangingPunct="1"/>
            <a:r>
              <a:rPr lang="en-US" sz="2800" dirty="0" smtClean="0"/>
              <a:t>Arctic		 14,000,000 km</a:t>
            </a:r>
            <a:r>
              <a:rPr lang="en-US" sz="2800" baseline="30000" dirty="0" smtClean="0"/>
              <a:t>2</a:t>
            </a:r>
          </a:p>
        </p:txBody>
      </p:sp>
      <p:graphicFrame>
        <p:nvGraphicFramePr>
          <p:cNvPr id="27652" name="Chart 3"/>
          <p:cNvGraphicFramePr>
            <a:graphicFrameLocks/>
          </p:cNvGraphicFramePr>
          <p:nvPr/>
        </p:nvGraphicFramePr>
        <p:xfrm>
          <a:off x="5207000" y="4064000"/>
          <a:ext cx="4673600" cy="284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7" r:id="rId4" imgW="4676037" imgH="2840982" progId="Excel.Chart.8">
                  <p:embed/>
                </p:oleObj>
              </mc:Choice>
              <mc:Fallback>
                <p:oleObj r:id="rId4" imgW="4676037" imgH="2840982" progId="Excel.Chart.8">
                  <p:embed/>
                  <p:pic>
                    <p:nvPicPr>
                      <p:cNvPr id="0" name="Chart 3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07000" y="4064000"/>
                        <a:ext cx="4673600" cy="284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 smtClean="0"/>
              <a:t>Make another BAR graph that shows the </a:t>
            </a:r>
            <a:r>
              <a:rPr lang="en-US" sz="4000" b="1" dirty="0" smtClean="0"/>
              <a:t>DEPTH</a:t>
            </a:r>
            <a:r>
              <a:rPr lang="en-US" sz="4000" dirty="0" smtClean="0"/>
              <a:t> of the oceans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Pacific		4.3 km</a:t>
            </a:r>
          </a:p>
          <a:p>
            <a:pPr eaLnBrk="1" hangingPunct="1"/>
            <a:r>
              <a:rPr lang="en-US" smtClean="0"/>
              <a:t>Southern	4.0 km</a:t>
            </a:r>
          </a:p>
          <a:p>
            <a:pPr eaLnBrk="1" hangingPunct="1"/>
            <a:r>
              <a:rPr lang="en-US" smtClean="0"/>
              <a:t>Atlantic		3.3 km</a:t>
            </a:r>
          </a:p>
          <a:p>
            <a:pPr eaLnBrk="1" hangingPunct="1"/>
            <a:r>
              <a:rPr lang="en-US" smtClean="0"/>
              <a:t>Indian		3.9 km</a:t>
            </a:r>
          </a:p>
          <a:p>
            <a:pPr eaLnBrk="1" hangingPunct="1"/>
            <a:r>
              <a:rPr lang="en-US" smtClean="0"/>
              <a:t>Arctic		1.0 km</a:t>
            </a: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304800" y="5105400"/>
            <a:ext cx="80851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7030A0"/>
                </a:solidFill>
              </a:rPr>
              <a:t>What is the </a:t>
            </a:r>
            <a:r>
              <a:rPr lang="en-US" sz="2800" b="1">
                <a:solidFill>
                  <a:srgbClr val="7030A0"/>
                </a:solidFill>
              </a:rPr>
              <a:t>AVERAGE</a:t>
            </a:r>
            <a:r>
              <a:rPr lang="en-US" sz="2800">
                <a:solidFill>
                  <a:srgbClr val="7030A0"/>
                </a:solidFill>
              </a:rPr>
              <a:t> depth of all of the oceans?</a:t>
            </a:r>
          </a:p>
        </p:txBody>
      </p:sp>
      <p:graphicFrame>
        <p:nvGraphicFramePr>
          <p:cNvPr id="5" name="Chart 4"/>
          <p:cNvGraphicFramePr>
            <a:graphicFrameLocks/>
          </p:cNvGraphicFramePr>
          <p:nvPr/>
        </p:nvGraphicFramePr>
        <p:xfrm>
          <a:off x="5080000" y="1727200"/>
          <a:ext cx="4775200" cy="2908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581400" y="5867400"/>
            <a:ext cx="15700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3600">
                <a:solidFill>
                  <a:srgbClr val="FF0000"/>
                </a:solidFill>
              </a:rPr>
              <a:t>3.3 km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74638"/>
            <a:ext cx="6324600" cy="1143000"/>
          </a:xfrm>
        </p:spPr>
        <p:txBody>
          <a:bodyPr/>
          <a:lstStyle/>
          <a:p>
            <a:r>
              <a:rPr lang="en-US" dirty="0" smtClean="0"/>
              <a:t>What is the depth of SEA LEVEL?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0 (zero) km</a:t>
            </a:r>
          </a:p>
          <a:p>
            <a:endParaRPr lang="en-US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286000"/>
            <a:ext cx="5876925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8570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How did oceans form?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pPr eaLnBrk="1" hangingPunct="1"/>
            <a:r>
              <a:rPr lang="en-US" dirty="0" smtClean="0"/>
              <a:t>Billions of years ago, </a:t>
            </a:r>
            <a:r>
              <a:rPr lang="en-US" b="1" u="sng" dirty="0" smtClean="0"/>
              <a:t>volcanoes</a:t>
            </a:r>
            <a:r>
              <a:rPr lang="en-US" dirty="0" smtClean="0"/>
              <a:t> gave off water vapor, which cooled and condensed into clouds, then it rained </a:t>
            </a:r>
          </a:p>
          <a:p>
            <a:pPr eaLnBrk="1" hangingPunct="1"/>
            <a:r>
              <a:rPr lang="en-US" dirty="0" smtClean="0"/>
              <a:t>(some moisture </a:t>
            </a:r>
            <a:r>
              <a:rPr lang="en-US" i="1" u="sng" dirty="0" smtClean="0"/>
              <a:t>may be</a:t>
            </a:r>
            <a:r>
              <a:rPr lang="en-US" dirty="0" smtClean="0"/>
              <a:t> from comets)</a:t>
            </a:r>
          </a:p>
        </p:txBody>
      </p:sp>
      <p:pic>
        <p:nvPicPr>
          <p:cNvPr id="29700" name="Picture 5" descr="mayon-volcan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733800"/>
            <a:ext cx="4762500" cy="298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u="sng" dirty="0" smtClean="0"/>
              <a:t>Salinity</a:t>
            </a:r>
            <a:r>
              <a:rPr lang="en-US" sz="4000" dirty="0" smtClean="0"/>
              <a:t> (amount of dissolved solids in the water)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dirty="0" smtClean="0"/>
              <a:t>salts added to oceans due to </a:t>
            </a:r>
            <a:r>
              <a:rPr lang="en-US" sz="2800" u="sng" dirty="0" smtClean="0">
                <a:solidFill>
                  <a:srgbClr val="FF0000"/>
                </a:solidFill>
              </a:rPr>
              <a:t>erosion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smtClean="0"/>
              <a:t>of rivers/streams</a:t>
            </a:r>
          </a:p>
          <a:p>
            <a:pPr eaLnBrk="1" hangingPunct="1"/>
            <a:endParaRPr lang="en-US" sz="2800" dirty="0"/>
          </a:p>
          <a:p>
            <a:pPr marL="0" indent="0" eaLnBrk="1" hangingPunct="1">
              <a:buNone/>
            </a:pPr>
            <a:endParaRPr lang="en-US" sz="2800" dirty="0" smtClean="0"/>
          </a:p>
          <a:p>
            <a:pPr eaLnBrk="1" hangingPunct="1"/>
            <a:r>
              <a:rPr lang="en-US" sz="2800" dirty="0" smtClean="0"/>
              <a:t>fresh=no salt</a:t>
            </a:r>
          </a:p>
          <a:p>
            <a:pPr eaLnBrk="1" hangingPunct="1"/>
            <a:r>
              <a:rPr lang="en-US" sz="2800" dirty="0" smtClean="0"/>
              <a:t>brackish=some salt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will you find saltier water?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saltier in </a:t>
            </a:r>
            <a:r>
              <a:rPr lang="en-US" b="1" u="sng" dirty="0"/>
              <a:t>hotter</a:t>
            </a:r>
            <a:r>
              <a:rPr lang="en-US" dirty="0"/>
              <a:t> and drier climate (more evaporation)– lower salinity if it’s cooler </a:t>
            </a:r>
            <a:r>
              <a:rPr lang="en-US" dirty="0" smtClean="0"/>
              <a:t>more rain, and at the mouth of a river</a:t>
            </a:r>
            <a:endParaRPr lang="en-US" dirty="0"/>
          </a:p>
          <a:p>
            <a:r>
              <a:rPr lang="en-US" dirty="0"/>
              <a:t>higher salinity if there is little movement of water (no </a:t>
            </a:r>
            <a:r>
              <a:rPr lang="en-US" b="1" dirty="0" smtClean="0"/>
              <a:t>currents </a:t>
            </a:r>
            <a:r>
              <a:rPr lang="en-US" dirty="0" smtClean="0"/>
              <a:t>to mix the water)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1541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iRespondQuestionMaster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iRespondGraphMaster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2011</TotalTime>
  <Words>672</Words>
  <Application>Microsoft Office PowerPoint</Application>
  <PresentationFormat>On-screen Show (4:3)</PresentationFormat>
  <Paragraphs>100</Paragraphs>
  <Slides>23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Default Design</vt:lpstr>
      <vt:lpstr>iRespondQuestionMaster</vt:lpstr>
      <vt:lpstr>iRespondGraphMaster</vt:lpstr>
      <vt:lpstr>Microsoft Excel Chart</vt:lpstr>
      <vt:lpstr>Chapter 13-1:  Exploring the Oceans</vt:lpstr>
      <vt:lpstr>Oceans cover _____%  of Earth’s surface (all water =75%)</vt:lpstr>
      <vt:lpstr>5 oceans</vt:lpstr>
      <vt:lpstr>Make a BAR graph showing the AREA (size) of the 5 oceans</vt:lpstr>
      <vt:lpstr>Make another BAR graph that shows the DEPTH of the oceans</vt:lpstr>
      <vt:lpstr>What is the depth of SEA LEVEL?</vt:lpstr>
      <vt:lpstr>How did oceans form?</vt:lpstr>
      <vt:lpstr>Salinity (amount of dissolved solids in the water)</vt:lpstr>
      <vt:lpstr>Where will you find saltier water?</vt:lpstr>
      <vt:lpstr>Dissolved salts in the ocean: </vt:lpstr>
      <vt:lpstr>PowerPoint Presentation</vt:lpstr>
      <vt:lpstr>Salinity varies (average=3.5%)</vt:lpstr>
      <vt:lpstr>Vertical Temperature Zone  {enrich}</vt:lpstr>
      <vt:lpstr>Sea Surface Temperatures (varies with season and latitude) --range from 1ºC near the poles to about 24 ºC near the equator-- </vt:lpstr>
      <vt:lpstr>Questions</vt:lpstr>
      <vt:lpstr>Questions</vt:lpstr>
      <vt:lpstr>PowerPoint Presentation</vt:lpstr>
      <vt:lpstr>PowerPoint Presentation</vt:lpstr>
      <vt:lpstr>PowerPoint Presentation</vt:lpstr>
      <vt:lpstr>Which of the following affects the ocean’s salinity?</vt:lpstr>
      <vt:lpstr>The largest ocean is the</vt:lpstr>
      <vt:lpstr>PowerPoint Presentation</vt:lpstr>
      <vt:lpstr>ENRICH:  The top layer of ocean water that extents to about 300 meters below sea level is called the </vt:lpstr>
    </vt:vector>
  </TitlesOfParts>
  <Company>Cobb County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13:  Exploring the Oceans</dc:title>
  <dc:creator>Cobb County School District</dc:creator>
  <cp:lastModifiedBy>Twila</cp:lastModifiedBy>
  <cp:revision>48</cp:revision>
  <dcterms:created xsi:type="dcterms:W3CDTF">2009-05-30T12:06:37Z</dcterms:created>
  <dcterms:modified xsi:type="dcterms:W3CDTF">2015-01-02T02:28:07Z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howTimer">
    <vt:bool>true</vt:bool>
  </property>
  <property fmtid="{D5CDD505-2E9C-101B-9397-08002B2CF9AE}" pid="3" name="ShowPercent">
    <vt:bool>true</vt:bool>
  </property>
  <property fmtid="{D5CDD505-2E9C-101B-9397-08002B2CF9AE}" pid="4" name="AutoReflect">
    <vt:bool>false</vt:bool>
  </property>
  <property fmtid="{D5CDD505-2E9C-101B-9397-08002B2CF9AE}" pid="5" name="KeepGraph">
    <vt:bool>false</vt:bool>
  </property>
</Properties>
</file>