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E578B-C5C3-47A8-AF09-7C34B4AB9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83A2-F72E-4300-91DD-A6155EE97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5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405F-CD50-48FA-8992-1633BA36A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9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C1A3-DB63-4BC1-9958-A7AC1E877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4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14BE-05E9-4803-A07E-4039FA2AB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BB0A-2528-44DF-89E4-6C2A0A87E9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9683-1141-4200-BC86-0DFD0D11B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0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83E8-827A-4299-B44B-9377BFFFA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D141-E6C4-4E92-8F63-0BD3703A1A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4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D2CC-ACA4-4419-A984-87ADEDAA7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6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76BE-04C8-4F04-B6E7-CB99E3C93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14BE-05E9-4803-A07E-4039FA2AB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1E395-5FC0-4F5D-BC47-3BA41ED16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83A2-F72E-4300-91DD-A6155EE97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5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405F-CD50-48FA-8992-1633BA36A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92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C1A3-DB63-4BC1-9958-A7AC1E877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4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14BE-05E9-4803-A07E-4039FA2AB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1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BB0A-2528-44DF-89E4-6C2A0A87E9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8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9683-1141-4200-BC86-0DFD0D11B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00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83E8-827A-4299-B44B-9377BFFFA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D141-E6C4-4E92-8F63-0BD3703A1A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45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D2CC-ACA4-4419-A984-87ADEDAA7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6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BB0A-2528-44DF-89E4-6C2A0A87E9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8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76BE-04C8-4F04-B6E7-CB99E3C93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3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1E395-5FC0-4F5D-BC47-3BA41ED16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83A2-F72E-4300-91DD-A6155EE97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50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405F-CD50-48FA-8992-1633BA36A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92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C1A3-DB63-4BC1-9958-A7AC1E877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9683-1141-4200-BC86-0DFD0D11B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0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83E8-827A-4299-B44B-9377BFFFA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D141-E6C4-4E92-8F63-0BD3703A1A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4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D2CC-ACA4-4419-A984-87ADEDAA7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76BE-04C8-4F04-B6E7-CB99E3C93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8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1E395-5FC0-4F5D-BC47-3BA41ED16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7F941-E459-4295-9C4C-80F0844D915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2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2010.atmos.uiuc.edu/(Gh)/guides/crclm/act/gifs/fpr4.gif" TargetMode="External"/><Relationship Id="rId2" Type="http://schemas.openxmlformats.org/officeDocument/2006/relationships/hyperlink" Target="http://ww2010.atmos.uiuc.edu/(Gh)/guides/crclm/act/gifs/fpr2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Air Mass </a:t>
            </a:r>
            <a:br>
              <a:rPr lang="en-US" sz="4000" smtClean="0"/>
            </a:br>
            <a:r>
              <a:rPr lang="en-US" sz="3200" smtClean="0"/>
              <a:t>(visual organizer)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large body of air where </a:t>
            </a:r>
            <a:r>
              <a:rPr lang="en-US" u="sng" smtClean="0"/>
              <a:t>temperature and moisture</a:t>
            </a:r>
            <a:r>
              <a:rPr lang="en-US" smtClean="0"/>
              <a:t> are similar throughout </a:t>
            </a:r>
          </a:p>
          <a:p>
            <a:pPr marL="609600" indent="-609600" eaLnBrk="1" hangingPunct="1"/>
            <a:r>
              <a:rPr lang="en-US" smtClean="0"/>
              <a:t>moist (m=</a:t>
            </a:r>
            <a:r>
              <a:rPr lang="en-US" b="1" smtClean="0">
                <a:solidFill>
                  <a:srgbClr val="FF3300"/>
                </a:solidFill>
              </a:rPr>
              <a:t>maritime</a:t>
            </a:r>
            <a:r>
              <a:rPr lang="en-US" smtClean="0"/>
              <a:t>) or                         dry (c=</a:t>
            </a:r>
            <a:r>
              <a:rPr lang="en-US" b="1" smtClean="0">
                <a:solidFill>
                  <a:srgbClr val="FF3300"/>
                </a:solidFill>
              </a:rPr>
              <a:t>continental</a:t>
            </a:r>
            <a:r>
              <a:rPr lang="en-US" smtClean="0"/>
              <a:t>)</a:t>
            </a:r>
          </a:p>
          <a:p>
            <a:pPr marL="609600" indent="-609600" eaLnBrk="1" hangingPunct="1"/>
            <a:r>
              <a:rPr lang="en-US" smtClean="0"/>
              <a:t>warm (T=</a:t>
            </a:r>
            <a:r>
              <a:rPr lang="en-US" b="1" smtClean="0">
                <a:solidFill>
                  <a:srgbClr val="0066FF"/>
                </a:solidFill>
              </a:rPr>
              <a:t>tropical</a:t>
            </a:r>
            <a:r>
              <a:rPr lang="en-US" smtClean="0"/>
              <a:t>) or cold (P=</a:t>
            </a:r>
            <a:r>
              <a:rPr lang="en-US" b="1" smtClean="0">
                <a:solidFill>
                  <a:srgbClr val="0066FF"/>
                </a:solidFill>
              </a:rPr>
              <a:t>polar</a:t>
            </a:r>
            <a:r>
              <a:rPr lang="en-US" smtClean="0"/>
              <a:t>)</a:t>
            </a:r>
          </a:p>
          <a:p>
            <a:pPr marL="609600" indent="-609600" eaLnBrk="1" hangingPunct="1"/>
            <a:r>
              <a:rPr lang="en-US" smtClean="0"/>
              <a:t>4 types of air masses: mT, mP, cT, cP</a:t>
            </a:r>
          </a:p>
          <a:p>
            <a:pPr marL="609600" indent="-6096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2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 Part 9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82131"/>
            <a:ext cx="2857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ts1.mm.bing.net/th?&amp;id=JN.qVKa/q1RV4aXP/N8zEnH3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3" y="1447800"/>
            <a:ext cx="878158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3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 types of air masses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5" descr="hst_wea_010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83602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Task 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44" y="1600200"/>
            <a:ext cx="57577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tormstalker.files.wordpress.com/2012/06/air-masse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34200" cy="54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0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534400" cy="868362"/>
          </a:xfrm>
        </p:spPr>
        <p:txBody>
          <a:bodyPr/>
          <a:lstStyle/>
          <a:p>
            <a:pPr eaLnBrk="1" hangingPunct="1"/>
            <a:r>
              <a:rPr lang="en-US" sz="4000" smtClean="0"/>
              <a:t>4 types of FRONTS —</a:t>
            </a:r>
            <a:r>
              <a:rPr lang="en-US" sz="2800" smtClean="0"/>
              <a:t>where 2 air masses meet (do not mix well due to different densities)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4724400" cy="21859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 front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mtClean="0"/>
              <a:t>cold air moves under warm air and pushes the warm air up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mtClean="0"/>
              <a:t>can move quickly and bring </a:t>
            </a:r>
            <a:r>
              <a:rPr lang="en-US" u="sng" smtClean="0"/>
              <a:t>thunderstorms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b="1" smtClean="0">
                <a:solidFill>
                  <a:srgbClr val="0066FF"/>
                </a:solidFill>
              </a:rPr>
              <a:t>brings cooler air</a:t>
            </a:r>
          </a:p>
          <a:p>
            <a:pPr eaLnBrk="1" hangingPunct="1">
              <a:buFontTx/>
              <a:buNone/>
              <a:defRPr/>
            </a:pPr>
            <a:endParaRPr lang="en-US" sz="2800" b="1" smtClean="0">
              <a:solidFill>
                <a:srgbClr val="0066FF"/>
              </a:solidFill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152400" y="3938588"/>
            <a:ext cx="4648200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front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warm air moves over colder/denser air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usually brings drizzle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rgbClr val="FF3300"/>
                </a:solidFill>
              </a:rPr>
              <a:t>followed by warm temperatures</a:t>
            </a:r>
          </a:p>
          <a:p>
            <a:pPr eaLnBrk="1" hangingPunct="1">
              <a:buFontTx/>
              <a:buNone/>
              <a:defRPr/>
            </a:pPr>
            <a:endParaRPr lang="en-US" sz="2800" b="1" smtClean="0">
              <a:solidFill>
                <a:srgbClr val="FF3300"/>
              </a:solidFill>
            </a:endParaRPr>
          </a:p>
        </p:txBody>
      </p:sp>
      <p:sp>
        <p:nvSpPr>
          <p:cNvPr id="52229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876800" y="4495800"/>
            <a:ext cx="4038600" cy="2187575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400" smtClean="0"/>
          </a:p>
        </p:txBody>
      </p:sp>
      <p:pic>
        <p:nvPicPr>
          <p:cNvPr id="52230" name="Picture 10" descr="de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 descr="fig55Warm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7338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Picture 5" descr="cza053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9863"/>
            <a:ext cx="67818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534400" cy="868362"/>
          </a:xfrm>
        </p:spPr>
        <p:txBody>
          <a:bodyPr/>
          <a:lstStyle/>
          <a:p>
            <a:pPr eaLnBrk="1" hangingPunct="1"/>
            <a:r>
              <a:rPr lang="en-US" sz="4000" smtClean="0"/>
              <a:t>4 types of FRONTS —</a:t>
            </a:r>
            <a:r>
              <a:rPr lang="en-US" sz="2800" smtClean="0"/>
              <a:t>continued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953000" y="1447800"/>
            <a:ext cx="4038600" cy="2185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occluded front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warm air mass trapped between 2 colder air masses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brings cooler temperatures and </a:t>
            </a:r>
            <a:r>
              <a:rPr lang="en-US" b="1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lots of precip</a:t>
            </a:r>
            <a:r>
              <a:rPr lang="en-US" sz="2000" smtClean="0"/>
              <a:t> </a:t>
            </a:r>
          </a:p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8090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876800" y="4495800"/>
            <a:ext cx="4038600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often brings </a:t>
            </a:r>
            <a:r>
              <a:rPr lang="en-US" b="1" smtClean="0"/>
              <a:t>many days</a:t>
            </a:r>
            <a:r>
              <a:rPr lang="en-US" smtClean="0"/>
              <a:t> of cloudy, wet weather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could lead to floods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54277" name="Picture 8" descr="ofde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781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6" descr="weath_stationary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3810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9" name="Picture 5" descr="hst_wea_012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52400"/>
            <a:ext cx="13144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hst_wea_012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3505200"/>
            <a:ext cx="1295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0" y="1905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hlinkClick r:id="rId2"/>
              </a:rPr>
              <a:t>Cold Front </a:t>
            </a:r>
            <a:r>
              <a:rPr lang="en-US" sz="2400" b="1" dirty="0" smtClean="0">
                <a:solidFill>
                  <a:srgbClr val="0000FF"/>
                </a:solidFill>
              </a:rPr>
              <a:t>(animated website)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  <a:hlinkClick r:id="rId3"/>
              </a:rPr>
              <a:t>Warm Front </a:t>
            </a:r>
            <a:r>
              <a:rPr lang="en-US" sz="2400" b="1" dirty="0" smtClean="0">
                <a:solidFill>
                  <a:srgbClr val="FF3300"/>
                </a:solidFill>
              </a:rPr>
              <a:t>(animated website)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3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Math Skills </a:t>
            </a:r>
            <a:r>
              <a:rPr lang="en-US" sz="2400" dirty="0" smtClean="0">
                <a:solidFill>
                  <a:srgbClr val="00B050"/>
                </a:solidFill>
              </a:rPr>
              <a:t>{enrich}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cold front is moving toward the town of La Porte at 35 km/h.  The front is 200 km away from La Porte.  </a:t>
            </a:r>
          </a:p>
          <a:p>
            <a:pPr eaLnBrk="1" hangingPunct="1"/>
            <a:r>
              <a:rPr lang="en-US" smtClean="0"/>
              <a:t>How long will it take the front to get to La Porte?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5.7 hours</a:t>
            </a:r>
          </a:p>
          <a:p>
            <a:pPr eaLnBrk="1" hangingPunct="1"/>
            <a:r>
              <a:rPr lang="en-US" smtClean="0">
                <a:solidFill>
                  <a:srgbClr val="0066FF"/>
                </a:solidFill>
              </a:rPr>
              <a:t>Meteorologists compare a new weather map with one that is 24 hours old.</a:t>
            </a:r>
          </a:p>
        </p:txBody>
      </p:sp>
    </p:spTree>
    <p:extLst>
      <p:ext uri="{BB962C8B-B14F-4D97-AF65-F5344CB8AC3E}">
        <p14:creationId xmlns:p14="http://schemas.microsoft.com/office/powerpoint/2010/main" val="28564252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224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Default Design</vt:lpstr>
      <vt:lpstr>iRespondQuestionMaster</vt:lpstr>
      <vt:lpstr>iRespondGraphMaster</vt:lpstr>
      <vt:lpstr>Air Mass  (visual organizer)</vt:lpstr>
      <vt:lpstr>4 types of air masses </vt:lpstr>
      <vt:lpstr>Performance Task 8</vt:lpstr>
      <vt:lpstr>4 types of FRONTS —where 2 air masses meet (do not mix well due to different densities)</vt:lpstr>
      <vt:lpstr>PowerPoint Presentation</vt:lpstr>
      <vt:lpstr>4 types of FRONTS —continued</vt:lpstr>
      <vt:lpstr>PowerPoint Presentation</vt:lpstr>
      <vt:lpstr>PowerPoint Presentation</vt:lpstr>
      <vt:lpstr>Math Skills {enrich}</vt:lpstr>
      <vt:lpstr>Performance Task Part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  (visual organizer)</dc:title>
  <dc:creator>Twila Mcmullan</dc:creator>
  <cp:lastModifiedBy>William Hinsley</cp:lastModifiedBy>
  <cp:revision>4</cp:revision>
  <dcterms:created xsi:type="dcterms:W3CDTF">2012-07-31T23:07:17Z</dcterms:created>
  <dcterms:modified xsi:type="dcterms:W3CDTF">2015-07-01T14:46:42Z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