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6"/>
  </p:notesMasterIdLst>
  <p:handoutMasterIdLst>
    <p:handoutMasterId r:id="rId27"/>
  </p:handoutMasterIdLst>
  <p:sldIdLst>
    <p:sldId id="258"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D491FA-2F09-428A-A251-442EF195AE60}">
          <p14:sldIdLst>
            <p14:sldId id="258"/>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64" d="100"/>
          <a:sy n="64" d="100"/>
        </p:scale>
        <p:origin x="72" y="282"/>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EBDA6D-DC69-4DCE-BAF7-6763517D3376}" type="datetimeFigureOut">
              <a:rPr lang="en-US"/>
              <a:t>2/10/2016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977E94-A6AB-4E02-8E43-E89F9CF4757F}" type="slidenum">
              <a:rPr/>
              <a:t>‹#›</a:t>
            </a:fld>
            <a:endParaRPr/>
          </a:p>
        </p:txBody>
      </p:sp>
    </p:spTree>
    <p:extLst>
      <p:ext uri="{BB962C8B-B14F-4D97-AF65-F5344CB8AC3E}">
        <p14:creationId xmlns:p14="http://schemas.microsoft.com/office/powerpoint/2010/main" val="215425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7F6C43-988E-4257-9A1C-C162EF036D58}" type="datetimeFigureOut">
              <a:rPr lang="en-US"/>
              <a:t>2/10/2016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491D0-8E1B-49C7-849B-A28568D94497}" type="slidenum">
              <a:rPr/>
              <a:t>‹#›</a:t>
            </a:fld>
            <a:endParaRPr/>
          </a:p>
        </p:txBody>
      </p:sp>
    </p:spTree>
    <p:extLst>
      <p:ext uri="{BB962C8B-B14F-4D97-AF65-F5344CB8AC3E}">
        <p14:creationId xmlns:p14="http://schemas.microsoft.com/office/powerpoint/2010/main" val="1726325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CCFE9AC-F15C-4FA0-A6F1-298829FA691D}" type="datetimeFigureOut">
              <a:rPr lang="en-US" smtClean="0"/>
              <a:t>2/10/2016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D266BE7-899D-4075-917F-DBDE33B6B69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543260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FE9AC-F15C-4FA0-A6F1-298829FA691D}"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6BE7-899D-4075-917F-DBDE33B6B692}" type="slidenum">
              <a:rPr lang="en-US" smtClean="0"/>
              <a:t>‹#›</a:t>
            </a:fld>
            <a:endParaRPr lang="en-US"/>
          </a:p>
        </p:txBody>
      </p:sp>
    </p:spTree>
    <p:extLst>
      <p:ext uri="{BB962C8B-B14F-4D97-AF65-F5344CB8AC3E}">
        <p14:creationId xmlns:p14="http://schemas.microsoft.com/office/powerpoint/2010/main" val="207572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FE9AC-F15C-4FA0-A6F1-298829FA691D}"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6BE7-899D-4075-917F-DBDE33B6B692}" type="slidenum">
              <a:rPr lang="en-US" smtClean="0"/>
              <a:t>‹#›</a:t>
            </a:fld>
            <a:endParaRPr lang="en-US"/>
          </a:p>
        </p:txBody>
      </p:sp>
    </p:spTree>
    <p:extLst>
      <p:ext uri="{BB962C8B-B14F-4D97-AF65-F5344CB8AC3E}">
        <p14:creationId xmlns:p14="http://schemas.microsoft.com/office/powerpoint/2010/main" val="419782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FE9AC-F15C-4FA0-A6F1-298829FA691D}"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66BE7-899D-4075-917F-DBDE33B6B692}" type="slidenum">
              <a:rPr lang="en-US" smtClean="0"/>
              <a:t>‹#›</a:t>
            </a:fld>
            <a:endParaRPr lang="en-US"/>
          </a:p>
        </p:txBody>
      </p:sp>
    </p:spTree>
    <p:extLst>
      <p:ext uri="{BB962C8B-B14F-4D97-AF65-F5344CB8AC3E}">
        <p14:creationId xmlns:p14="http://schemas.microsoft.com/office/powerpoint/2010/main" val="23861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CCFE9AC-F15C-4FA0-A6F1-298829FA691D}" type="datetimeFigureOut">
              <a:rPr lang="en-US" smtClean="0"/>
              <a:t>2/10/2016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D266BE7-899D-4075-917F-DBDE33B6B69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558386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CFE9AC-F15C-4FA0-A6F1-298829FA691D}"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66BE7-899D-4075-917F-DBDE33B6B692}" type="slidenum">
              <a:rPr lang="en-US" smtClean="0"/>
              <a:t>‹#›</a:t>
            </a:fld>
            <a:endParaRPr lang="en-US"/>
          </a:p>
        </p:txBody>
      </p:sp>
    </p:spTree>
    <p:extLst>
      <p:ext uri="{BB962C8B-B14F-4D97-AF65-F5344CB8AC3E}">
        <p14:creationId xmlns:p14="http://schemas.microsoft.com/office/powerpoint/2010/main" val="113146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CFE9AC-F15C-4FA0-A6F1-298829FA691D}" type="datetimeFigureOut">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66BE7-899D-4075-917F-DBDE33B6B692}" type="slidenum">
              <a:rPr lang="en-US" smtClean="0"/>
              <a:t>‹#›</a:t>
            </a:fld>
            <a:endParaRPr lang="en-US"/>
          </a:p>
        </p:txBody>
      </p:sp>
    </p:spTree>
    <p:extLst>
      <p:ext uri="{BB962C8B-B14F-4D97-AF65-F5344CB8AC3E}">
        <p14:creationId xmlns:p14="http://schemas.microsoft.com/office/powerpoint/2010/main" val="370401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CFE9AC-F15C-4FA0-A6F1-298829FA691D}" type="datetimeFigureOut">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66BE7-899D-4075-917F-DBDE33B6B692}" type="slidenum">
              <a:rPr lang="en-US" smtClean="0"/>
              <a:t>‹#›</a:t>
            </a:fld>
            <a:endParaRPr lang="en-US"/>
          </a:p>
        </p:txBody>
      </p:sp>
    </p:spTree>
    <p:extLst>
      <p:ext uri="{BB962C8B-B14F-4D97-AF65-F5344CB8AC3E}">
        <p14:creationId xmlns:p14="http://schemas.microsoft.com/office/powerpoint/2010/main" val="549536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FE9AC-F15C-4FA0-A6F1-298829FA691D}" type="datetimeFigureOut">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66BE7-899D-4075-917F-DBDE33B6B692}" type="slidenum">
              <a:rPr lang="en-US" smtClean="0"/>
              <a:t>‹#›</a:t>
            </a:fld>
            <a:endParaRPr lang="en-US"/>
          </a:p>
        </p:txBody>
      </p:sp>
    </p:spTree>
    <p:extLst>
      <p:ext uri="{BB962C8B-B14F-4D97-AF65-F5344CB8AC3E}">
        <p14:creationId xmlns:p14="http://schemas.microsoft.com/office/powerpoint/2010/main" val="1795363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CCFE9AC-F15C-4FA0-A6F1-298829FA691D}" type="datetimeFigureOut">
              <a:rPr lang="en-US" smtClean="0"/>
              <a:t>2/10/2016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D266BE7-899D-4075-917F-DBDE33B6B69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147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CCFE9AC-F15C-4FA0-A6F1-298829FA691D}" type="datetimeFigureOut">
              <a:rPr lang="en-US" smtClean="0"/>
              <a:t>2/10/2016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D266BE7-899D-4075-917F-DBDE33B6B69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848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CCFE9AC-F15C-4FA0-A6F1-298829FA691D}" type="datetimeFigureOut">
              <a:rPr lang="en-US" smtClean="0"/>
              <a:t>2/10/2016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D266BE7-899D-4075-917F-DBDE33B6B69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28278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Winds Questions</a:t>
            </a:r>
            <a:endParaRPr lang="en-US" dirty="0"/>
          </a:p>
        </p:txBody>
      </p:sp>
    </p:spTree>
    <p:extLst>
      <p:ext uri="{BB962C8B-B14F-4D97-AF65-F5344CB8AC3E}">
        <p14:creationId xmlns:p14="http://schemas.microsoft.com/office/powerpoint/2010/main" val="173269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065" y="2716630"/>
            <a:ext cx="10237755" cy="2712255"/>
          </a:xfrm>
        </p:spPr>
        <p:txBody>
          <a:bodyPr>
            <a:normAutofit/>
          </a:bodyPr>
          <a:lstStyle/>
          <a:p>
            <a:pPr lvl="0" algn="l"/>
            <a:r>
              <a:rPr lang="en-US" sz="2800" dirty="0" smtClean="0">
                <a:latin typeface="Arial Black" panose="020B0A04020102020204" pitchFamily="34" charset="0"/>
              </a:rPr>
              <a:t>9. The paths of the surface planetary winds are curved due to Earth’s:</a:t>
            </a:r>
            <a:r>
              <a:rPr lang="en-US" sz="2800" dirty="0" smtClean="0"/>
              <a:t/>
            </a:r>
            <a:br>
              <a:rPr lang="en-US" sz="2800" dirty="0" smtClean="0"/>
            </a:br>
            <a:r>
              <a:rPr lang="en-US" sz="2800" dirty="0" smtClean="0"/>
              <a:t>A. Revolution</a:t>
            </a:r>
            <a:br>
              <a:rPr lang="en-US" sz="2800" dirty="0" smtClean="0"/>
            </a:br>
            <a:r>
              <a:rPr lang="en-US" sz="2800" dirty="0" smtClean="0"/>
              <a:t>B. Rotation</a:t>
            </a:r>
            <a:br>
              <a:rPr lang="en-US" sz="2800" dirty="0" smtClean="0"/>
            </a:br>
            <a:r>
              <a:rPr lang="en-US" sz="2800" dirty="0" smtClean="0"/>
              <a:t>C. Circumference</a:t>
            </a:r>
            <a:br>
              <a:rPr lang="en-US" sz="2800" dirty="0" smtClean="0"/>
            </a:br>
            <a:r>
              <a:rPr lang="en-US" sz="2800" dirty="0" smtClean="0"/>
              <a:t>D. Size</a:t>
            </a:r>
            <a:endParaRPr lang="en-US" sz="2800" dirty="0"/>
          </a:p>
        </p:txBody>
      </p:sp>
      <p:pic>
        <p:nvPicPr>
          <p:cNvPr id="5" name="Picture 4"/>
          <p:cNvPicPr/>
          <p:nvPr/>
        </p:nvPicPr>
        <p:blipFill rotWithShape="1">
          <a:blip r:embed="rId2">
            <a:extLst>
              <a:ext uri="{28A0092B-C50C-407E-A947-70E740481C1C}">
                <a14:useLocalDpi xmlns:a14="http://schemas.microsoft.com/office/drawing/2010/main" val="0"/>
              </a:ext>
            </a:extLst>
          </a:blip>
          <a:srcRect t="8199" b="49631"/>
          <a:stretch/>
        </p:blipFill>
        <p:spPr bwMode="auto">
          <a:xfrm>
            <a:off x="1932798" y="393825"/>
            <a:ext cx="7151241" cy="23228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49901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065" y="2716630"/>
            <a:ext cx="10237755" cy="2712255"/>
          </a:xfrm>
        </p:spPr>
        <p:txBody>
          <a:bodyPr>
            <a:normAutofit/>
          </a:bodyPr>
          <a:lstStyle/>
          <a:p>
            <a:pPr lvl="0" algn="l"/>
            <a:r>
              <a:rPr lang="en-US" sz="2800" dirty="0" smtClean="0">
                <a:latin typeface="Arial Black" panose="020B0A04020102020204" pitchFamily="34" charset="0"/>
              </a:rPr>
              <a:t>10. The tropopause is approximately how far above sea level?</a:t>
            </a:r>
            <a:r>
              <a:rPr lang="en-US" sz="2800" dirty="0" smtClean="0"/>
              <a:t/>
            </a:r>
            <a:br>
              <a:rPr lang="en-US" sz="2800" dirty="0" smtClean="0"/>
            </a:br>
            <a:r>
              <a:rPr lang="en-US" sz="2800" dirty="0" smtClean="0"/>
              <a:t>A. 12 miles</a:t>
            </a:r>
            <a:br>
              <a:rPr lang="en-US" sz="2800" dirty="0" smtClean="0"/>
            </a:br>
            <a:r>
              <a:rPr lang="en-US" sz="2800" dirty="0" smtClean="0"/>
              <a:t>B. 12 kilometers</a:t>
            </a:r>
            <a:br>
              <a:rPr lang="en-US" sz="2800" dirty="0" smtClean="0"/>
            </a:br>
            <a:r>
              <a:rPr lang="en-US" sz="2800" dirty="0" smtClean="0"/>
              <a:t>C. 60 miles</a:t>
            </a:r>
            <a:br>
              <a:rPr lang="en-US" sz="2800" dirty="0" smtClean="0"/>
            </a:br>
            <a:r>
              <a:rPr lang="en-US" sz="2800" dirty="0" smtClean="0"/>
              <a:t>D. 60 kilometers</a:t>
            </a:r>
            <a:endParaRPr lang="en-US" sz="2800" dirty="0"/>
          </a:p>
        </p:txBody>
      </p:sp>
      <p:pic>
        <p:nvPicPr>
          <p:cNvPr id="5" name="Picture 4"/>
          <p:cNvPicPr/>
          <p:nvPr/>
        </p:nvPicPr>
        <p:blipFill rotWithShape="1">
          <a:blip r:embed="rId2">
            <a:extLst>
              <a:ext uri="{28A0092B-C50C-407E-A947-70E740481C1C}">
                <a14:useLocalDpi xmlns:a14="http://schemas.microsoft.com/office/drawing/2010/main" val="0"/>
              </a:ext>
            </a:extLst>
          </a:blip>
          <a:srcRect t="8199" b="49631"/>
          <a:stretch/>
        </p:blipFill>
        <p:spPr bwMode="auto">
          <a:xfrm>
            <a:off x="1932798" y="393825"/>
            <a:ext cx="7151241" cy="23228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6732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335" y="1124261"/>
            <a:ext cx="8361229" cy="3387778"/>
          </a:xfrm>
        </p:spPr>
        <p:txBody>
          <a:bodyPr/>
          <a:lstStyle/>
          <a:p>
            <a:r>
              <a:rPr lang="en-US" sz="3600" dirty="0" smtClean="0"/>
              <a:t>11. The prevailing winds at 45S latitude are from the:</a:t>
            </a:r>
            <a:br>
              <a:rPr lang="en-US" sz="3600" dirty="0" smtClean="0"/>
            </a:br>
            <a:r>
              <a:rPr lang="en-US" sz="3600" dirty="0" smtClean="0"/>
              <a:t>A. Southwest</a:t>
            </a:r>
            <a:br>
              <a:rPr lang="en-US" sz="3600" dirty="0" smtClean="0"/>
            </a:br>
            <a:r>
              <a:rPr lang="en-US" sz="3600" dirty="0" smtClean="0"/>
              <a:t>B. Northwest</a:t>
            </a:r>
            <a:br>
              <a:rPr lang="en-US" sz="3600" dirty="0" smtClean="0"/>
            </a:br>
            <a:r>
              <a:rPr lang="en-US" sz="3600" dirty="0" smtClean="0"/>
              <a:t>C. </a:t>
            </a:r>
            <a:r>
              <a:rPr lang="en-US" sz="3600" dirty="0" err="1" smtClean="0"/>
              <a:t>SouthEast</a:t>
            </a:r>
            <a:r>
              <a:rPr lang="en-US" sz="3600" dirty="0" smtClean="0"/>
              <a:t/>
            </a:r>
            <a:br>
              <a:rPr lang="en-US" sz="3600" dirty="0" smtClean="0"/>
            </a:br>
            <a:r>
              <a:rPr lang="en-US" sz="3600" dirty="0" smtClean="0"/>
              <a:t>D. </a:t>
            </a:r>
            <a:r>
              <a:rPr lang="en-US" sz="3600" dirty="0" err="1" smtClean="0"/>
              <a:t>NorthEast</a:t>
            </a:r>
            <a:endParaRPr lang="en-US" sz="3600" dirty="0"/>
          </a:p>
        </p:txBody>
      </p:sp>
    </p:spTree>
    <p:extLst>
      <p:ext uri="{BB962C8B-B14F-4D97-AF65-F5344CB8AC3E}">
        <p14:creationId xmlns:p14="http://schemas.microsoft.com/office/powerpoint/2010/main" val="290959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335" y="1124260"/>
            <a:ext cx="8361229" cy="4542021"/>
          </a:xfrm>
        </p:spPr>
        <p:txBody>
          <a:bodyPr/>
          <a:lstStyle/>
          <a:p>
            <a:pPr lvl="0"/>
            <a:r>
              <a:rPr lang="en-US" sz="3600" dirty="0" smtClean="0"/>
              <a:t>12. At which latitudes do currents of dry, sinking air cause the dry conditions of Earth’s major deserts?</a:t>
            </a:r>
            <a:br>
              <a:rPr lang="en-US" sz="3600" dirty="0" smtClean="0"/>
            </a:br>
            <a:r>
              <a:rPr lang="en-US" sz="3600" dirty="0" smtClean="0"/>
              <a:t>A. 0</a:t>
            </a:r>
            <a:r>
              <a:rPr lang="en-US" sz="3600" dirty="0"/>
              <a:t>˚ and 30˚N</a:t>
            </a:r>
            <a:br>
              <a:rPr lang="en-US" sz="3600" dirty="0"/>
            </a:br>
            <a:r>
              <a:rPr lang="en-US" sz="3600" dirty="0" smtClean="0"/>
              <a:t>B. 60</a:t>
            </a:r>
            <a:r>
              <a:rPr lang="en-US" sz="3600" dirty="0"/>
              <a:t>˚N and 60˚S</a:t>
            </a:r>
            <a:br>
              <a:rPr lang="en-US" sz="3600" dirty="0"/>
            </a:br>
            <a:r>
              <a:rPr lang="en-US" sz="3600" dirty="0" smtClean="0"/>
              <a:t>C. 30</a:t>
            </a:r>
            <a:r>
              <a:rPr lang="en-US" sz="3600" dirty="0"/>
              <a:t>˚N and 30˚S</a:t>
            </a:r>
            <a:br>
              <a:rPr lang="en-US" sz="3600" dirty="0"/>
            </a:br>
            <a:r>
              <a:rPr lang="en-US" sz="3600" dirty="0" smtClean="0"/>
              <a:t>D. 60</a:t>
            </a:r>
            <a:r>
              <a:rPr lang="en-US" sz="3600" dirty="0"/>
              <a:t>˚S and 90˚S</a:t>
            </a:r>
            <a:br>
              <a:rPr lang="en-US" sz="3600" dirty="0"/>
            </a:br>
            <a:endParaRPr lang="en-US" sz="3600" dirty="0"/>
          </a:p>
        </p:txBody>
      </p:sp>
    </p:spTree>
    <p:extLst>
      <p:ext uri="{BB962C8B-B14F-4D97-AF65-F5344CB8AC3E}">
        <p14:creationId xmlns:p14="http://schemas.microsoft.com/office/powerpoint/2010/main" val="249676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335" y="1124260"/>
            <a:ext cx="8361229" cy="4542021"/>
          </a:xfrm>
        </p:spPr>
        <p:txBody>
          <a:bodyPr/>
          <a:lstStyle/>
          <a:p>
            <a:pPr lvl="0"/>
            <a:r>
              <a:rPr lang="en-US" sz="3600" dirty="0" smtClean="0"/>
              <a:t>13. Snowfall is rare at the South Pole because the air over the South Pole is usually </a:t>
            </a:r>
            <a:br>
              <a:rPr lang="en-US" sz="3600" dirty="0" smtClean="0"/>
            </a:br>
            <a:r>
              <a:rPr lang="en-US" sz="3600" dirty="0" smtClean="0"/>
              <a:t>A. Rising and moist</a:t>
            </a:r>
            <a:br>
              <a:rPr lang="en-US" sz="3600" dirty="0" smtClean="0"/>
            </a:br>
            <a:r>
              <a:rPr lang="en-US" sz="3600" dirty="0" smtClean="0"/>
              <a:t>B. Rising and Dry</a:t>
            </a:r>
            <a:br>
              <a:rPr lang="en-US" sz="3600" dirty="0" smtClean="0"/>
            </a:br>
            <a:r>
              <a:rPr lang="en-US" sz="3600" dirty="0" smtClean="0"/>
              <a:t>C. Sinking and moist</a:t>
            </a:r>
            <a:br>
              <a:rPr lang="en-US" sz="3600" dirty="0" smtClean="0"/>
            </a:br>
            <a:r>
              <a:rPr lang="en-US" sz="3600" dirty="0" smtClean="0"/>
              <a:t>D. Sinking and dry</a:t>
            </a:r>
            <a:r>
              <a:rPr lang="en-US" sz="3600" dirty="0"/>
              <a:t/>
            </a:r>
            <a:br>
              <a:rPr lang="en-US" sz="3600" dirty="0"/>
            </a:br>
            <a:endParaRPr lang="en-US" sz="3600" dirty="0"/>
          </a:p>
        </p:txBody>
      </p:sp>
    </p:spTree>
    <p:extLst>
      <p:ext uri="{BB962C8B-B14F-4D97-AF65-F5344CB8AC3E}">
        <p14:creationId xmlns:p14="http://schemas.microsoft.com/office/powerpoint/2010/main" val="382023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335" y="1124260"/>
            <a:ext cx="8361229" cy="5231570"/>
          </a:xfrm>
        </p:spPr>
        <p:txBody>
          <a:bodyPr/>
          <a:lstStyle/>
          <a:p>
            <a:pPr lvl="0" algn="l"/>
            <a:r>
              <a:rPr lang="en-US" sz="3600" dirty="0" smtClean="0"/>
              <a:t>14. </a:t>
            </a:r>
            <a:r>
              <a:rPr lang="en-US" sz="3600" dirty="0"/>
              <a:t>The planetary wind and moisture belts indicate that large amounts of rainfall occur at Earth’s Equator because air </a:t>
            </a:r>
            <a:r>
              <a:rPr lang="en-US" sz="3600" dirty="0" smtClean="0"/>
              <a:t>is: </a:t>
            </a:r>
            <a:r>
              <a:rPr lang="en-US" sz="3600" dirty="0"/>
              <a:t/>
            </a:r>
            <a:br>
              <a:rPr lang="en-US" sz="3600" dirty="0"/>
            </a:br>
            <a:r>
              <a:rPr lang="en-US" sz="3600" dirty="0" smtClean="0"/>
              <a:t>A. converging </a:t>
            </a:r>
            <a:r>
              <a:rPr lang="en-US" sz="3600" dirty="0"/>
              <a:t>and rising	</a:t>
            </a:r>
            <a:r>
              <a:rPr lang="en-US" sz="3600" dirty="0" smtClean="0"/>
              <a:t/>
            </a:r>
            <a:br>
              <a:rPr lang="en-US" sz="3600" dirty="0" smtClean="0"/>
            </a:br>
            <a:r>
              <a:rPr lang="en-US" sz="3600" dirty="0"/>
              <a:t>B. converging and sinking	</a:t>
            </a:r>
            <a:r>
              <a:rPr lang="en-US" sz="3600" dirty="0"/>
              <a:t>	</a:t>
            </a:r>
            <a:r>
              <a:rPr lang="en-US" sz="3600" dirty="0"/>
              <a:t/>
            </a:r>
            <a:br>
              <a:rPr lang="en-US" sz="3600" dirty="0"/>
            </a:br>
            <a:r>
              <a:rPr lang="en-US" sz="3600" dirty="0" smtClean="0"/>
              <a:t>c</a:t>
            </a:r>
            <a:r>
              <a:rPr lang="en-US" sz="3600" dirty="0"/>
              <a:t>. diverging and rising</a:t>
            </a:r>
            <a:br>
              <a:rPr lang="en-US" sz="3600" dirty="0"/>
            </a:br>
            <a:r>
              <a:rPr lang="en-US" sz="3600" dirty="0" smtClean="0"/>
              <a:t>d</a:t>
            </a:r>
            <a:r>
              <a:rPr lang="en-US" sz="3600" dirty="0"/>
              <a:t>. diverging and sinking</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370490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364" y="1334123"/>
            <a:ext cx="8937751" cy="5231570"/>
          </a:xfrm>
        </p:spPr>
        <p:txBody>
          <a:bodyPr/>
          <a:lstStyle/>
          <a:p>
            <a:pPr lvl="0"/>
            <a:r>
              <a:rPr lang="en-US" sz="3600" dirty="0" smtClean="0"/>
              <a:t>15. The </a:t>
            </a:r>
            <a:r>
              <a:rPr lang="en-US" sz="3600" dirty="0"/>
              <a:t>prevailing </a:t>
            </a:r>
            <a:r>
              <a:rPr lang="en-US" sz="3600" dirty="0" err="1"/>
              <a:t>southwesterlies</a:t>
            </a:r>
            <a:r>
              <a:rPr lang="en-US" sz="3600" dirty="0"/>
              <a:t> wind belt causes most low-pressure weather system to travel across the United States from </a:t>
            </a:r>
            <a:r>
              <a:rPr lang="en-US" sz="3600" dirty="0" smtClean="0"/>
              <a:t>the:</a:t>
            </a:r>
            <a:r>
              <a:rPr lang="en-US" sz="3600" dirty="0"/>
              <a:t/>
            </a:r>
            <a:br>
              <a:rPr lang="en-US" sz="3600" dirty="0"/>
            </a:br>
            <a:r>
              <a:rPr lang="en-US" sz="3600" dirty="0" smtClean="0"/>
              <a:t>A. southwest </a:t>
            </a:r>
            <a:r>
              <a:rPr lang="en-US" sz="3600" dirty="0"/>
              <a:t>toward the northeast</a:t>
            </a:r>
            <a:br>
              <a:rPr lang="en-US" sz="3600" dirty="0"/>
            </a:br>
            <a:r>
              <a:rPr lang="en-US" sz="3600" dirty="0" smtClean="0"/>
              <a:t>B. northwest </a:t>
            </a:r>
            <a:r>
              <a:rPr lang="en-US" sz="3600" dirty="0"/>
              <a:t>toward the southeast</a:t>
            </a:r>
            <a:br>
              <a:rPr lang="en-US" sz="3600" dirty="0"/>
            </a:br>
            <a:r>
              <a:rPr lang="en-US" sz="3600" dirty="0" smtClean="0"/>
              <a:t>C. northeast </a:t>
            </a:r>
            <a:r>
              <a:rPr lang="en-US" sz="3600" dirty="0"/>
              <a:t>toward the southwest</a:t>
            </a:r>
            <a:br>
              <a:rPr lang="en-US" sz="3600" dirty="0"/>
            </a:br>
            <a:r>
              <a:rPr lang="en-US" sz="3600" dirty="0" smtClean="0"/>
              <a:t>D. southeast </a:t>
            </a:r>
            <a:r>
              <a:rPr lang="en-US" sz="3600" dirty="0"/>
              <a:t>toward the northwest</a:t>
            </a:r>
            <a:br>
              <a:rPr lang="en-US" sz="3600" dirty="0"/>
            </a:br>
            <a:r>
              <a:rPr lang="en-US" sz="3600" dirty="0"/>
              <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1330474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364" y="1334123"/>
            <a:ext cx="8937751" cy="5231570"/>
          </a:xfrm>
        </p:spPr>
        <p:txBody>
          <a:bodyPr/>
          <a:lstStyle/>
          <a:p>
            <a:r>
              <a:rPr lang="en-US" sz="3600" dirty="0" smtClean="0"/>
              <a:t>16. </a:t>
            </a:r>
            <a:r>
              <a:rPr lang="en-US" sz="3600" dirty="0"/>
              <a:t>Which graph best shows the average annual amounts of precipitation received at different latitudes on Earth</a:t>
            </a:r>
            <a:r>
              <a:rPr lang="en-US" sz="3600" dirty="0" smtClean="0"/>
              <a:t>?</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endParaRPr lang="en-US" sz="3600"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555364" y="3072983"/>
            <a:ext cx="9072662" cy="2189168"/>
          </a:xfrm>
          <a:prstGeom prst="rect">
            <a:avLst/>
          </a:prstGeom>
          <a:noFill/>
          <a:ln>
            <a:noFill/>
          </a:ln>
        </p:spPr>
      </p:pic>
    </p:spTree>
    <p:extLst>
      <p:ext uri="{BB962C8B-B14F-4D97-AF65-F5344CB8AC3E}">
        <p14:creationId xmlns:p14="http://schemas.microsoft.com/office/powerpoint/2010/main" val="1077019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0412" y="1394083"/>
            <a:ext cx="8937751" cy="6056028"/>
          </a:xfrm>
        </p:spPr>
        <p:txBody>
          <a:bodyPr/>
          <a:lstStyle/>
          <a:p>
            <a:pPr lvl="0"/>
            <a:r>
              <a:rPr lang="en-US" sz="2800" dirty="0" smtClean="0"/>
              <a:t>17. </a:t>
            </a:r>
            <a:r>
              <a:rPr lang="en-US" sz="2800" dirty="0"/>
              <a:t>The map below shows an imaginary continent in the Earth’s planetary wind belt between 30˚ and 60˚ North latitude. Location P is on the western edge of the continent</a:t>
            </a:r>
            <a:r>
              <a:rPr lang="en-US" sz="2800" dirty="0" smtClean="0"/>
              <a:t>.</a:t>
            </a:r>
            <a:br>
              <a:rPr lang="en-US" sz="2800" dirty="0" smtClean="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2400" dirty="0" smtClean="0"/>
              <a:t>Location p has mild winters with much precipitation. Which Arrow indicates the direction of the prevailing winds at this location?</a:t>
            </a:r>
            <a:br>
              <a:rPr lang="en-US" sz="2400" dirty="0" smtClean="0"/>
            </a:br>
            <a:r>
              <a:rPr lang="en-US" sz="2400" dirty="0" smtClean="0"/>
              <a:t>A) A	B) B	C) C	D) D</a:t>
            </a:r>
            <a:r>
              <a:rPr lang="en-US" sz="3600" dirty="0"/>
              <a:t/>
            </a:r>
            <a:br>
              <a:rPr lang="en-US" sz="3600" dirty="0"/>
            </a:br>
            <a:r>
              <a:rPr lang="en-US" sz="3600" dirty="0"/>
              <a:t/>
            </a:r>
            <a:br>
              <a:rPr lang="en-US" sz="3600" dirty="0"/>
            </a:br>
            <a:r>
              <a:rPr lang="en-US" sz="3600" dirty="0"/>
              <a:t/>
            </a:r>
            <a:br>
              <a:rPr lang="en-US" sz="3600" dirty="0"/>
            </a:br>
            <a:endParaRPr lang="en-US" sz="36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733028" y="2819118"/>
            <a:ext cx="2432518" cy="1602979"/>
          </a:xfrm>
          <a:prstGeom prst="rect">
            <a:avLst/>
          </a:prstGeom>
          <a:noFill/>
          <a:ln>
            <a:noFill/>
          </a:ln>
        </p:spPr>
      </p:pic>
    </p:spTree>
    <p:extLst>
      <p:ext uri="{BB962C8B-B14F-4D97-AF65-F5344CB8AC3E}">
        <p14:creationId xmlns:p14="http://schemas.microsoft.com/office/powerpoint/2010/main" val="2751637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0412" y="209860"/>
            <a:ext cx="8937751" cy="6056028"/>
          </a:xfrm>
        </p:spPr>
        <p:txBody>
          <a:bodyPr/>
          <a:lstStyle/>
          <a:p>
            <a:pPr lvl="0"/>
            <a:r>
              <a:rPr lang="en-US" sz="2800" dirty="0" smtClean="0"/>
              <a:t>18. The diagram below represents wind patterns on Planet X.</a:t>
            </a:r>
            <a:br>
              <a:rPr lang="en-US" sz="2800" dirty="0" smtClean="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2400" dirty="0" smtClean="0"/>
              <a:t>Where would deserts most likely be found of Planet X?</a:t>
            </a:r>
            <a:br>
              <a:rPr lang="en-US" sz="2400" dirty="0" smtClean="0"/>
            </a:br>
            <a:r>
              <a:rPr lang="en-US" sz="2400" dirty="0" smtClean="0"/>
              <a:t>A) A	B) B	C) C	D) D</a:t>
            </a:r>
            <a:r>
              <a:rPr lang="en-US" sz="3600" dirty="0"/>
              <a:t/>
            </a:r>
            <a:br>
              <a:rPr lang="en-US" sz="3600" dirty="0"/>
            </a:br>
            <a:r>
              <a:rPr lang="en-US" sz="3600" dirty="0"/>
              <a:t/>
            </a:r>
            <a:br>
              <a:rPr lang="en-US" sz="3600" dirty="0"/>
            </a:br>
            <a:r>
              <a:rPr lang="en-US" sz="3600" dirty="0"/>
              <a:t/>
            </a:r>
            <a:br>
              <a:rPr lang="en-US" sz="3600" dirty="0"/>
            </a:br>
            <a:endParaRPr lang="en-US" sz="3600" dirty="0"/>
          </a:p>
        </p:txBody>
      </p:sp>
      <p:pic>
        <p:nvPicPr>
          <p:cNvPr id="5" name="Picture 4"/>
          <p:cNvPicPr/>
          <p:nvPr/>
        </p:nvPicPr>
        <p:blipFill rotWithShape="1">
          <a:blip r:embed="rId2">
            <a:extLst>
              <a:ext uri="{28A0092B-C50C-407E-A947-70E740481C1C}">
                <a14:useLocalDpi xmlns:a14="http://schemas.microsoft.com/office/drawing/2010/main" val="0"/>
              </a:ext>
            </a:extLst>
          </a:blip>
          <a:srcRect r="38151" b="21839"/>
          <a:stretch/>
        </p:blipFill>
        <p:spPr bwMode="auto">
          <a:xfrm>
            <a:off x="4609177" y="2187361"/>
            <a:ext cx="2680220" cy="177004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2579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911" y="1614594"/>
            <a:ext cx="10747948" cy="3664417"/>
          </a:xfrm>
        </p:spPr>
        <p:txBody>
          <a:bodyPr>
            <a:noAutofit/>
          </a:bodyPr>
          <a:lstStyle/>
          <a:p>
            <a:pPr lvl="0" algn="l"/>
            <a:r>
              <a:rPr lang="en-US" sz="3200" dirty="0" smtClean="0">
                <a:latin typeface="Arial Black" panose="020B0A04020102020204" pitchFamily="34" charset="0"/>
              </a:rPr>
              <a:t>1. Which </a:t>
            </a:r>
            <a:r>
              <a:rPr lang="en-US" sz="3200" dirty="0">
                <a:latin typeface="Arial Black" panose="020B0A04020102020204" pitchFamily="34" charset="0"/>
              </a:rPr>
              <a:t>factor causes global wind patterns?</a:t>
            </a:r>
            <a:r>
              <a:rPr lang="en-US" sz="3200" dirty="0"/>
              <a:t/>
            </a:r>
            <a:br>
              <a:rPr lang="en-US" sz="3200" dirty="0"/>
            </a:br>
            <a:r>
              <a:rPr lang="en-US" sz="2800" dirty="0" smtClean="0">
                <a:latin typeface="Century Gothic" panose="020B0502020202020204" pitchFamily="34" charset="0"/>
              </a:rPr>
              <a:t>a. changes </a:t>
            </a:r>
            <a:r>
              <a:rPr lang="en-US" sz="2800" dirty="0">
                <a:latin typeface="Century Gothic" panose="020B0502020202020204" pitchFamily="34" charset="0"/>
              </a:rPr>
              <a:t>in the distance between Earth and the Moon</a:t>
            </a:r>
            <a:br>
              <a:rPr lang="en-US" sz="2800" dirty="0">
                <a:latin typeface="Century Gothic" panose="020B0502020202020204" pitchFamily="34" charset="0"/>
              </a:rPr>
            </a:br>
            <a:r>
              <a:rPr lang="en-US" sz="2800" dirty="0" smtClean="0">
                <a:latin typeface="Century Gothic" panose="020B0502020202020204" pitchFamily="34" charset="0"/>
              </a:rPr>
              <a:t>b. unequal </a:t>
            </a:r>
            <a:r>
              <a:rPr lang="en-US" sz="2800" dirty="0">
                <a:latin typeface="Century Gothic" panose="020B0502020202020204" pitchFamily="34" charset="0"/>
              </a:rPr>
              <a:t>heating of Earth’s surface by the Sun</a:t>
            </a:r>
            <a:br>
              <a:rPr lang="en-US" sz="2800" dirty="0">
                <a:latin typeface="Century Gothic" panose="020B0502020202020204" pitchFamily="34" charset="0"/>
              </a:rPr>
            </a:br>
            <a:r>
              <a:rPr lang="en-US" sz="2800" dirty="0" smtClean="0">
                <a:latin typeface="Century Gothic" panose="020B0502020202020204" pitchFamily="34" charset="0"/>
              </a:rPr>
              <a:t>c. daily </a:t>
            </a:r>
            <a:r>
              <a:rPr lang="en-US" sz="2800" dirty="0">
                <a:latin typeface="Century Gothic" panose="020B0502020202020204" pitchFamily="34" charset="0"/>
              </a:rPr>
              <a:t>changes in the tilt of Earth’s axis</a:t>
            </a:r>
            <a:br>
              <a:rPr lang="en-US" sz="2800" dirty="0">
                <a:latin typeface="Century Gothic" panose="020B0502020202020204" pitchFamily="34" charset="0"/>
              </a:rPr>
            </a:br>
            <a:r>
              <a:rPr lang="en-US" sz="2800" dirty="0" smtClean="0">
                <a:latin typeface="Century Gothic" panose="020B0502020202020204" pitchFamily="34" charset="0"/>
              </a:rPr>
              <a:t>d. rapid </a:t>
            </a:r>
            <a:r>
              <a:rPr lang="en-US" sz="2800" dirty="0">
                <a:latin typeface="Century Gothic" panose="020B0502020202020204" pitchFamily="34" charset="0"/>
              </a:rPr>
              <a:t>rotation of the Sun on its axis</a:t>
            </a:r>
            <a:r>
              <a:rPr lang="en-US" sz="3200" dirty="0"/>
              <a:t/>
            </a:r>
            <a:br>
              <a:rPr lang="en-US" sz="3200" dirty="0"/>
            </a:br>
            <a:endParaRPr lang="en-US" sz="3200" dirty="0"/>
          </a:p>
        </p:txBody>
      </p:sp>
    </p:spTree>
    <p:extLst>
      <p:ext uri="{BB962C8B-B14F-4D97-AF65-F5344CB8AC3E}">
        <p14:creationId xmlns:p14="http://schemas.microsoft.com/office/powerpoint/2010/main" val="3240797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863" y="749508"/>
            <a:ext cx="8139658" cy="5621312"/>
          </a:xfrm>
        </p:spPr>
        <p:txBody>
          <a:bodyPr>
            <a:normAutofit/>
          </a:bodyPr>
          <a:lstStyle/>
          <a:p>
            <a:pPr algn="l"/>
            <a:r>
              <a:rPr lang="en-US" sz="2800" dirty="0" smtClean="0"/>
              <a:t>19. </a:t>
            </a:r>
            <a:r>
              <a:rPr lang="en-US" sz="2000" dirty="0" smtClean="0"/>
              <a:t>The following map shows the location of a hurricane in the Gulf of Mexico </a:t>
            </a:r>
            <a:r>
              <a:rPr lang="en-US" sz="2000" dirty="0"/>
              <a:t>17˚N, 81˚W.</a:t>
            </a:r>
            <a:r>
              <a:rPr lang="en-US" sz="2800" dirty="0" smtClean="0"/>
              <a:t/>
            </a:r>
            <a:br>
              <a:rPr lang="en-US" sz="2800" dirty="0" smtClean="0"/>
            </a:br>
            <a:r>
              <a:rPr lang="en-US" sz="2000" dirty="0" smtClean="0"/>
              <a:t/>
            </a:r>
            <a:br>
              <a:rPr lang="en-US" sz="2000" dirty="0" smtClean="0"/>
            </a:br>
            <a:r>
              <a:rPr lang="en-US" sz="2700" dirty="0" smtClean="0"/>
              <a:t>Which </a:t>
            </a:r>
            <a:r>
              <a:rPr lang="en-US" sz="2700" dirty="0"/>
              <a:t>of these describes the likely outcome for this hurricane</a:t>
            </a:r>
            <a:r>
              <a:rPr lang="en-US" sz="2700" dirty="0" smtClean="0"/>
              <a:t>?</a:t>
            </a:r>
            <a:br>
              <a:rPr lang="en-US" sz="2700" dirty="0" smtClean="0"/>
            </a:br>
            <a:r>
              <a:rPr lang="en-US" sz="2000" dirty="0"/>
              <a:t/>
            </a:r>
            <a:br>
              <a:rPr lang="en-US" sz="2000" dirty="0"/>
            </a:br>
            <a:r>
              <a:rPr lang="en-US" sz="2000" dirty="0" smtClean="0"/>
              <a:t>A. The </a:t>
            </a:r>
            <a:r>
              <a:rPr lang="en-US" sz="2000" dirty="0"/>
              <a:t>rotation of Earth will force the hurricane to the southeast, where it will make landfall. </a:t>
            </a:r>
            <a:r>
              <a:rPr lang="en-US" sz="2000" dirty="0" smtClean="0"/>
              <a:t/>
            </a:r>
            <a:br>
              <a:rPr lang="en-US" sz="2000" dirty="0" smtClean="0"/>
            </a:br>
            <a:r>
              <a:rPr lang="en-US" sz="2000" dirty="0"/>
              <a:t/>
            </a:r>
            <a:br>
              <a:rPr lang="en-US" sz="2000" dirty="0"/>
            </a:br>
            <a:r>
              <a:rPr lang="en-US" sz="2000" dirty="0" smtClean="0"/>
              <a:t>B. The </a:t>
            </a:r>
            <a:r>
              <a:rPr lang="en-US" sz="2000" dirty="0"/>
              <a:t>dry land surrounding the hurricane will absorb moisture from the hurricane, causing it to break apart. </a:t>
            </a:r>
            <a:r>
              <a:rPr lang="en-US" sz="2000" dirty="0" smtClean="0"/>
              <a:t/>
            </a:r>
            <a:br>
              <a:rPr lang="en-US" sz="2000" dirty="0" smtClean="0"/>
            </a:br>
            <a:r>
              <a:rPr lang="en-US" sz="2000" dirty="0"/>
              <a:t/>
            </a:r>
            <a:br>
              <a:rPr lang="en-US" sz="2000" dirty="0"/>
            </a:br>
            <a:r>
              <a:rPr lang="en-US" sz="2000" dirty="0" smtClean="0"/>
              <a:t>C. Strong </a:t>
            </a:r>
            <a:r>
              <a:rPr lang="en-US" sz="2000" dirty="0"/>
              <a:t>trade winds will blow the hurricane across the Yucatan Peninsula toward Mexico, where it will make landfall</a:t>
            </a:r>
            <a:r>
              <a:rPr lang="en-US" sz="2000" dirty="0" smtClean="0"/>
              <a:t>.</a:t>
            </a:r>
            <a:br>
              <a:rPr lang="en-US" sz="2000" dirty="0" smtClean="0"/>
            </a:br>
            <a:r>
              <a:rPr lang="en-US" sz="2000" dirty="0" smtClean="0"/>
              <a:t> </a:t>
            </a:r>
            <a:r>
              <a:rPr lang="en-US" sz="2000" dirty="0"/>
              <a:t/>
            </a:r>
            <a:br>
              <a:rPr lang="en-US" sz="2000" dirty="0"/>
            </a:br>
            <a:r>
              <a:rPr lang="en-US" sz="2000" dirty="0" smtClean="0"/>
              <a:t>D. Strong </a:t>
            </a:r>
            <a:r>
              <a:rPr lang="en-US" sz="2000" dirty="0"/>
              <a:t>ocean currents moving from the equator to the north will push the hurricane into Cuba, where it will break apart into many smaller storms. </a:t>
            </a:r>
          </a:p>
        </p:txBody>
      </p:sp>
      <p:pic>
        <p:nvPicPr>
          <p:cNvPr id="4" name="Picture 3"/>
          <p:cNvPicPr/>
          <p:nvPr/>
        </p:nvPicPr>
        <p:blipFill rotWithShape="1">
          <a:blip r:embed="rId2">
            <a:extLst>
              <a:ext uri="{28A0092B-C50C-407E-A947-70E740481C1C}">
                <a14:useLocalDpi xmlns:a14="http://schemas.microsoft.com/office/drawing/2010/main" val="0"/>
              </a:ext>
            </a:extLst>
          </a:blip>
          <a:srcRect l="21381" t="9058" r="18376"/>
          <a:stretch/>
        </p:blipFill>
        <p:spPr bwMode="auto">
          <a:xfrm>
            <a:off x="8169640" y="749508"/>
            <a:ext cx="3196424" cy="424749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4845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22" y="434715"/>
            <a:ext cx="10927829" cy="5621312"/>
          </a:xfrm>
        </p:spPr>
        <p:txBody>
          <a:bodyPr>
            <a:normAutofit/>
          </a:bodyPr>
          <a:lstStyle/>
          <a:p>
            <a:pPr algn="l"/>
            <a:r>
              <a:rPr lang="en-US" sz="2800" dirty="0" smtClean="0"/>
              <a:t>20. </a:t>
            </a:r>
            <a:r>
              <a:rPr lang="en-US" sz="2000" dirty="0" smtClean="0"/>
              <a:t>The map below shows the location of a hurricane in the Atlantic Ocean at </a:t>
            </a:r>
            <a:r>
              <a:rPr lang="en-US" sz="2000" dirty="0"/>
              <a:t>29˚N, 72˚W. </a:t>
            </a: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000" dirty="0" smtClean="0"/>
              <a:t/>
            </a:r>
            <a:br>
              <a:rPr lang="en-US" sz="2000" dirty="0" smtClean="0"/>
            </a:br>
            <a:r>
              <a:rPr lang="en-US" sz="2700" dirty="0" smtClean="0"/>
              <a:t>The hurricane has been moving toward the northwest at a rate of 30 miles per hour. When the hurricane passes at 30N, which direction should it start moving toward? Explain your answer</a:t>
            </a:r>
            <a:endParaRPr lang="en-US" sz="20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684666" y="1409076"/>
            <a:ext cx="6309432" cy="3395273"/>
          </a:xfrm>
          <a:prstGeom prst="rect">
            <a:avLst/>
          </a:prstGeom>
          <a:noFill/>
          <a:ln>
            <a:noFill/>
          </a:ln>
        </p:spPr>
      </p:pic>
    </p:spTree>
    <p:extLst>
      <p:ext uri="{BB962C8B-B14F-4D97-AF65-F5344CB8AC3E}">
        <p14:creationId xmlns:p14="http://schemas.microsoft.com/office/powerpoint/2010/main" val="3718160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23" y="434715"/>
            <a:ext cx="7998574" cy="5621312"/>
          </a:xfrm>
        </p:spPr>
        <p:txBody>
          <a:bodyPr>
            <a:normAutofit fontScale="90000"/>
          </a:bodyPr>
          <a:lstStyle/>
          <a:p>
            <a:pPr algn="l"/>
            <a:r>
              <a:rPr lang="en-US" sz="2800" dirty="0" smtClean="0"/>
              <a:t>21. </a:t>
            </a:r>
            <a:r>
              <a:rPr lang="en-US" sz="2000" dirty="0" smtClean="0"/>
              <a:t>The diagram to the right illustrates the motion of prevailing winds over oceans on Earth.</a:t>
            </a:r>
            <a:r>
              <a:rPr lang="en-US" sz="2800" dirty="0"/>
              <a:t/>
            </a:r>
            <a:br>
              <a:rPr lang="en-US" sz="2800" dirty="0"/>
            </a:br>
            <a:r>
              <a:rPr lang="en-US" sz="2800" dirty="0"/>
              <a:t/>
            </a:r>
            <a:br>
              <a:rPr lang="en-US" sz="2800" dirty="0"/>
            </a:br>
            <a:r>
              <a:rPr lang="en-US" sz="2000" dirty="0" smtClean="0"/>
              <a:t/>
            </a:r>
            <a:br>
              <a:rPr lang="en-US" sz="2000" dirty="0" smtClean="0"/>
            </a:br>
            <a:r>
              <a:rPr lang="en-US" sz="2400" dirty="0"/>
              <a:t>If a sailboat sailed from the eastern United States to Europe, and then back, which of the following winds would most directly power the sailboat</a:t>
            </a:r>
            <a:r>
              <a:rPr lang="en-US" sz="2400" dirty="0" smtClean="0"/>
              <a:t>?</a:t>
            </a:r>
            <a:br>
              <a:rPr lang="en-US" sz="2400" dirty="0" smtClean="0"/>
            </a:br>
            <a:r>
              <a:rPr lang="en-US" sz="2400" dirty="0"/>
              <a:t/>
            </a:r>
            <a:br>
              <a:rPr lang="en-US" sz="2400" dirty="0"/>
            </a:br>
            <a:r>
              <a:rPr lang="en-US" sz="2400" dirty="0"/>
              <a:t>a. Polar Easterlies going and Westerlies </a:t>
            </a:r>
            <a:r>
              <a:rPr lang="en-US" sz="2400" dirty="0" smtClean="0"/>
              <a:t>returning</a:t>
            </a:r>
            <a:br>
              <a:rPr lang="en-US" sz="2400" dirty="0" smtClean="0"/>
            </a:br>
            <a:r>
              <a:rPr lang="en-US" sz="2400" dirty="0"/>
              <a:t/>
            </a:r>
            <a:br>
              <a:rPr lang="en-US" sz="2400" dirty="0"/>
            </a:br>
            <a:r>
              <a:rPr lang="en-US" sz="2400" dirty="0"/>
              <a:t>b. Northeast Trade Winds going and Westerlies </a:t>
            </a:r>
            <a:r>
              <a:rPr lang="en-US" sz="2400" dirty="0" smtClean="0"/>
              <a:t>returning</a:t>
            </a:r>
            <a:br>
              <a:rPr lang="en-US" sz="2400" dirty="0" smtClean="0"/>
            </a:br>
            <a:r>
              <a:rPr lang="en-US" sz="2400" dirty="0"/>
              <a:t/>
            </a:r>
            <a:br>
              <a:rPr lang="en-US" sz="2400" dirty="0"/>
            </a:br>
            <a:r>
              <a:rPr lang="en-US" sz="2400" dirty="0"/>
              <a:t>c. Westerlies going and Northeast Trade Winds </a:t>
            </a:r>
            <a:r>
              <a:rPr lang="en-US" sz="2400" dirty="0" smtClean="0"/>
              <a:t>returning</a:t>
            </a:r>
            <a:br>
              <a:rPr lang="en-US" sz="2400" dirty="0" smtClean="0"/>
            </a:br>
            <a:r>
              <a:rPr lang="en-US" sz="2400" dirty="0"/>
              <a:t/>
            </a:r>
            <a:br>
              <a:rPr lang="en-US" sz="2400" dirty="0"/>
            </a:br>
            <a:r>
              <a:rPr lang="en-US" sz="2400" dirty="0"/>
              <a:t>d. Southeast Trade Winds going and Northeast Trade Winds retuning</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268396" y="434716"/>
            <a:ext cx="3588824" cy="4179960"/>
          </a:xfrm>
          <a:prstGeom prst="rect">
            <a:avLst/>
          </a:prstGeom>
          <a:noFill/>
          <a:ln>
            <a:noFill/>
          </a:ln>
        </p:spPr>
      </p:pic>
    </p:spTree>
    <p:extLst>
      <p:ext uri="{BB962C8B-B14F-4D97-AF65-F5344CB8AC3E}">
        <p14:creationId xmlns:p14="http://schemas.microsoft.com/office/powerpoint/2010/main" val="283656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851" y="134912"/>
            <a:ext cx="11572407" cy="5621312"/>
          </a:xfrm>
        </p:spPr>
        <p:txBody>
          <a:bodyPr>
            <a:normAutofit/>
          </a:bodyPr>
          <a:lstStyle/>
          <a:p>
            <a:pPr algn="l"/>
            <a:r>
              <a:rPr lang="en-US" sz="2800" dirty="0" smtClean="0"/>
              <a:t>22. </a:t>
            </a:r>
            <a:r>
              <a:rPr lang="en-US" sz="2000" dirty="0" smtClean="0"/>
              <a:t>The map below shows the movement of a hurricane in the Pacific ocean. The hurricane symbol represents the location of the hurricane each day for 7 days.</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800" dirty="0"/>
              <a:t/>
            </a:r>
            <a:br>
              <a:rPr lang="en-US" sz="2800" dirty="0"/>
            </a:br>
            <a:r>
              <a:rPr lang="en-US" sz="2800" dirty="0" smtClean="0"/>
              <a:t/>
            </a:r>
            <a:br>
              <a:rPr lang="en-US" sz="2800" dirty="0" smtClean="0"/>
            </a:br>
            <a:r>
              <a:rPr lang="en-US" sz="2000" dirty="0" smtClean="0"/>
              <a:t/>
            </a:r>
            <a:br>
              <a:rPr lang="en-US" sz="2000" dirty="0" smtClean="0"/>
            </a:br>
            <a:r>
              <a:rPr lang="en-US" sz="2000" dirty="0" smtClean="0"/>
              <a:t>Explain the most likely reason the hurricane changed direction between day 5 and 6. </a:t>
            </a:r>
            <a:endParaRPr lang="en-US" sz="24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332450" y="1558978"/>
            <a:ext cx="5002082" cy="3657599"/>
          </a:xfrm>
          <a:prstGeom prst="rect">
            <a:avLst/>
          </a:prstGeom>
          <a:noFill/>
          <a:ln>
            <a:noFill/>
          </a:ln>
        </p:spPr>
      </p:pic>
    </p:spTree>
    <p:extLst>
      <p:ext uri="{BB962C8B-B14F-4D97-AF65-F5344CB8AC3E}">
        <p14:creationId xmlns:p14="http://schemas.microsoft.com/office/powerpoint/2010/main" val="232345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3727926"/>
          </a:xfrm>
        </p:spPr>
        <p:txBody>
          <a:bodyPr>
            <a:noAutofit/>
          </a:bodyPr>
          <a:lstStyle/>
          <a:p>
            <a:pPr lvl="0" algn="l"/>
            <a:r>
              <a:rPr lang="en-US" sz="2800" dirty="0" smtClean="0">
                <a:latin typeface="Arial Black" panose="020B0A04020102020204" pitchFamily="34" charset="0"/>
              </a:rPr>
              <a:t>2. Which </a:t>
            </a:r>
            <a:r>
              <a:rPr lang="en-US" sz="2800" dirty="0">
                <a:latin typeface="Arial Black" panose="020B0A04020102020204" pitchFamily="34" charset="0"/>
              </a:rPr>
              <a:t>statement best explains how the Coriolis effect influences weather conditions?</a:t>
            </a:r>
            <a:r>
              <a:rPr lang="en-US" sz="2800" dirty="0"/>
              <a:t/>
            </a:r>
            <a:br>
              <a:rPr lang="en-US" sz="2800" dirty="0"/>
            </a:br>
            <a:r>
              <a:rPr lang="en-US" sz="2800" dirty="0"/>
              <a:t>a. It causes winds to rotate, forming tornadoes on Earth.</a:t>
            </a:r>
            <a:br>
              <a:rPr lang="en-US" sz="2800" dirty="0"/>
            </a:br>
            <a:r>
              <a:rPr lang="en-US" sz="2800" dirty="0"/>
              <a:t>b. It causes winds to move to the right in the Southern Hemisphere.</a:t>
            </a:r>
            <a:br>
              <a:rPr lang="en-US" sz="2800" dirty="0"/>
            </a:br>
            <a:r>
              <a:rPr lang="en-US" sz="2800" dirty="0"/>
              <a:t>c. It causes winds to turn to the right in the Northern Hemisphere.</a:t>
            </a:r>
            <a:br>
              <a:rPr lang="en-US" sz="2800" dirty="0"/>
            </a:br>
            <a:r>
              <a:rPr lang="en-US" sz="2800" dirty="0"/>
              <a:t>d. It causes winds to follow a straight-line path around Earth. </a:t>
            </a:r>
          </a:p>
        </p:txBody>
      </p:sp>
    </p:spTree>
    <p:extLst>
      <p:ext uri="{BB962C8B-B14F-4D97-AF65-F5344CB8AC3E}">
        <p14:creationId xmlns:p14="http://schemas.microsoft.com/office/powerpoint/2010/main" val="146214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1555228"/>
            <a:ext cx="10237755" cy="4245001"/>
          </a:xfrm>
        </p:spPr>
        <p:txBody>
          <a:bodyPr>
            <a:normAutofit/>
          </a:bodyPr>
          <a:lstStyle/>
          <a:p>
            <a:pPr lvl="0"/>
            <a:r>
              <a:rPr lang="en-US" sz="2800" dirty="0" smtClean="0">
                <a:latin typeface="Arial Black" panose="020B0A04020102020204" pitchFamily="34" charset="0"/>
              </a:rPr>
              <a:t>3. The </a:t>
            </a:r>
            <a:r>
              <a:rPr lang="en-US" sz="2800" dirty="0">
                <a:latin typeface="Arial Black" panose="020B0A04020102020204" pitchFamily="34" charset="0"/>
              </a:rPr>
              <a:t>curving of these planetary winds is the result </a:t>
            </a:r>
            <a:r>
              <a:rPr lang="en-US" sz="2800" dirty="0" smtClean="0">
                <a:latin typeface="Arial Black" panose="020B0A04020102020204" pitchFamily="34" charset="0"/>
              </a:rPr>
              <a:t>of </a:t>
            </a:r>
            <a:r>
              <a:rPr lang="en-US" sz="2800" dirty="0" smtClean="0"/>
              <a:t/>
            </a:r>
            <a:br>
              <a:rPr lang="en-US" sz="2800" dirty="0" smtClean="0"/>
            </a:br>
            <a:r>
              <a:rPr lang="en-US" sz="2800" dirty="0" smtClean="0"/>
              <a:t>A. Earth’s </a:t>
            </a:r>
            <a:r>
              <a:rPr lang="en-US" sz="2800" dirty="0"/>
              <a:t>rotation on its axis</a:t>
            </a:r>
            <a:br>
              <a:rPr lang="en-US" sz="2800" dirty="0"/>
            </a:br>
            <a:r>
              <a:rPr lang="en-US" sz="2800" dirty="0" smtClean="0"/>
              <a:t>B. the </a:t>
            </a:r>
            <a:r>
              <a:rPr lang="en-US" sz="2800" dirty="0"/>
              <a:t>unequal heating of Earth’s atmosphere</a:t>
            </a:r>
            <a:br>
              <a:rPr lang="en-US" sz="2800" dirty="0"/>
            </a:br>
            <a:r>
              <a:rPr lang="en-US" sz="2800" dirty="0" smtClean="0"/>
              <a:t>C. the </a:t>
            </a:r>
            <a:r>
              <a:rPr lang="en-US" sz="2800" dirty="0"/>
              <a:t>unequal heating of Earth’s surface</a:t>
            </a:r>
            <a:br>
              <a:rPr lang="en-US" sz="2800" dirty="0"/>
            </a:br>
            <a:r>
              <a:rPr lang="en-US" sz="2800" dirty="0" smtClean="0"/>
              <a:t>D. Earth’s </a:t>
            </a:r>
            <a:r>
              <a:rPr lang="en-US" sz="2800" dirty="0"/>
              <a:t>gravitational pull on the Moon</a:t>
            </a:r>
          </a:p>
        </p:txBody>
      </p:sp>
      <p:pic>
        <p:nvPicPr>
          <p:cNvPr id="4" name="Picture 3"/>
          <p:cNvPicPr/>
          <p:nvPr/>
        </p:nvPicPr>
        <p:blipFill rotWithShape="1">
          <a:blip r:embed="rId2">
            <a:extLst>
              <a:ext uri="{28A0092B-C50C-407E-A947-70E740481C1C}">
                <a14:useLocalDpi xmlns:a14="http://schemas.microsoft.com/office/drawing/2010/main" val="0"/>
              </a:ext>
            </a:extLst>
          </a:blip>
          <a:srcRect l="24767" t="12897" r="29295"/>
          <a:stretch/>
        </p:blipFill>
        <p:spPr bwMode="auto">
          <a:xfrm>
            <a:off x="4486584" y="477264"/>
            <a:ext cx="2794635" cy="26955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2910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1555228"/>
            <a:ext cx="10237755" cy="4245001"/>
          </a:xfrm>
        </p:spPr>
        <p:txBody>
          <a:bodyPr>
            <a:normAutofit/>
          </a:bodyPr>
          <a:lstStyle/>
          <a:p>
            <a:pPr lvl="0" algn="l"/>
            <a:r>
              <a:rPr lang="en-US" sz="2800" dirty="0" smtClean="0">
                <a:latin typeface="Arial Black" panose="020B0A04020102020204" pitchFamily="34" charset="0"/>
              </a:rPr>
              <a:t>4. Which wind belt has the greatest effect on the climate of New York State?</a:t>
            </a:r>
            <a:r>
              <a:rPr lang="en-US" sz="2800" dirty="0"/>
              <a:t/>
            </a:r>
            <a:br>
              <a:rPr lang="en-US" sz="2800" dirty="0"/>
            </a:br>
            <a:r>
              <a:rPr lang="en-US" sz="2800" dirty="0" smtClean="0"/>
              <a:t>A. prevailing </a:t>
            </a:r>
            <a:r>
              <a:rPr lang="en-US" sz="2800" dirty="0" err="1"/>
              <a:t>northwesterlies</a:t>
            </a:r>
            <a:r>
              <a:rPr lang="en-US" sz="2800" dirty="0"/>
              <a:t>		</a:t>
            </a:r>
            <a:r>
              <a:rPr lang="en-US" sz="2800" dirty="0" smtClean="0"/>
              <a:t/>
            </a:r>
            <a:br>
              <a:rPr lang="en-US" sz="2800" dirty="0" smtClean="0"/>
            </a:br>
            <a:r>
              <a:rPr lang="en-US" sz="2800" dirty="0"/>
              <a:t>B. prevailing </a:t>
            </a:r>
            <a:r>
              <a:rPr lang="en-US" sz="2800" dirty="0" err="1"/>
              <a:t>southwesterlies</a:t>
            </a:r>
            <a:r>
              <a:rPr lang="en-US" sz="2800" dirty="0"/>
              <a:t>	</a:t>
            </a:r>
            <a:r>
              <a:rPr lang="en-US" sz="2800" dirty="0"/>
              <a:t>		</a:t>
            </a:r>
            <a:r>
              <a:rPr lang="en-US" sz="2800" dirty="0" smtClean="0"/>
              <a:t/>
            </a:r>
            <a:br>
              <a:rPr lang="en-US" sz="2800" dirty="0" smtClean="0"/>
            </a:br>
            <a:r>
              <a:rPr lang="en-US" sz="2800" dirty="0" smtClean="0"/>
              <a:t>c</a:t>
            </a:r>
            <a:r>
              <a:rPr lang="en-US" sz="2800" dirty="0"/>
              <a:t>. northeast </a:t>
            </a:r>
            <a:r>
              <a:rPr lang="en-US" sz="2800" dirty="0" smtClean="0"/>
              <a:t>trades</a:t>
            </a:r>
            <a:br>
              <a:rPr lang="en-US" sz="2800" dirty="0" smtClean="0"/>
            </a:br>
            <a:r>
              <a:rPr lang="en-US" sz="2800" dirty="0" smtClean="0"/>
              <a:t>d</a:t>
            </a:r>
            <a:r>
              <a:rPr lang="en-US" sz="2800" dirty="0"/>
              <a:t>. southeast trades</a:t>
            </a:r>
          </a:p>
        </p:txBody>
      </p:sp>
      <p:pic>
        <p:nvPicPr>
          <p:cNvPr id="4" name="Picture 3"/>
          <p:cNvPicPr/>
          <p:nvPr/>
        </p:nvPicPr>
        <p:blipFill rotWithShape="1">
          <a:blip r:embed="rId2">
            <a:extLst>
              <a:ext uri="{28A0092B-C50C-407E-A947-70E740481C1C}">
                <a14:useLocalDpi xmlns:a14="http://schemas.microsoft.com/office/drawing/2010/main" val="0"/>
              </a:ext>
            </a:extLst>
          </a:blip>
          <a:srcRect l="24767" t="12897" r="29295"/>
          <a:stretch/>
        </p:blipFill>
        <p:spPr bwMode="auto">
          <a:xfrm>
            <a:off x="4486584" y="477264"/>
            <a:ext cx="2794635" cy="26955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7585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1555228"/>
            <a:ext cx="10237755" cy="4245001"/>
          </a:xfrm>
        </p:spPr>
        <p:txBody>
          <a:bodyPr>
            <a:normAutofit/>
          </a:bodyPr>
          <a:lstStyle/>
          <a:p>
            <a:pPr lvl="0" algn="l"/>
            <a:r>
              <a:rPr lang="en-US" sz="2800" dirty="0" smtClean="0">
                <a:latin typeface="Arial Black" panose="020B0A04020102020204" pitchFamily="34" charset="0"/>
              </a:rPr>
              <a:t>5. The trade winds between 30s and the equator usually blow from the:</a:t>
            </a:r>
            <a:r>
              <a:rPr lang="en-US" sz="2800" dirty="0"/>
              <a:t/>
            </a:r>
            <a:br>
              <a:rPr lang="en-US" sz="2800" dirty="0"/>
            </a:br>
            <a:r>
              <a:rPr lang="en-US" sz="2800" dirty="0" smtClean="0"/>
              <a:t>A. Northeast</a:t>
            </a:r>
            <a:r>
              <a:rPr lang="en-US" sz="2800" dirty="0"/>
              <a:t>	</a:t>
            </a:r>
            <a:r>
              <a:rPr lang="en-US" sz="2800" dirty="0"/>
              <a:t/>
            </a:r>
            <a:br>
              <a:rPr lang="en-US" sz="2800" dirty="0"/>
            </a:br>
            <a:r>
              <a:rPr lang="en-US" sz="2800" dirty="0" smtClean="0"/>
              <a:t>B. Southeast</a:t>
            </a:r>
            <a:r>
              <a:rPr lang="en-US" sz="2800" dirty="0"/>
              <a:t/>
            </a:r>
            <a:br>
              <a:rPr lang="en-US" sz="2800" dirty="0"/>
            </a:br>
            <a:r>
              <a:rPr lang="en-US" sz="2800" dirty="0"/>
              <a:t>C</a:t>
            </a:r>
            <a:r>
              <a:rPr lang="en-US" sz="2800" dirty="0" smtClean="0"/>
              <a:t>. Northwest</a:t>
            </a:r>
            <a:r>
              <a:rPr lang="en-US" sz="2800" dirty="0"/>
              <a:t>			</a:t>
            </a:r>
            <a:r>
              <a:rPr lang="en-US" sz="2800" dirty="0" smtClean="0"/>
              <a:t/>
            </a:r>
            <a:br>
              <a:rPr lang="en-US" sz="2800" dirty="0" smtClean="0"/>
            </a:br>
            <a:r>
              <a:rPr lang="en-US" sz="2800" dirty="0" smtClean="0"/>
              <a:t>d</a:t>
            </a:r>
            <a:r>
              <a:rPr lang="en-US" sz="2800" dirty="0"/>
              <a:t>. </a:t>
            </a:r>
            <a:r>
              <a:rPr lang="en-US" sz="2800" dirty="0" smtClean="0"/>
              <a:t>Southwest</a:t>
            </a:r>
            <a:endParaRPr lang="en-US" sz="2800" dirty="0"/>
          </a:p>
        </p:txBody>
      </p:sp>
      <p:pic>
        <p:nvPicPr>
          <p:cNvPr id="4" name="Picture 3"/>
          <p:cNvPicPr/>
          <p:nvPr/>
        </p:nvPicPr>
        <p:blipFill rotWithShape="1">
          <a:blip r:embed="rId2">
            <a:extLst>
              <a:ext uri="{28A0092B-C50C-407E-A947-70E740481C1C}">
                <a14:useLocalDpi xmlns:a14="http://schemas.microsoft.com/office/drawing/2010/main" val="0"/>
              </a:ext>
            </a:extLst>
          </a:blip>
          <a:srcRect l="24767" t="12897" r="29295"/>
          <a:stretch/>
        </p:blipFill>
        <p:spPr bwMode="auto">
          <a:xfrm>
            <a:off x="4486584" y="477264"/>
            <a:ext cx="2794635" cy="26955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88856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1555228"/>
            <a:ext cx="10237755" cy="4245001"/>
          </a:xfrm>
        </p:spPr>
        <p:txBody>
          <a:bodyPr>
            <a:normAutofit/>
          </a:bodyPr>
          <a:lstStyle/>
          <a:p>
            <a:pPr lvl="0" algn="l"/>
            <a:r>
              <a:rPr lang="en-US" sz="2800" dirty="0" smtClean="0">
                <a:latin typeface="Arial Black" panose="020B0A04020102020204" pitchFamily="34" charset="0"/>
              </a:rPr>
              <a:t>6. Which climatic Conditions exist where the trade winds converge?</a:t>
            </a:r>
            <a:r>
              <a:rPr lang="en-US" sz="2800" dirty="0"/>
              <a:t/>
            </a:r>
            <a:br>
              <a:rPr lang="en-US" sz="2800" dirty="0"/>
            </a:br>
            <a:r>
              <a:rPr lang="en-US" sz="2800" dirty="0" smtClean="0"/>
              <a:t>A. Cool and Wet</a:t>
            </a:r>
            <a:r>
              <a:rPr lang="en-US" sz="2800" dirty="0"/>
              <a:t>	</a:t>
            </a:r>
            <a:r>
              <a:rPr lang="en-US" sz="2800" dirty="0" smtClean="0"/>
              <a:t/>
            </a:r>
            <a:br>
              <a:rPr lang="en-US" sz="2800" dirty="0" smtClean="0"/>
            </a:br>
            <a:r>
              <a:rPr lang="en-US" sz="2800" dirty="0" smtClean="0"/>
              <a:t>B. Cool and Dry</a:t>
            </a:r>
            <a:r>
              <a:rPr lang="en-US" sz="2800" dirty="0"/>
              <a:t/>
            </a:r>
            <a:br>
              <a:rPr lang="en-US" sz="2800" dirty="0"/>
            </a:br>
            <a:r>
              <a:rPr lang="en-US" sz="2800" dirty="0" smtClean="0"/>
              <a:t>C. Warm and Wet</a:t>
            </a:r>
            <a:r>
              <a:rPr lang="en-US" sz="2800" dirty="0"/>
              <a:t>		</a:t>
            </a:r>
            <a:r>
              <a:rPr lang="en-US" sz="2800" dirty="0" smtClean="0"/>
              <a:t/>
            </a:r>
            <a:br>
              <a:rPr lang="en-US" sz="2800" dirty="0" smtClean="0"/>
            </a:br>
            <a:r>
              <a:rPr lang="en-US" sz="2800" dirty="0" smtClean="0"/>
              <a:t>d</a:t>
            </a:r>
            <a:r>
              <a:rPr lang="en-US" sz="2800" dirty="0"/>
              <a:t>. </a:t>
            </a:r>
            <a:r>
              <a:rPr lang="en-US" sz="2800" dirty="0" smtClean="0"/>
              <a:t>Warm and Dry</a:t>
            </a:r>
            <a:endParaRPr lang="en-US" sz="2800" dirty="0"/>
          </a:p>
        </p:txBody>
      </p:sp>
      <p:pic>
        <p:nvPicPr>
          <p:cNvPr id="4" name="Picture 3"/>
          <p:cNvPicPr/>
          <p:nvPr/>
        </p:nvPicPr>
        <p:blipFill rotWithShape="1">
          <a:blip r:embed="rId2">
            <a:extLst>
              <a:ext uri="{28A0092B-C50C-407E-A947-70E740481C1C}">
                <a14:useLocalDpi xmlns:a14="http://schemas.microsoft.com/office/drawing/2010/main" val="0"/>
              </a:ext>
            </a:extLst>
          </a:blip>
          <a:srcRect l="24767" t="12897" r="29295"/>
          <a:stretch/>
        </p:blipFill>
        <p:spPr bwMode="auto">
          <a:xfrm>
            <a:off x="4486584" y="477264"/>
            <a:ext cx="2794635" cy="26955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6405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335" y="1124261"/>
            <a:ext cx="8361229" cy="1563205"/>
          </a:xfrm>
        </p:spPr>
        <p:txBody>
          <a:bodyPr/>
          <a:lstStyle/>
          <a:p>
            <a:r>
              <a:rPr lang="en-US" sz="3600" dirty="0" smtClean="0"/>
              <a:t>7. Which map best shows the surface movement of winds between 30N and 30S latitude?</a:t>
            </a:r>
            <a:endParaRPr lang="en-US" sz="36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00335" y="2687467"/>
            <a:ext cx="8982721" cy="2529110"/>
          </a:xfrm>
          <a:prstGeom prst="rect">
            <a:avLst/>
          </a:prstGeom>
          <a:noFill/>
          <a:ln>
            <a:noFill/>
          </a:ln>
        </p:spPr>
      </p:pic>
    </p:spTree>
    <p:extLst>
      <p:ext uri="{BB962C8B-B14F-4D97-AF65-F5344CB8AC3E}">
        <p14:creationId xmlns:p14="http://schemas.microsoft.com/office/powerpoint/2010/main" val="38376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1555228"/>
            <a:ext cx="10237755" cy="4245001"/>
          </a:xfrm>
        </p:spPr>
        <p:txBody>
          <a:bodyPr>
            <a:normAutofit/>
          </a:bodyPr>
          <a:lstStyle/>
          <a:p>
            <a:pPr lvl="0" algn="l"/>
            <a:r>
              <a:rPr lang="en-US" sz="2800" dirty="0">
                <a:latin typeface="Arial Black" panose="020B0A04020102020204" pitchFamily="34" charset="0"/>
              </a:rPr>
              <a:t>8</a:t>
            </a:r>
            <a:r>
              <a:rPr lang="en-US" sz="2800" dirty="0" smtClean="0">
                <a:latin typeface="Arial Black" panose="020B0A04020102020204" pitchFamily="34" charset="0"/>
              </a:rPr>
              <a:t>. The climate at 90N latitude is dry because the air at that location is usually</a:t>
            </a:r>
            <a:r>
              <a:rPr lang="en-US" sz="2800" dirty="0"/>
              <a:t/>
            </a:r>
            <a:br>
              <a:rPr lang="en-US" sz="2800" dirty="0"/>
            </a:br>
            <a:r>
              <a:rPr lang="en-US" sz="2800" dirty="0" smtClean="0"/>
              <a:t>A. warm and rising</a:t>
            </a:r>
            <a:br>
              <a:rPr lang="en-US" sz="2800" dirty="0" smtClean="0"/>
            </a:br>
            <a:r>
              <a:rPr lang="en-US" sz="2800" dirty="0" smtClean="0"/>
              <a:t>B. Warm and Sinking</a:t>
            </a:r>
            <a:br>
              <a:rPr lang="en-US" sz="2800" dirty="0" smtClean="0"/>
            </a:br>
            <a:r>
              <a:rPr lang="en-US" sz="2800" dirty="0" smtClean="0"/>
              <a:t>C. Cool and Rising</a:t>
            </a:r>
            <a:br>
              <a:rPr lang="en-US" sz="2800" dirty="0" smtClean="0"/>
            </a:br>
            <a:r>
              <a:rPr lang="en-US" sz="2800" dirty="0" smtClean="0"/>
              <a:t>D. Cool and Sinking</a:t>
            </a:r>
            <a:endParaRPr lang="en-US" sz="2800" dirty="0"/>
          </a:p>
        </p:txBody>
      </p:sp>
      <p:pic>
        <p:nvPicPr>
          <p:cNvPr id="5" name="Picture 4"/>
          <p:cNvPicPr/>
          <p:nvPr/>
        </p:nvPicPr>
        <p:blipFill rotWithShape="1">
          <a:blip r:embed="rId2">
            <a:extLst>
              <a:ext uri="{28A0092B-C50C-407E-A947-70E740481C1C}">
                <a14:useLocalDpi xmlns:a14="http://schemas.microsoft.com/office/drawing/2010/main" val="0"/>
              </a:ext>
            </a:extLst>
          </a:blip>
          <a:srcRect t="8199" b="49631"/>
          <a:stretch/>
        </p:blipFill>
        <p:spPr bwMode="auto">
          <a:xfrm>
            <a:off x="1692956" y="675228"/>
            <a:ext cx="7151241" cy="23228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86777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ducation">
      <a:dk1>
        <a:srgbClr val="3C4743"/>
      </a:dk1>
      <a:lt1>
        <a:srgbClr val="E5E6DA"/>
      </a:lt1>
      <a:dk2>
        <a:srgbClr val="000000"/>
      </a:dk2>
      <a:lt2>
        <a:srgbClr val="FFFFFF"/>
      </a:lt2>
      <a:accent1>
        <a:srgbClr val="DDC237"/>
      </a:accent1>
      <a:accent2>
        <a:srgbClr val="94A43E"/>
      </a:accent2>
      <a:accent3>
        <a:srgbClr val="6488A3"/>
      </a:accent3>
      <a:accent4>
        <a:srgbClr val="926E8F"/>
      </a:accent4>
      <a:accent5>
        <a:srgbClr val="96A1AA"/>
      </a:accent5>
      <a:accent6>
        <a:srgbClr val="A99E8A"/>
      </a:accent6>
      <a:hlink>
        <a:srgbClr val="6488A3"/>
      </a:hlink>
      <a:folHlink>
        <a:srgbClr val="926E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6F0C7C-95CD-4157-B59F-1693F8160B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TM10001105[[fn=Crop]]</Template>
  <TotalTime>0</TotalTime>
  <Words>400</Words>
  <Application>Microsoft Office PowerPoint</Application>
  <PresentationFormat>Widescreen</PresentationFormat>
  <Paragraphs>23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 Black</vt:lpstr>
      <vt:lpstr>Calibri</vt:lpstr>
      <vt:lpstr>Century Gothic</vt:lpstr>
      <vt:lpstr>Franklin Gothic Book</vt:lpstr>
      <vt:lpstr>Crop</vt:lpstr>
      <vt:lpstr>Global Winds Questions</vt:lpstr>
      <vt:lpstr>1. Which factor causes global wind patterns? a. changes in the distance between Earth and the Moon b. unequal heating of Earth’s surface by the Sun c. daily changes in the tilt of Earth’s axis d. rapid rotation of the Sun on its axis </vt:lpstr>
      <vt:lpstr>2. Which statement best explains how the Coriolis effect influences weather conditions? a. It causes winds to rotate, forming tornadoes on Earth. b. It causes winds to move to the right in the Southern Hemisphere. c. It causes winds to turn to the right in the Northern Hemisphere. d. It causes winds to follow a straight-line path around Earth. </vt:lpstr>
      <vt:lpstr>3. The curving of these planetary winds is the result of  A. Earth’s rotation on its axis B. the unequal heating of Earth’s atmosphere C. the unequal heating of Earth’s surface D. Earth’s gravitational pull on the Moon</vt:lpstr>
      <vt:lpstr>4. Which wind belt has the greatest effect on the climate of New York State? A. prevailing northwesterlies   B. prevailing southwesterlies    c. northeast trades d. southeast trades</vt:lpstr>
      <vt:lpstr>5. The trade winds between 30s and the equator usually blow from the: A. Northeast  B. Southeast C. Northwest    d. Southwest</vt:lpstr>
      <vt:lpstr>6. Which climatic Conditions exist where the trade winds converge? A. Cool and Wet  B. Cool and Dry C. Warm and Wet   d. Warm and Dry</vt:lpstr>
      <vt:lpstr>7. Which map best shows the surface movement of winds between 30N and 30S latitude?</vt:lpstr>
      <vt:lpstr>8. The climate at 90N latitude is dry because the air at that location is usually A. warm and rising B. Warm and Sinking C. Cool and Rising D. Cool and Sinking</vt:lpstr>
      <vt:lpstr>9. The paths of the surface planetary winds are curved due to Earth’s: A. Revolution B. Rotation C. Circumference D. Size</vt:lpstr>
      <vt:lpstr>10. The tropopause is approximately how far above sea level? A. 12 miles B. 12 kilometers C. 60 miles D. 60 kilometers</vt:lpstr>
      <vt:lpstr>11. The prevailing winds at 45S latitude are from the: A. Southwest B. Northwest C. SouthEast D. NorthEast</vt:lpstr>
      <vt:lpstr>12. At which latitudes do currents of dry, sinking air cause the dry conditions of Earth’s major deserts? A. 0˚ and 30˚N B. 60˚N and 60˚S C. 30˚N and 30˚S D. 60˚S and 90˚S </vt:lpstr>
      <vt:lpstr>13. Snowfall is rare at the South Pole because the air over the South Pole is usually  A. Rising and moist B. Rising and Dry C. Sinking and moist D. Sinking and dry </vt:lpstr>
      <vt:lpstr>14. The planetary wind and moisture belts indicate that large amounts of rainfall occur at Earth’s Equator because air is:  A. converging and rising  B. converging and sinking   c. diverging and rising d. diverging and sinking  </vt:lpstr>
      <vt:lpstr>15. The prevailing southwesterlies wind belt causes most low-pressure weather system to travel across the United States from the: A. southwest toward the northeast B. northwest toward the southeast C. northeast toward the southwest D. southeast toward the northwest   </vt:lpstr>
      <vt:lpstr>16. Which graph best shows the average annual amounts of precipitation received at different latitudes on Earth?       </vt:lpstr>
      <vt:lpstr>17. The map below shows an imaginary continent in the Earth’s planetary wind belt between 30˚ and 60˚ North latitude. Location P is on the western edge of the continent.     Location p has mild winters with much precipitation. Which Arrow indicates the direction of the prevailing winds at this location? A) A B) B C) C D) D   </vt:lpstr>
      <vt:lpstr>18. The diagram below represents wind patterns on Planet X.     Where would deserts most likely be found of Planet X? A) A B) B C) C D) D   </vt:lpstr>
      <vt:lpstr>19. The following map shows the location of a hurricane in the Gulf of Mexico 17˚N, 81˚W.  Which of these describes the likely outcome for this hurricane?  A. The rotation of Earth will force the hurricane to the southeast, where it will make landfall.   B. The dry land surrounding the hurricane will absorb moisture from the hurricane, causing it to break apart.   C. Strong trade winds will blow the hurricane across the Yucatan Peninsula toward Mexico, where it will make landfall.   D. Strong ocean currents moving from the equator to the north will push the hurricane into Cuba, where it will break apart into many smaller storms. </vt:lpstr>
      <vt:lpstr>20. The map below shows the location of a hurricane in the Atlantic Ocean at 29˚N, 72˚W.           The hurricane has been moving toward the northwest at a rate of 30 miles per hour. When the hurricane passes at 30N, which direction should it start moving toward? Explain your answer</vt:lpstr>
      <vt:lpstr>21. The diagram to the right illustrates the motion of prevailing winds over oceans on Earth.   If a sailboat sailed from the eastern United States to Europe, and then back, which of the following winds would most directly power the sailboat?  a. Polar Easterlies going and Westerlies returning  b. Northeast Trade Winds going and Westerlies returning  c. Westerlies going and Northeast Trade Winds returning  d. Southeast Trade Winds going and Northeast Trade Winds retuning</vt:lpstr>
      <vt:lpstr>22. The map below shows the movement of a hurricane in the Pacific ocean. The hurricane symbol represents the location of the hurricane each day for 7 days.                Explain the most likely reason the hurricane changed direction between day 5 and 6.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2016-02-10T13:21:34Z</dcterms:created>
  <dcterms:modified xsi:type="dcterms:W3CDTF">2016-02-10T14:05:51Z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TC034629029991</vt:lpwstr>
  </property>
</Properties>
</file>