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86" r:id="rId6"/>
    <p:sldId id="287" r:id="rId7"/>
    <p:sldId id="288" r:id="rId8"/>
    <p:sldId id="290" r:id="rId9"/>
    <p:sldId id="292" r:id="rId10"/>
    <p:sldId id="289" r:id="rId11"/>
    <p:sldId id="293" r:id="rId12"/>
    <p:sldId id="291" r:id="rId13"/>
    <p:sldId id="259" r:id="rId14"/>
    <p:sldId id="260" r:id="rId15"/>
    <p:sldId id="257" r:id="rId16"/>
    <p:sldId id="258" r:id="rId17"/>
    <p:sldId id="295" r:id="rId18"/>
    <p:sldId id="265" r:id="rId19"/>
    <p:sldId id="264" r:id="rId20"/>
    <p:sldId id="261" r:id="rId21"/>
    <p:sldId id="262" r:id="rId22"/>
    <p:sldId id="263" r:id="rId23"/>
    <p:sldId id="267" r:id="rId24"/>
    <p:sldId id="268" r:id="rId25"/>
    <p:sldId id="266" r:id="rId26"/>
    <p:sldId id="296" r:id="rId27"/>
    <p:sldId id="297" r:id="rId28"/>
    <p:sldId id="298" r:id="rId29"/>
    <p:sldId id="272" r:id="rId30"/>
    <p:sldId id="273"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8B"/>
    <a:srgbClr val="A09788"/>
    <a:srgbClr val="BEB5AC"/>
    <a:srgbClr val="37001F"/>
    <a:srgbClr val="B6016C"/>
    <a:srgbClr val="EAC3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8" autoAdjust="0"/>
    <p:restoredTop sz="77815" autoAdjust="0"/>
  </p:normalViewPr>
  <p:slideViewPr>
    <p:cSldViewPr snapToGrid="0">
      <p:cViewPr varScale="1">
        <p:scale>
          <a:sx n="45" d="100"/>
          <a:sy n="45" d="100"/>
        </p:scale>
        <p:origin x="1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4C8C8-F1CF-4317-AB8E-73FC596BCDC9}"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64634-E714-47C7-9311-F8CAB9F8E533}" type="slidenum">
              <a:rPr lang="en-US" smtClean="0"/>
              <a:t>‹#›</a:t>
            </a:fld>
            <a:endParaRPr lang="en-US"/>
          </a:p>
        </p:txBody>
      </p:sp>
    </p:spTree>
    <p:extLst>
      <p:ext uri="{BB962C8B-B14F-4D97-AF65-F5344CB8AC3E}">
        <p14:creationId xmlns:p14="http://schemas.microsoft.com/office/powerpoint/2010/main" val="250270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Display</a:t>
            </a:r>
            <a:r>
              <a:rPr lang="en-US" i="1" baseline="0" dirty="0"/>
              <a:t> learning outcome slides as families come into meeting</a:t>
            </a:r>
            <a:endParaRPr lang="en-US" i="1" dirty="0"/>
          </a:p>
        </p:txBody>
      </p:sp>
      <p:sp>
        <p:nvSpPr>
          <p:cNvPr id="4" name="Slide Number Placeholder 3"/>
          <p:cNvSpPr>
            <a:spLocks noGrp="1"/>
          </p:cNvSpPr>
          <p:nvPr>
            <p:ph type="sldNum" sz="quarter" idx="10"/>
          </p:nvPr>
        </p:nvSpPr>
        <p:spPr/>
        <p:txBody>
          <a:bodyPr/>
          <a:lstStyle/>
          <a:p>
            <a:fld id="{87D64634-E714-47C7-9311-F8CAB9F8E533}" type="slidenum">
              <a:rPr lang="en-US" smtClean="0"/>
              <a:t>1</a:t>
            </a:fld>
            <a:endParaRPr lang="en-US"/>
          </a:p>
        </p:txBody>
      </p:sp>
    </p:spTree>
    <p:extLst>
      <p:ext uri="{BB962C8B-B14F-4D97-AF65-F5344CB8AC3E}">
        <p14:creationId xmlns:p14="http://schemas.microsoft.com/office/powerpoint/2010/main" val="202301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Tonight’s meeting will cover</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10</a:t>
            </a:fld>
            <a:endParaRPr lang="en-US"/>
          </a:p>
        </p:txBody>
      </p:sp>
    </p:spTree>
    <p:extLst>
      <p:ext uri="{BB962C8B-B14F-4D97-AF65-F5344CB8AC3E}">
        <p14:creationId xmlns:p14="http://schemas.microsoft.com/office/powerpoint/2010/main" val="401967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solidFill>
                  <a:prstClr val="black"/>
                </a:solidFill>
              </a:rPr>
              <a:t>First</a:t>
            </a:r>
            <a:r>
              <a:rPr lang="en-US" baseline="0" dirty="0">
                <a:solidFill>
                  <a:prstClr val="black"/>
                </a:solidFill>
              </a:rPr>
              <a:t> just a little about me…</a:t>
            </a:r>
          </a:p>
          <a:p>
            <a:pPr marL="171450" lvl="0" indent="-171450">
              <a:buFont typeface="Arial" panose="020B0604020202020204" pitchFamily="34" charset="0"/>
              <a:buChar char="•"/>
            </a:pPr>
            <a:endParaRPr lang="en-US" dirty="0">
              <a:solidFill>
                <a:prstClr val="black"/>
              </a:solidFill>
            </a:endParaRPr>
          </a:p>
          <a:p>
            <a:pPr marL="171450" lvl="0" indent="-171450">
              <a:buFont typeface="Arial" panose="020B0604020202020204" pitchFamily="34" charset="0"/>
              <a:buChar char="•"/>
            </a:pPr>
            <a:r>
              <a:rPr lang="en-US" dirty="0">
                <a:solidFill>
                  <a:prstClr val="black"/>
                </a:solidFill>
              </a:rPr>
              <a:t>I’m excited to offer this trip because…</a:t>
            </a:r>
          </a:p>
          <a:p>
            <a:pPr lvl="0"/>
            <a:endParaRPr lang="en-US" dirty="0">
              <a:solidFill>
                <a:prstClr val="black"/>
              </a:solidFill>
            </a:endParaRPr>
          </a:p>
          <a:p>
            <a:pPr marL="171450" indent="-171450">
              <a:buFont typeface="Arial" panose="020B0604020202020204" pitchFamily="34" charset="0"/>
              <a:buChar char="•"/>
            </a:pPr>
            <a:r>
              <a:rPr lang="en-US" dirty="0">
                <a:solidFill>
                  <a:prstClr val="black"/>
                </a:solidFill>
              </a:rPr>
              <a:t>Thanks for coming to learn about this exciting opportunity for your child to travel abroad</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11</a:t>
            </a:fld>
            <a:endParaRPr lang="en-US"/>
          </a:p>
        </p:txBody>
      </p:sp>
    </p:spTree>
    <p:extLst>
      <p:ext uri="{BB962C8B-B14F-4D97-AF65-F5344CB8AC3E}">
        <p14:creationId xmlns:p14="http://schemas.microsoft.com/office/powerpoint/2010/main" val="149257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dive in, I wanted to show you a quick video which paints a great picture of what the experience of traveling abroad would be like for your child.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i="1" dirty="0"/>
              <a:t>Directions:</a:t>
            </a:r>
          </a:p>
          <a:p>
            <a:pPr marL="171450" indent="-171450">
              <a:buFont typeface="Arial" panose="020B0604020202020204" pitchFamily="34" charset="0"/>
              <a:buChar char="•"/>
            </a:pPr>
            <a:r>
              <a:rPr lang="en-US" i="1" dirty="0"/>
              <a:t>Click</a:t>
            </a:r>
            <a:r>
              <a:rPr lang="en-US" i="1" baseline="0" dirty="0"/>
              <a:t> video to play</a:t>
            </a:r>
            <a:endParaRPr lang="en-US" i="1" dirty="0"/>
          </a:p>
          <a:p>
            <a:pPr marL="171450" indent="-171450">
              <a:buFont typeface="Arial" panose="020B0604020202020204" pitchFamily="34" charset="0"/>
              <a:buChar char="•"/>
            </a:pPr>
            <a:r>
              <a:rPr lang="en-US" i="1" dirty="0"/>
              <a:t>If video gives you issues</a:t>
            </a:r>
            <a:r>
              <a:rPr lang="en-US" i="1" baseline="0" dirty="0"/>
              <a:t> in browser: copy &amp; paste the following into the browser</a:t>
            </a:r>
          </a:p>
          <a:p>
            <a:pPr marL="0" indent="0">
              <a:buFont typeface="Arial" panose="020B0604020202020204" pitchFamily="34" charset="0"/>
              <a:buNone/>
            </a:pPr>
            <a:r>
              <a:rPr lang="en-US" b="1" i="1" dirty="0"/>
              <a:t>https://www.youtube.com/watch?v=fZXEcRLHO7U</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12</a:t>
            </a:fld>
            <a:endParaRPr lang="en-US"/>
          </a:p>
        </p:txBody>
      </p:sp>
    </p:spTree>
    <p:extLst>
      <p:ext uri="{BB962C8B-B14F-4D97-AF65-F5344CB8AC3E}">
        <p14:creationId xmlns:p14="http://schemas.microsoft.com/office/powerpoint/2010/main" val="330494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0" dirty="0">
                <a:solidFill>
                  <a:schemeClr val="tx1"/>
                </a:solidFill>
                <a:latin typeface="Georgia" charset="0"/>
                <a:ea typeface="Georgia" charset="0"/>
                <a:cs typeface="Georgia" charset="0"/>
                <a:sym typeface="Georgia" charset="0"/>
              </a:rPr>
              <a:t>Ecuador – View of Quito</a:t>
            </a:r>
          </a:p>
          <a:p>
            <a:endParaRPr lang="en-US" dirty="0"/>
          </a:p>
        </p:txBody>
      </p:sp>
      <p:sp>
        <p:nvSpPr>
          <p:cNvPr id="4" name="Slide Number Placeholder 3"/>
          <p:cNvSpPr>
            <a:spLocks noGrp="1"/>
          </p:cNvSpPr>
          <p:nvPr>
            <p:ph type="sldNum" sz="quarter" idx="10"/>
          </p:nvPr>
        </p:nvSpPr>
        <p:spPr/>
        <p:txBody>
          <a:bodyPr/>
          <a:lstStyle/>
          <a:p>
            <a:fld id="{E8A1B453-8301-481C-96B6-9E09F0440B80}" type="slidenum">
              <a:rPr lang="en-US" smtClean="0"/>
              <a:t>13</a:t>
            </a:fld>
            <a:endParaRPr lang="en-US"/>
          </a:p>
        </p:txBody>
      </p:sp>
    </p:spTree>
    <p:extLst>
      <p:ext uri="{BB962C8B-B14F-4D97-AF65-F5344CB8AC3E}">
        <p14:creationId xmlns:p14="http://schemas.microsoft.com/office/powerpoint/2010/main" val="283887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dates above are our travel window. Block off these days in your family schedule.</a:t>
            </a:r>
          </a:p>
          <a:p>
            <a:endParaRPr lang="en-US" dirty="0"/>
          </a:p>
          <a:p>
            <a:r>
              <a:rPr lang="en-US" dirty="0"/>
              <a:t>We’ll be leaving as early as __ and returning as late as __. </a:t>
            </a:r>
          </a:p>
          <a:p>
            <a:endParaRPr lang="en-US" dirty="0"/>
          </a:p>
          <a:p>
            <a:r>
              <a:rPr lang="en-US" dirty="0"/>
              <a:t>We’ll know our set dates 3-4 months before tour</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14</a:t>
            </a:fld>
            <a:endParaRPr lang="en-US"/>
          </a:p>
        </p:txBody>
      </p:sp>
    </p:spTree>
    <p:extLst>
      <p:ext uri="{BB962C8B-B14F-4D97-AF65-F5344CB8AC3E}">
        <p14:creationId xmlns:p14="http://schemas.microsoft.com/office/powerpoint/2010/main" val="4048815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what is group travel?</a:t>
            </a:r>
          </a:p>
          <a:p>
            <a:endParaRPr lang="en-US" sz="1600" dirty="0"/>
          </a:p>
          <a:p>
            <a:r>
              <a:rPr lang="en-US" sz="1600" dirty="0"/>
              <a:t>It</a:t>
            </a:r>
            <a:r>
              <a:rPr lang="en-US" sz="1600" baseline="0" dirty="0"/>
              <a:t> means our group may join another group of students, and we experience the trip together.</a:t>
            </a:r>
            <a:endParaRPr lang="en-US" sz="1600" dirty="0"/>
          </a:p>
          <a:p>
            <a:pPr marL="171450" indent="-171450">
              <a:buFont typeface="Arial" panose="020B0604020202020204" pitchFamily="34" charset="0"/>
              <a:buChar char="•"/>
            </a:pPr>
            <a:endParaRPr lang="en-US" sz="1600" dirty="0"/>
          </a:p>
          <a:p>
            <a:r>
              <a:rPr lang="en-US" sz="1600" dirty="0"/>
              <a:t>This is great because</a:t>
            </a:r>
          </a:p>
          <a:p>
            <a:pPr lvl="1"/>
            <a:r>
              <a:rPr lang="en-US" sz="1600" dirty="0"/>
              <a:t>1) It allows our students to meet others</a:t>
            </a:r>
            <a:r>
              <a:rPr lang="en-US" sz="1600" baseline="0" dirty="0"/>
              <a:t> from around the country</a:t>
            </a:r>
            <a:endParaRPr lang="en-US" sz="1600" dirty="0"/>
          </a:p>
          <a:p>
            <a:pPr lvl="1"/>
            <a:r>
              <a:rPr lang="en-US" sz="1600" dirty="0"/>
              <a:t>2) Helps to keep the programs affordable (same price no matter how many enroll)</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15</a:t>
            </a:fld>
            <a:endParaRPr lang="en-US"/>
          </a:p>
        </p:txBody>
      </p:sp>
    </p:spTree>
    <p:extLst>
      <p:ext uri="{BB962C8B-B14F-4D97-AF65-F5344CB8AC3E}">
        <p14:creationId xmlns:p14="http://schemas.microsoft.com/office/powerpoint/2010/main" val="288647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We won’t be planning this alone</a:t>
            </a:r>
            <a:r>
              <a:rPr lang="en-US" baseline="0" dirty="0">
                <a:solidFill>
                  <a:prstClr val="black"/>
                </a:solidFill>
              </a:rPr>
              <a:t>. We are working with EF Educational Tours, who has been doing this for over 50 years and has people on the ground in _______. So they’ve got us covered!</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16</a:t>
            </a:fld>
            <a:endParaRPr lang="en-US"/>
          </a:p>
        </p:txBody>
      </p:sp>
    </p:spTree>
    <p:extLst>
      <p:ext uri="{BB962C8B-B14F-4D97-AF65-F5344CB8AC3E}">
        <p14:creationId xmlns:p14="http://schemas.microsoft.com/office/powerpoint/2010/main" val="353512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EF Safety </a:t>
            </a:r>
          </a:p>
          <a:p>
            <a:pPr marL="171450" indent="-171450">
              <a:buFont typeface="Arial" panose="020B0604020202020204" pitchFamily="34" charset="0"/>
              <a:buChar char="•"/>
            </a:pPr>
            <a:r>
              <a:rPr lang="en-US" dirty="0"/>
              <a:t>Local and global presence, including offices </a:t>
            </a:r>
            <a:r>
              <a:rPr lang="en-US"/>
              <a:t>in ___________</a:t>
            </a:r>
            <a:endParaRPr lang="en-US" dirty="0"/>
          </a:p>
          <a:p>
            <a:pPr marL="171450" indent="-171450">
              <a:buFont typeface="Arial" panose="020B0604020202020204" pitchFamily="34" charset="0"/>
              <a:buChar char="•"/>
            </a:pPr>
            <a:r>
              <a:rPr lang="en-US" dirty="0"/>
              <a:t>Chaperone to Student Ratio, every six students we will have chaperone from our school</a:t>
            </a:r>
          </a:p>
          <a:p>
            <a:pPr marL="171450" indent="-171450">
              <a:buFont typeface="Arial" panose="020B0604020202020204" pitchFamily="34" charset="0"/>
              <a:buChar char="•"/>
            </a:pPr>
            <a:r>
              <a:rPr lang="en-US" dirty="0"/>
              <a:t>Peace of Mind-EF will never send the group to a location they do not feel safe traveling so we have options to fall back on, if needed.</a:t>
            </a:r>
          </a:p>
          <a:p>
            <a:endParaRPr lang="en-US" dirty="0"/>
          </a:p>
          <a:p>
            <a:endParaRPr lang="en-US" dirty="0"/>
          </a:p>
          <a:p>
            <a:r>
              <a:rPr lang="en-US" b="1" dirty="0"/>
              <a:t>My Safety Policy/ My expectations </a:t>
            </a:r>
          </a:p>
          <a:p>
            <a:pPr marL="171450" indent="-171450">
              <a:buFont typeface="Arial" panose="020B0604020202020204" pitchFamily="34" charset="0"/>
              <a:buChar char="•"/>
            </a:pPr>
            <a:r>
              <a:rPr lang="en-US" dirty="0"/>
              <a:t>No drinking or drugs</a:t>
            </a:r>
          </a:p>
          <a:p>
            <a:pPr marL="171450" indent="-171450">
              <a:buFont typeface="Arial" panose="020B0604020202020204" pitchFamily="34" charset="0"/>
              <a:buChar char="•"/>
            </a:pPr>
            <a:r>
              <a:rPr lang="en-US" dirty="0"/>
              <a:t>This is an extension of the classroom. We are here to learn but we will have a blast while doing it.</a:t>
            </a:r>
          </a:p>
          <a:p>
            <a:pPr marL="171450" indent="-171450">
              <a:buFont typeface="Arial" panose="020B0604020202020204" pitchFamily="34" charset="0"/>
              <a:buChar char="•"/>
            </a:pPr>
            <a:r>
              <a:rPr lang="en-US" dirty="0"/>
              <a:t>Keep in mind-You are representing your school, state and country </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17</a:t>
            </a:fld>
            <a:endParaRPr lang="en-US"/>
          </a:p>
        </p:txBody>
      </p:sp>
    </p:spTree>
    <p:extLst>
      <p:ext uri="{BB962C8B-B14F-4D97-AF65-F5344CB8AC3E}">
        <p14:creationId xmlns:p14="http://schemas.microsoft.com/office/powerpoint/2010/main" val="904038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having people on the ground where we are traveling, EF has a strong presence</a:t>
            </a:r>
            <a:r>
              <a:rPr lang="en-US" baseline="0" dirty="0"/>
              <a:t> in the area. Plenty of schools travel with them already including _____</a:t>
            </a:r>
            <a:endParaRPr lang="en-US" dirty="0"/>
          </a:p>
          <a:p>
            <a:endParaRPr lang="en-US" dirty="0"/>
          </a:p>
          <a:p>
            <a:r>
              <a:rPr lang="en-US" dirty="0"/>
              <a:t>More and more, travel is a big part of the middle/high school experience,</a:t>
            </a:r>
            <a:r>
              <a:rPr lang="en-US" baseline="0" dirty="0"/>
              <a:t> and we’re excited to give our students this opportunity. </a:t>
            </a:r>
            <a:endParaRPr lang="en-US"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18</a:t>
            </a:fld>
            <a:endParaRPr lang="en-US"/>
          </a:p>
        </p:txBody>
      </p:sp>
    </p:spTree>
    <p:extLst>
      <p:ext uri="{BB962C8B-B14F-4D97-AF65-F5344CB8AC3E}">
        <p14:creationId xmlns:p14="http://schemas.microsoft.com/office/powerpoint/2010/main" val="57487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are thinking about it now or not, this opportunity will be something that you will be able to use and reflect on for years to come. </a:t>
            </a:r>
          </a:p>
          <a:p>
            <a:endParaRPr lang="en-US" dirty="0"/>
          </a:p>
          <a:p>
            <a:r>
              <a:rPr lang="en-US" dirty="0"/>
              <a:t>The great news is that this experience will be extremely educational. Students</a:t>
            </a:r>
            <a:r>
              <a:rPr lang="en-US" baseline="0" dirty="0"/>
              <a:t> will be able to do a project around their tour experience, and if they want to take it to the next level there are three ways they can do that:</a:t>
            </a:r>
            <a:endParaRPr lang="en-US" dirty="0"/>
          </a:p>
          <a:p>
            <a:endParaRPr lang="en-US" dirty="0"/>
          </a:p>
          <a:p>
            <a:pPr marL="228600" indent="-228600">
              <a:buAutoNum type="arabicParenR"/>
            </a:pPr>
            <a:r>
              <a:rPr lang="en-US" dirty="0"/>
              <a:t>Option of earning FREE high school credit: EF is accredited just like our</a:t>
            </a:r>
            <a:r>
              <a:rPr lang="en-US" baseline="0" dirty="0"/>
              <a:t> school</a:t>
            </a:r>
            <a:endParaRPr lang="en-US" dirty="0"/>
          </a:p>
          <a:p>
            <a:pPr marL="228600" indent="-228600">
              <a:buAutoNum type="arabicParenR"/>
            </a:pPr>
            <a:r>
              <a:rPr lang="en-US" dirty="0"/>
              <a:t>Option of earning college credits (3 credit hours)</a:t>
            </a:r>
            <a:r>
              <a:rPr lang="en-US" baseline="0" dirty="0"/>
              <a:t> </a:t>
            </a:r>
          </a:p>
          <a:p>
            <a:pPr marL="228600" indent="-228600">
              <a:buAutoNum type="arabicParenR"/>
            </a:pPr>
            <a:r>
              <a:rPr lang="en-US" dirty="0"/>
              <a:t>The Uncommon App is a tool</a:t>
            </a:r>
            <a:r>
              <a:rPr lang="en-US" baseline="0" dirty="0"/>
              <a:t> </a:t>
            </a:r>
            <a:r>
              <a:rPr lang="en-US" dirty="0"/>
              <a:t>to help our students structure their college personal essay question </a:t>
            </a:r>
          </a:p>
          <a:p>
            <a:pPr marL="0" indent="0">
              <a:buNone/>
            </a:pPr>
            <a:endParaRPr lang="en-US" dirty="0"/>
          </a:p>
          <a:p>
            <a:pPr marL="0" indent="0">
              <a:buNone/>
            </a:pPr>
            <a:r>
              <a:rPr lang="en-US" dirty="0"/>
              <a:t>I</a:t>
            </a:r>
            <a:r>
              <a:rPr lang="en-US" baseline="0" dirty="0"/>
              <a:t> have additional resources on this so come see my after or make a note on your exit ticket if you are interested.</a:t>
            </a:r>
            <a:endParaRPr lang="en-US"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19</a:t>
            </a:fld>
            <a:endParaRPr lang="en-US"/>
          </a:p>
        </p:txBody>
      </p:sp>
    </p:spTree>
    <p:extLst>
      <p:ext uri="{BB962C8B-B14F-4D97-AF65-F5344CB8AC3E}">
        <p14:creationId xmlns:p14="http://schemas.microsoft.com/office/powerpoint/2010/main" val="80086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Display</a:t>
            </a:r>
            <a:r>
              <a:rPr lang="en-US" i="1" baseline="0" dirty="0"/>
              <a:t> learning outcome slides as families come into meeting</a:t>
            </a:r>
            <a:endParaRPr lang="en-US" i="1"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a:t>
            </a:fld>
            <a:endParaRPr lang="en-US"/>
          </a:p>
        </p:txBody>
      </p:sp>
    </p:spTree>
    <p:extLst>
      <p:ext uri="{BB962C8B-B14F-4D97-AF65-F5344CB8AC3E}">
        <p14:creationId xmlns:p14="http://schemas.microsoft.com/office/powerpoint/2010/main" val="5346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All the additional resources are great, but know that if your child simply travels that this opportunity WILL BE A POSITIVE AND IMPACTFUL EXPERIENCE.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what one parent had to say….</a:t>
            </a:r>
          </a:p>
          <a:p>
            <a:pPr marL="285750" indent="-285750">
              <a:buFont typeface="Arial" panose="020B0604020202020204" pitchFamily="34" charset="0"/>
              <a:buChar char="•"/>
            </a:pPr>
            <a:endParaRPr lang="en-US" dirty="0"/>
          </a:p>
          <a:p>
            <a:endParaRPr lang="en-US" dirty="0"/>
          </a:p>
          <a:p>
            <a:r>
              <a:rPr lang="en-US" i="1" dirty="0"/>
              <a:t>Directions:</a:t>
            </a:r>
            <a:r>
              <a:rPr lang="en-US" i="1" baseline="0" dirty="0"/>
              <a:t> Read quote</a:t>
            </a:r>
            <a:endParaRPr lang="en-US" i="1" dirty="0"/>
          </a:p>
        </p:txBody>
      </p:sp>
      <p:sp>
        <p:nvSpPr>
          <p:cNvPr id="4" name="Slide Number Placeholder 3"/>
          <p:cNvSpPr>
            <a:spLocks noGrp="1"/>
          </p:cNvSpPr>
          <p:nvPr>
            <p:ph type="sldNum" sz="quarter" idx="10"/>
          </p:nvPr>
        </p:nvSpPr>
        <p:spPr/>
        <p:txBody>
          <a:bodyPr/>
          <a:lstStyle/>
          <a:p>
            <a:fld id="{87D64634-E714-47C7-9311-F8CAB9F8E533}" type="slidenum">
              <a:rPr lang="en-US" smtClean="0"/>
              <a:t>20</a:t>
            </a:fld>
            <a:endParaRPr lang="en-US"/>
          </a:p>
        </p:txBody>
      </p:sp>
    </p:spTree>
    <p:extLst>
      <p:ext uri="{BB962C8B-B14F-4D97-AF65-F5344CB8AC3E}">
        <p14:creationId xmlns:p14="http://schemas.microsoft.com/office/powerpoint/2010/main" val="3908800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out there and experiencing something first hand is the best way to learn.</a:t>
            </a:r>
            <a:r>
              <a:rPr lang="en-US" baseline="0" dirty="0"/>
              <a:t> </a:t>
            </a:r>
            <a:r>
              <a:rPr lang="en-US" dirty="0"/>
              <a:t>I</a:t>
            </a:r>
            <a:r>
              <a:rPr lang="en-US" baseline="0" dirty="0"/>
              <a:t> want to play you a quick video that won’t be about our tour specifically, but it will show you what its like when a student gets out into the world and challenges himself to learn new things.</a:t>
            </a:r>
            <a:endParaRPr lang="en-US" dirty="0"/>
          </a:p>
          <a:p>
            <a:endParaRPr lang="en-US" dirty="0"/>
          </a:p>
          <a:p>
            <a:r>
              <a:rPr lang="en-US" i="1" dirty="0"/>
              <a:t>Direction: If you have troubles</a:t>
            </a:r>
            <a:r>
              <a:rPr lang="en-US" i="1" baseline="0" dirty="0"/>
              <a:t> with the video, copy &amp; paste the following:</a:t>
            </a:r>
          </a:p>
          <a:p>
            <a:r>
              <a:rPr lang="en-US" b="1" i="1" dirty="0"/>
              <a:t>https://www.youtube.com/watch?v=VSET0UiqAsY</a:t>
            </a:r>
          </a:p>
        </p:txBody>
      </p:sp>
      <p:sp>
        <p:nvSpPr>
          <p:cNvPr id="4" name="Slide Number Placeholder 3"/>
          <p:cNvSpPr>
            <a:spLocks noGrp="1"/>
          </p:cNvSpPr>
          <p:nvPr>
            <p:ph type="sldNum" sz="quarter" idx="10"/>
          </p:nvPr>
        </p:nvSpPr>
        <p:spPr/>
        <p:txBody>
          <a:bodyPr/>
          <a:lstStyle/>
          <a:p>
            <a:fld id="{87D64634-E714-47C7-9311-F8CAB9F8E533}" type="slidenum">
              <a:rPr lang="en-US" smtClean="0"/>
              <a:t>21</a:t>
            </a:fld>
            <a:endParaRPr lang="en-US"/>
          </a:p>
        </p:txBody>
      </p:sp>
    </p:spTree>
    <p:extLst>
      <p:ext uri="{BB962C8B-B14F-4D97-AF65-F5344CB8AC3E}">
        <p14:creationId xmlns:p14="http://schemas.microsoft.com/office/powerpoint/2010/main" val="2569055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let’s talk about our tour!</a:t>
            </a:r>
          </a:p>
          <a:p>
            <a:endParaRPr lang="en-US" sz="1600" dirty="0"/>
          </a:p>
          <a:p>
            <a:r>
              <a:rPr lang="en-US" sz="1600" i="1" dirty="0"/>
              <a:t>Directions:</a:t>
            </a:r>
            <a:r>
              <a:rPr lang="en-US" sz="1600" i="1" baseline="0" dirty="0"/>
              <a:t> Hand out the Itinerary</a:t>
            </a:r>
          </a:p>
          <a:p>
            <a:endParaRPr lang="en-US" sz="1600" dirty="0"/>
          </a:p>
          <a:p>
            <a:r>
              <a:rPr lang="en-US" sz="1600" dirty="0"/>
              <a:t>Take the next minute to look at the itinerary I just handed out  As you can see it’s action packed. I could go through each day, minute by minute,  but as I mentioned in the beginning I want to be respectful of your time. So I picked out a few of sites that I’m most excited for the students to see. We will take a peek at those in just a minute. </a:t>
            </a:r>
          </a:p>
          <a:p>
            <a:r>
              <a:rPr lang="en-US" sz="1600" dirty="0"/>
              <a:t> </a:t>
            </a:r>
          </a:p>
          <a:p>
            <a:r>
              <a:rPr lang="en-US" sz="1600" i="1" dirty="0"/>
              <a:t>Directions: Ask a</a:t>
            </a:r>
            <a:r>
              <a:rPr lang="en-US" sz="1600" i="1" baseline="0" dirty="0"/>
              <a:t> couple students what resonates with them</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22</a:t>
            </a:fld>
            <a:endParaRPr lang="en-US"/>
          </a:p>
        </p:txBody>
      </p:sp>
    </p:spTree>
    <p:extLst>
      <p:ext uri="{BB962C8B-B14F-4D97-AF65-F5344CB8AC3E}">
        <p14:creationId xmlns:p14="http://schemas.microsoft.com/office/powerpoint/2010/main" val="1391631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Check out some</a:t>
            </a:r>
            <a:r>
              <a:rPr lang="en-US" b="0" baseline="0" dirty="0"/>
              <a:t> of the amazing places we get to go! We’re going to see ___</a:t>
            </a:r>
          </a:p>
        </p:txBody>
      </p:sp>
      <p:sp>
        <p:nvSpPr>
          <p:cNvPr id="4" name="Slide Number Placeholder 3"/>
          <p:cNvSpPr>
            <a:spLocks noGrp="1"/>
          </p:cNvSpPr>
          <p:nvPr>
            <p:ph type="sldNum" sz="quarter" idx="10"/>
          </p:nvPr>
        </p:nvSpPr>
        <p:spPr/>
        <p:txBody>
          <a:bodyPr/>
          <a:lstStyle/>
          <a:p>
            <a:fld id="{87D64634-E714-47C7-9311-F8CAB9F8E533}" type="slidenum">
              <a:rPr lang="en-US" smtClean="0"/>
              <a:t>23</a:t>
            </a:fld>
            <a:endParaRPr lang="en-US"/>
          </a:p>
        </p:txBody>
      </p:sp>
    </p:spTree>
    <p:extLst>
      <p:ext uri="{BB962C8B-B14F-4D97-AF65-F5344CB8AC3E}">
        <p14:creationId xmlns:p14="http://schemas.microsoft.com/office/powerpoint/2010/main" val="76479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particularly excited about _____ because _______</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24</a:t>
            </a:fld>
            <a:endParaRPr lang="en-US"/>
          </a:p>
        </p:txBody>
      </p:sp>
    </p:spTree>
    <p:extLst>
      <p:ext uri="{BB962C8B-B14F-4D97-AF65-F5344CB8AC3E}">
        <p14:creationId xmlns:p14="http://schemas.microsoft.com/office/powerpoint/2010/main" val="397465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a:t>
            </a:r>
            <a:r>
              <a:rPr lang="en-US" dirty="0"/>
              <a:t>hat’s included? Pretty much everything. </a:t>
            </a:r>
            <a:r>
              <a:rPr lang="en-US" i="1" dirty="0"/>
              <a:t>Directions: read through each one. </a:t>
            </a:r>
          </a:p>
          <a:p>
            <a:endParaRPr lang="en-US" dirty="0"/>
          </a:p>
          <a:p>
            <a:r>
              <a:rPr lang="en-US" dirty="0"/>
              <a:t>Not included:</a:t>
            </a:r>
            <a:r>
              <a:rPr lang="en-US" baseline="0" dirty="0"/>
              <a:t> </a:t>
            </a:r>
            <a:r>
              <a:rPr lang="en-US" dirty="0"/>
              <a:t>A few things. But no real surprises here. Once everyone is signed up I will hold a separate meeting for that student group to talk through all of these.</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25</a:t>
            </a:fld>
            <a:endParaRPr lang="en-US"/>
          </a:p>
        </p:txBody>
      </p:sp>
    </p:spTree>
    <p:extLst>
      <p:ext uri="{BB962C8B-B14F-4D97-AF65-F5344CB8AC3E}">
        <p14:creationId xmlns:p14="http://schemas.microsoft.com/office/powerpoint/2010/main" val="1419510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on to the next important topic. The price of the program. </a:t>
            </a:r>
          </a:p>
          <a:p>
            <a:endParaRPr lang="en-US" sz="1600" dirty="0"/>
          </a:p>
          <a:p>
            <a:pPr marL="171450" indent="-171450">
              <a:buFont typeface="Arial" panose="020B0604020202020204" pitchFamily="34" charset="0"/>
              <a:buChar char="•"/>
            </a:pPr>
            <a:r>
              <a:rPr lang="en-US" sz="1600" dirty="0"/>
              <a:t>You will see, we have lots of options and you can pick what works best for your family! </a:t>
            </a:r>
          </a:p>
          <a:p>
            <a:pPr marL="628650" lvl="1" indent="-171450">
              <a:buFont typeface="Arial" panose="020B0604020202020204" pitchFamily="34" charset="0"/>
              <a:buChar char="•"/>
            </a:pPr>
            <a:r>
              <a:rPr lang="en-US" sz="1600" dirty="0"/>
              <a:t>bi-weekly, monthly, or pay in full. If none of these work, give EF a call to talk about payment options.</a:t>
            </a:r>
          </a:p>
          <a:p>
            <a:pPr marL="628650" lvl="1" indent="-171450">
              <a:buFont typeface="Arial" panose="020B0604020202020204" pitchFamily="34" charset="0"/>
              <a:buChar char="•"/>
            </a:pPr>
            <a:r>
              <a:rPr lang="en-US" sz="1600" dirty="0"/>
              <a:t>You</a:t>
            </a:r>
            <a:r>
              <a:rPr lang="en-US" sz="1600" baseline="0" dirty="0"/>
              <a:t> can also send out your tour </a:t>
            </a:r>
            <a:r>
              <a:rPr lang="en-US" sz="1600" dirty="0"/>
              <a:t>donation page, so family and friends can donate towards your trip</a:t>
            </a:r>
          </a:p>
          <a:p>
            <a:endParaRPr lang="en-US" dirty="0"/>
          </a:p>
          <a:p>
            <a:r>
              <a:rPr lang="en-US" dirty="0"/>
              <a:t>I have some more materials here at</a:t>
            </a:r>
            <a:r>
              <a:rPr lang="en-US" baseline="0" dirty="0"/>
              <a:t> the front that go into these plans in more detail</a:t>
            </a:r>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26</a:t>
            </a:fld>
            <a:endParaRPr lang="en-US"/>
          </a:p>
        </p:txBody>
      </p:sp>
    </p:spTree>
    <p:extLst>
      <p:ext uri="{BB962C8B-B14F-4D97-AF65-F5344CB8AC3E}">
        <p14:creationId xmlns:p14="http://schemas.microsoft.com/office/powerpoint/2010/main" val="2090005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last thing that I want to ask you all to do before we open enrollment is to take out your phones and pull up this website</a:t>
            </a:r>
          </a:p>
          <a:p>
            <a:endParaRPr lang="en-US" sz="1400" dirty="0"/>
          </a:p>
          <a:p>
            <a:pPr marL="628650" lvl="1" indent="-171450">
              <a:buFont typeface="Arial" panose="020B0604020202020204" pitchFamily="34" charset="0"/>
              <a:buChar char="•"/>
            </a:pPr>
            <a:r>
              <a:rPr lang="en-US" sz="1400" dirty="0"/>
              <a:t>Eftours.com/______________ (</a:t>
            </a:r>
            <a:r>
              <a:rPr lang="en-US" sz="1400" i="1" dirty="0"/>
              <a:t>repeat this 2x and point to the tour number on the slide)</a:t>
            </a:r>
          </a:p>
          <a:p>
            <a:endParaRPr lang="en-US" sz="1400" dirty="0"/>
          </a:p>
          <a:p>
            <a:r>
              <a:rPr lang="en-US" sz="1400" dirty="0"/>
              <a:t>Do you have this page up on your phones!?!?! Great, this is our group’s tour website where you can find most of the info that I covered tonight as well as the online enrollment platform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easiest way to enroll is online but other enrollment options are available-let me know if you need these options after the meeting. On your way out, please trade in your exit tickets, and we will hand</a:t>
            </a:r>
            <a:r>
              <a:rPr lang="en-US" sz="1400" baseline="0" dirty="0"/>
              <a:t> you more information on enrollment, payments plans, and insurance, as well as the </a:t>
            </a:r>
            <a:r>
              <a:rPr lang="en-US" sz="1400" baseline="0" dirty="0" err="1"/>
              <a:t>UnCommon</a:t>
            </a:r>
            <a:r>
              <a:rPr lang="en-US" sz="1400" baseline="0" dirty="0"/>
              <a:t> App pamphlet about turning this experience into a great college essay.</a:t>
            </a:r>
            <a:endParaRPr lang="en-US" sz="1400" dirty="0"/>
          </a:p>
          <a:p>
            <a:endParaRPr lang="en-US" sz="1400" dirty="0"/>
          </a:p>
          <a:p>
            <a:r>
              <a:rPr lang="en-US" sz="1400" dirty="0"/>
              <a:t>At this point, now that you have all the information I encourage you secure your child’s spot to _____.  Enrollment is open and I hope to see your child’s name on my roster!!!! </a:t>
            </a:r>
          </a:p>
          <a:p>
            <a:endParaRPr lang="en-US" sz="1400" dirty="0"/>
          </a:p>
          <a:p>
            <a:r>
              <a:rPr lang="en-US" sz="1400" dirty="0"/>
              <a:t>Note: 95 dollars down</a:t>
            </a:r>
            <a:r>
              <a:rPr lang="en-US" sz="1400" baseline="0" dirty="0"/>
              <a:t> to enroll. Any questions can be directed to the enrollment booklet or </a:t>
            </a:r>
            <a:r>
              <a:rPr lang="en-US" sz="1200" b="0" i="1" u="none" strike="noStrike" kern="1200" dirty="0">
                <a:solidFill>
                  <a:schemeClr val="tx1"/>
                </a:solidFill>
                <a:effectLst/>
                <a:latin typeface="+mn-lt"/>
                <a:ea typeface="+mn-ea"/>
                <a:cs typeface="+mn-cs"/>
              </a:rPr>
              <a:t>800-665-5364</a:t>
            </a:r>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27</a:t>
            </a:fld>
            <a:endParaRPr lang="en-US"/>
          </a:p>
        </p:txBody>
      </p:sp>
    </p:spTree>
    <p:extLst>
      <p:ext uri="{BB962C8B-B14F-4D97-AF65-F5344CB8AC3E}">
        <p14:creationId xmlns:p14="http://schemas.microsoft.com/office/powerpoint/2010/main" val="417921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Display</a:t>
            </a:r>
            <a:r>
              <a:rPr lang="en-US" i="1" baseline="0" dirty="0"/>
              <a:t> learning outcome slides as families come into meeting</a:t>
            </a:r>
            <a:endParaRPr lang="en-US" i="1"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3</a:t>
            </a:fld>
            <a:endParaRPr lang="en-US"/>
          </a:p>
        </p:txBody>
      </p:sp>
    </p:spTree>
    <p:extLst>
      <p:ext uri="{BB962C8B-B14F-4D97-AF65-F5344CB8AC3E}">
        <p14:creationId xmlns:p14="http://schemas.microsoft.com/office/powerpoint/2010/main" val="53833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Display</a:t>
            </a:r>
            <a:r>
              <a:rPr lang="en-US" i="1" baseline="0" dirty="0"/>
              <a:t> learning outcome slides as families come into meeting</a:t>
            </a:r>
            <a:endParaRPr lang="en-US" i="1" dirty="0"/>
          </a:p>
        </p:txBody>
      </p:sp>
      <p:sp>
        <p:nvSpPr>
          <p:cNvPr id="4" name="Slide Number Placeholder 3"/>
          <p:cNvSpPr>
            <a:spLocks noGrp="1"/>
          </p:cNvSpPr>
          <p:nvPr>
            <p:ph type="sldNum" sz="quarter" idx="10"/>
          </p:nvPr>
        </p:nvSpPr>
        <p:spPr/>
        <p:txBody>
          <a:bodyPr/>
          <a:lstStyle/>
          <a:p>
            <a:fld id="{87D64634-E714-47C7-9311-F8CAB9F8E533}" type="slidenum">
              <a:rPr lang="en-US" smtClean="0"/>
              <a:t>4</a:t>
            </a:fld>
            <a:endParaRPr lang="en-US"/>
          </a:p>
        </p:txBody>
      </p:sp>
    </p:spTree>
    <p:extLst>
      <p:ext uri="{BB962C8B-B14F-4D97-AF65-F5344CB8AC3E}">
        <p14:creationId xmlns:p14="http://schemas.microsoft.com/office/powerpoint/2010/main" val="178424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Display</a:t>
            </a:r>
            <a:r>
              <a:rPr lang="en-US" i="1" baseline="0" dirty="0"/>
              <a:t> learning outcome slides as families come into meeting</a:t>
            </a:r>
            <a:endParaRPr lang="en-US" i="1"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5</a:t>
            </a:fld>
            <a:endParaRPr lang="en-US"/>
          </a:p>
        </p:txBody>
      </p:sp>
    </p:spTree>
    <p:extLst>
      <p:ext uri="{BB962C8B-B14F-4D97-AF65-F5344CB8AC3E}">
        <p14:creationId xmlns:p14="http://schemas.microsoft.com/office/powerpoint/2010/main" val="186234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Display</a:t>
            </a:r>
            <a:r>
              <a:rPr lang="en-US" i="1" baseline="0" dirty="0"/>
              <a:t> learning outcome slides as families come into meeting</a:t>
            </a:r>
            <a:endParaRPr lang="en-US" i="1"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6</a:t>
            </a:fld>
            <a:endParaRPr lang="en-US"/>
          </a:p>
        </p:txBody>
      </p:sp>
    </p:spTree>
    <p:extLst>
      <p:ext uri="{BB962C8B-B14F-4D97-AF65-F5344CB8AC3E}">
        <p14:creationId xmlns:p14="http://schemas.microsoft.com/office/powerpoint/2010/main" val="138171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Display</a:t>
            </a:r>
            <a:r>
              <a:rPr lang="en-US" i="1" baseline="0" dirty="0"/>
              <a:t> learning outcome slides as families come into meeting</a:t>
            </a:r>
            <a:endParaRPr lang="en-US" i="1"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7</a:t>
            </a:fld>
            <a:endParaRPr lang="en-US"/>
          </a:p>
        </p:txBody>
      </p:sp>
    </p:spTree>
    <p:extLst>
      <p:ext uri="{BB962C8B-B14F-4D97-AF65-F5344CB8AC3E}">
        <p14:creationId xmlns:p14="http://schemas.microsoft.com/office/powerpoint/2010/main" val="196872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Display</a:t>
            </a:r>
            <a:r>
              <a:rPr lang="en-US" i="1" baseline="0" dirty="0"/>
              <a:t> learning outcome slides as families come into meeting</a:t>
            </a:r>
            <a:endParaRPr lang="en-US" i="1"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8</a:t>
            </a:fld>
            <a:endParaRPr lang="en-US"/>
          </a:p>
        </p:txBody>
      </p:sp>
    </p:spTree>
    <p:extLst>
      <p:ext uri="{BB962C8B-B14F-4D97-AF65-F5344CB8AC3E}">
        <p14:creationId xmlns:p14="http://schemas.microsoft.com/office/powerpoint/2010/main" val="365386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fun stuff let’s quickly go over some housekeeping on what you can expect from tonight’s meeting. </a:t>
            </a:r>
          </a:p>
          <a:p>
            <a:endParaRPr lang="en-US" dirty="0"/>
          </a:p>
          <a:p>
            <a:r>
              <a:rPr lang="en-US" b="1" dirty="0"/>
              <a:t>Meeting Goal:  </a:t>
            </a:r>
          </a:p>
          <a:p>
            <a:pPr marL="171450" indent="-171450">
              <a:buFont typeface="Arial" panose="020B0604020202020204" pitchFamily="34" charset="0"/>
              <a:buChar char="•"/>
            </a:pPr>
            <a:r>
              <a:rPr lang="en-US" dirty="0"/>
              <a:t>For you to walk away from tonight with all the info that you need in order to make a decision about sending your child on this educational tour.</a:t>
            </a:r>
          </a:p>
          <a:p>
            <a:endParaRPr lang="en-US" b="1" dirty="0"/>
          </a:p>
          <a:p>
            <a:r>
              <a:rPr lang="en-US" b="1" dirty="0"/>
              <a:t>My Goal: </a:t>
            </a:r>
          </a:p>
          <a:p>
            <a:pPr marL="171450" indent="-171450">
              <a:buFont typeface="Arial" panose="020B0604020202020204" pitchFamily="34" charset="0"/>
              <a:buChar char="•"/>
            </a:pPr>
            <a:r>
              <a:rPr lang="en-US" dirty="0"/>
              <a:t>To be respectful of your time and get you all out of here at a timely manner, I know that everyone is hungry and ready to call it day. </a:t>
            </a:r>
          </a:p>
          <a:p>
            <a:endParaRPr lang="en-US" dirty="0"/>
          </a:p>
          <a:p>
            <a:pPr marL="171450" indent="-171450">
              <a:buFont typeface="Arial" panose="020B0604020202020204" pitchFamily="34" charset="0"/>
              <a:buChar char="•"/>
            </a:pPr>
            <a:r>
              <a:rPr lang="en-US" dirty="0"/>
              <a:t>In order to do this I want to ask that you write down all of your questions on the back of the exit ticket and hand it into me at the end of the meeting.</a:t>
            </a:r>
          </a:p>
          <a:p>
            <a:endParaRPr lang="en-US" dirty="0"/>
          </a:p>
          <a:p>
            <a:pPr marL="171450" indent="-171450">
              <a:buFont typeface="Arial" panose="020B0604020202020204" pitchFamily="34" charset="0"/>
              <a:buChar char="•"/>
            </a:pPr>
            <a:r>
              <a:rPr lang="en-US" dirty="0"/>
              <a:t>I will be sure to address each of your questions either in person at the end of the meeting or as part of my follow up emails tonight, in an effort to not hold up the presentation. Point being, hold our Q’s.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But It’s possible you won’t have any questions after this presentation because I think I will touch on all of the areas were questions typically stem from. </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9</a:t>
            </a:fld>
            <a:endParaRPr lang="en-US"/>
          </a:p>
        </p:txBody>
      </p:sp>
    </p:spTree>
    <p:extLst>
      <p:ext uri="{BB962C8B-B14F-4D97-AF65-F5344CB8AC3E}">
        <p14:creationId xmlns:p14="http://schemas.microsoft.com/office/powerpoint/2010/main" val="296878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5F37D3-1AF1-42D1-9013-101720A9489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86797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F37D3-1AF1-42D1-9013-101720A9489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1713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F37D3-1AF1-42D1-9013-101720A9489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396408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F37D3-1AF1-42D1-9013-101720A9489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29275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F37D3-1AF1-42D1-9013-101720A9489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185166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F37D3-1AF1-42D1-9013-101720A94890}"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382780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F37D3-1AF1-42D1-9013-101720A94890}"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76253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F37D3-1AF1-42D1-9013-101720A94890}"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40104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F37D3-1AF1-42D1-9013-101720A94890}"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123599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5F37D3-1AF1-42D1-9013-101720A94890}"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344998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5F37D3-1AF1-42D1-9013-101720A94890}"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301388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F37D3-1AF1-42D1-9013-101720A94890}"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4599E-059F-4DCC-BF11-A22205D1E4B5}" type="slidenum">
              <a:rPr lang="en-US" smtClean="0"/>
              <a:t>‹#›</a:t>
            </a:fld>
            <a:endParaRPr lang="en-US"/>
          </a:p>
        </p:txBody>
      </p:sp>
    </p:spTree>
    <p:extLst>
      <p:ext uri="{BB962C8B-B14F-4D97-AF65-F5344CB8AC3E}">
        <p14:creationId xmlns:p14="http://schemas.microsoft.com/office/powerpoint/2010/main" val="702074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fZXEcRLHO7U"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https://www.youtube.com/embed/VSET0UiqAsY" TargetMode="Externa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25.xml"/><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77" b="-1"/>
          <a:stretch/>
        </p:blipFill>
        <p:spPr>
          <a:xfrm>
            <a:off x="-152399" y="-66913"/>
            <a:ext cx="12344400" cy="6963013"/>
          </a:xfrm>
          <a:prstGeom prst="rect">
            <a:avLst/>
          </a:prstGeom>
        </p:spPr>
      </p:pic>
      <p:sp>
        <p:nvSpPr>
          <p:cNvPr id="5" name="Rectangle 4"/>
          <p:cNvSpPr/>
          <p:nvPr/>
        </p:nvSpPr>
        <p:spPr>
          <a:xfrm>
            <a:off x="522836" y="1391600"/>
            <a:ext cx="5514009" cy="3170099"/>
          </a:xfrm>
          <a:prstGeom prst="rect">
            <a:avLst/>
          </a:prstGeom>
        </p:spPr>
        <p:txBody>
          <a:bodyPr wrap="square">
            <a:spAutoFit/>
          </a:bodyPr>
          <a:lstStyle/>
          <a:p>
            <a:r>
              <a:rPr lang="en-US" sz="4000" b="1" dirty="0">
                <a:solidFill>
                  <a:srgbClr val="EB008B"/>
                </a:solidFill>
                <a:latin typeface="Century Gothic" panose="020B0502020202020204" pitchFamily="34" charset="0"/>
                <a:cs typeface="Arial" panose="020B0604020202020204" pitchFamily="34" charset="0"/>
              </a:rPr>
              <a:t>“International travel helped open my eyes and become more in tune with the world around me.”</a:t>
            </a:r>
            <a:endParaRPr lang="en-US" sz="4000" dirty="0">
              <a:solidFill>
                <a:srgbClr val="EB008B"/>
              </a:solidFill>
              <a:latin typeface="Century Gothic" panose="020B0502020202020204" pitchFamily="34" charset="0"/>
              <a:cs typeface="Arial" panose="020B0604020202020204" pitchFamily="34" charset="0"/>
            </a:endParaRPr>
          </a:p>
        </p:txBody>
      </p:sp>
      <p:sp>
        <p:nvSpPr>
          <p:cNvPr id="6" name="Rectangle 5"/>
          <p:cNvSpPr/>
          <p:nvPr/>
        </p:nvSpPr>
        <p:spPr>
          <a:xfrm>
            <a:off x="522836" y="5086366"/>
            <a:ext cx="3315932" cy="523220"/>
          </a:xfrm>
          <a:prstGeom prst="rect">
            <a:avLst/>
          </a:prstGeom>
        </p:spPr>
        <p:txBody>
          <a:bodyPr wrap="square">
            <a:spAutoFit/>
          </a:bodyPr>
          <a:lstStyle/>
          <a:p>
            <a:r>
              <a:rPr lang="en-US" sz="2800" i="1" dirty="0">
                <a:solidFill>
                  <a:srgbClr val="EB008B"/>
                </a:solidFill>
                <a:latin typeface="Century Gothic" panose="020B0502020202020204" pitchFamily="34" charset="0"/>
                <a:cs typeface="Arial" panose="020B0604020202020204" pitchFamily="34" charset="0"/>
              </a:rPr>
              <a:t>-Student Traveler</a:t>
            </a:r>
          </a:p>
        </p:txBody>
      </p:sp>
    </p:spTree>
    <p:extLst>
      <p:ext uri="{BB962C8B-B14F-4D97-AF65-F5344CB8AC3E}">
        <p14:creationId xmlns:p14="http://schemas.microsoft.com/office/powerpoint/2010/main" val="365966830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5389" y="2266198"/>
            <a:ext cx="5197719" cy="3878754"/>
          </a:xfrm>
          <a:prstGeom prst="rect">
            <a:avLst/>
          </a:prstGeom>
          <a:noFill/>
        </p:spPr>
        <p:txBody>
          <a:bodyPr wrap="square" rtlCol="0">
            <a:spAutoFit/>
          </a:bodyPr>
          <a:lstStyle/>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Ms. Searles travel story</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Where and when</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Our partnership with EF</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Tour itinerary</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What’s included (and what’s not)</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Price and how to enroll</a:t>
            </a:r>
          </a:p>
        </p:txBody>
      </p:sp>
      <p:pic>
        <p:nvPicPr>
          <p:cNvPr id="2" name="Picture 1"/>
          <p:cNvPicPr>
            <a:picLocks noChangeAspect="1"/>
          </p:cNvPicPr>
          <p:nvPr/>
        </p:nvPicPr>
        <p:blipFill rotWithShape="1">
          <a:blip r:embed="rId3"/>
          <a:srcRect r="3980" b="1227"/>
          <a:stretch/>
        </p:blipFill>
        <p:spPr>
          <a:xfrm>
            <a:off x="1201338" y="2266198"/>
            <a:ext cx="4591604" cy="4247275"/>
          </a:xfrm>
          <a:prstGeom prst="rect">
            <a:avLst/>
          </a:prstGeom>
        </p:spPr>
      </p:pic>
      <p:sp>
        <p:nvSpPr>
          <p:cNvPr id="4" name="TextBox 3"/>
          <p:cNvSpPr txBox="1"/>
          <p:nvPr/>
        </p:nvSpPr>
        <p:spPr>
          <a:xfrm>
            <a:off x="1201338" y="519566"/>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Our Agenda</a:t>
            </a:r>
          </a:p>
          <a:p>
            <a:pPr algn="ctr">
              <a:lnSpc>
                <a:spcPct val="125000"/>
              </a:lnSpc>
            </a:pPr>
            <a:r>
              <a:rPr lang="en-US" sz="3200" dirty="0">
                <a:latin typeface="Arial" panose="020B0604020202020204" pitchFamily="34" charset="0"/>
                <a:cs typeface="Arial" panose="020B0604020202020204" pitchFamily="34" charset="0"/>
              </a:rPr>
              <a:t>So what are we going to cover?</a:t>
            </a:r>
            <a:endParaRPr lang="en-US" sz="5400" dirty="0">
              <a:solidFill>
                <a:srgbClr val="EB008B"/>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159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5405" y="1995487"/>
            <a:ext cx="6600825" cy="1365438"/>
          </a:xfrm>
          <a:prstGeom prst="rect">
            <a:avLst/>
          </a:prstGeom>
          <a:noFill/>
        </p:spPr>
        <p:txBody>
          <a:bodyPr wrap="square" rtlCol="0">
            <a:spAutoFit/>
          </a:bodyPr>
          <a:lstStyle/>
          <a:p>
            <a:pPr>
              <a:lnSpc>
                <a:spcPct val="75000"/>
              </a:lnSpc>
            </a:pPr>
            <a:r>
              <a:rPr lang="en-US" sz="5400" b="1" dirty="0">
                <a:latin typeface="Century Gothic" panose="020B0502020202020204" pitchFamily="34" charset="0"/>
              </a:rPr>
              <a:t>My name is</a:t>
            </a:r>
          </a:p>
          <a:p>
            <a:pPr>
              <a:lnSpc>
                <a:spcPct val="75000"/>
              </a:lnSpc>
            </a:pPr>
            <a:r>
              <a:rPr lang="en-US" sz="5400" b="1" dirty="0">
                <a:solidFill>
                  <a:srgbClr val="EB008B"/>
                </a:solidFill>
                <a:latin typeface="Century Gothic" panose="020B0502020202020204" pitchFamily="34" charset="0"/>
              </a:rPr>
              <a:t>Ms. </a:t>
            </a:r>
            <a:r>
              <a:rPr lang="en-US" sz="5400" b="1" dirty="0" err="1">
                <a:solidFill>
                  <a:srgbClr val="EB008B"/>
                </a:solidFill>
                <a:latin typeface="Century Gothic" panose="020B0502020202020204" pitchFamily="34" charset="0"/>
              </a:rPr>
              <a:t>Searles</a:t>
            </a:r>
            <a:r>
              <a:rPr lang="en-US" sz="5400" b="1" dirty="0">
                <a:solidFill>
                  <a:srgbClr val="EB008B"/>
                </a:solidFill>
                <a:latin typeface="Century Gothic" panose="020B0502020202020204" pitchFamily="34" charset="0"/>
              </a:rPr>
              <a:t> </a:t>
            </a:r>
          </a:p>
        </p:txBody>
      </p:sp>
      <p:sp>
        <p:nvSpPr>
          <p:cNvPr id="7" name="TextBox 6"/>
          <p:cNvSpPr txBox="1"/>
          <p:nvPr/>
        </p:nvSpPr>
        <p:spPr>
          <a:xfrm>
            <a:off x="5205405" y="3360925"/>
            <a:ext cx="6600825" cy="1939762"/>
          </a:xfrm>
          <a:prstGeom prst="rect">
            <a:avLst/>
          </a:prstGeom>
          <a:noFill/>
        </p:spPr>
        <p:txBody>
          <a:bodyPr wrap="square" rtlCol="0">
            <a:spAutoFit/>
          </a:bodyPr>
          <a:lstStyle/>
          <a:p>
            <a:pPr marL="457200" indent="-457200">
              <a:lnSpc>
                <a:spcPct val="175000"/>
              </a:lnSpc>
              <a:buFont typeface="Arial" panose="020B0604020202020204" pitchFamily="34" charset="0"/>
              <a:buChar char="•"/>
            </a:pPr>
            <a:r>
              <a:rPr lang="en-US" sz="2400" dirty="0">
                <a:solidFill>
                  <a:srgbClr val="EB008B"/>
                </a:solidFill>
                <a:latin typeface="Arial" panose="020B0604020202020204" pitchFamily="34" charset="0"/>
                <a:cs typeface="Arial" panose="020B0604020202020204" pitchFamily="34" charset="0"/>
              </a:rPr>
              <a:t>8th Grade Science Teacher </a:t>
            </a:r>
          </a:p>
          <a:p>
            <a:pPr marL="457200" indent="-457200">
              <a:lnSpc>
                <a:spcPct val="175000"/>
              </a:lnSpc>
              <a:buFont typeface="Arial" panose="020B0604020202020204" pitchFamily="34" charset="0"/>
              <a:buChar char="•"/>
            </a:pPr>
            <a:r>
              <a:rPr lang="en-US" sz="2400" dirty="0">
                <a:solidFill>
                  <a:srgbClr val="EB008B"/>
                </a:solidFill>
                <a:latin typeface="Arial" panose="020B0604020202020204" pitchFamily="34" charset="0"/>
                <a:cs typeface="Arial" panose="020B0604020202020204" pitchFamily="34" charset="0"/>
              </a:rPr>
              <a:t>Passion for International Education </a:t>
            </a:r>
          </a:p>
          <a:p>
            <a:pPr marL="457200" indent="-457200">
              <a:lnSpc>
                <a:spcPct val="175000"/>
              </a:lnSpc>
              <a:buFont typeface="Arial" panose="020B0604020202020204" pitchFamily="34" charset="0"/>
              <a:buChar char="•"/>
            </a:pPr>
            <a:r>
              <a:rPr lang="en-US" sz="2400" dirty="0">
                <a:solidFill>
                  <a:srgbClr val="EB008B"/>
                </a:solidFill>
                <a:latin typeface="Arial" panose="020B0604020202020204" pitchFamily="34" charset="0"/>
                <a:cs typeface="Arial" panose="020B0604020202020204" pitchFamily="34" charset="0"/>
              </a:rPr>
              <a:t>Adventurer </a:t>
            </a:r>
          </a:p>
        </p:txBody>
      </p:sp>
      <p:pic>
        <p:nvPicPr>
          <p:cNvPr id="2" name="Picture 1"/>
          <p:cNvPicPr>
            <a:picLocks noChangeAspect="1"/>
          </p:cNvPicPr>
          <p:nvPr/>
        </p:nvPicPr>
        <p:blipFill rotWithShape="1">
          <a:blip r:embed="rId3"/>
          <a:srcRect l="8392" t="6359" r="2897" b="3913"/>
          <a:stretch/>
        </p:blipFill>
        <p:spPr>
          <a:xfrm>
            <a:off x="838200" y="1752600"/>
            <a:ext cx="4229100" cy="4362450"/>
          </a:xfrm>
          <a:prstGeom prst="rect">
            <a:avLst/>
          </a:prstGeom>
        </p:spPr>
      </p:pic>
    </p:spTree>
    <p:extLst>
      <p:ext uri="{BB962C8B-B14F-4D97-AF65-F5344CB8AC3E}">
        <p14:creationId xmlns:p14="http://schemas.microsoft.com/office/powerpoint/2010/main" val="130094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769290" y="136477"/>
            <a:ext cx="1774209" cy="1774209"/>
          </a:xfrm>
          <a:prstGeom prst="ellipse">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fZXEcRLHO7U"/>
          <p:cNvPicPr>
            <a:picLocks noRot="1" noChangeAspect="1"/>
          </p:cNvPicPr>
          <p:nvPr>
            <a:videoFile r:link="rId1"/>
          </p:nvPr>
        </p:nvPicPr>
        <p:blipFill>
          <a:blip r:embed="rId4"/>
          <a:stretch>
            <a:fillRect/>
          </a:stretch>
        </p:blipFill>
        <p:spPr>
          <a:xfrm>
            <a:off x="1858370" y="1080005"/>
            <a:ext cx="8336508" cy="4689286"/>
          </a:xfrm>
          <a:prstGeom prst="rect">
            <a:avLst/>
          </a:prstGeom>
        </p:spPr>
      </p:pic>
      <p:sp>
        <p:nvSpPr>
          <p:cNvPr id="6" name="Oval 5"/>
          <p:cNvSpPr/>
          <p:nvPr/>
        </p:nvSpPr>
        <p:spPr>
          <a:xfrm>
            <a:off x="-641445" y="-668740"/>
            <a:ext cx="3330054" cy="3384644"/>
          </a:xfrm>
          <a:prstGeom prst="ellipse">
            <a:avLst/>
          </a:prstGeom>
          <a:solidFill>
            <a:srgbClr val="BEB5A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219653" y="3963635"/>
            <a:ext cx="2740925" cy="2740925"/>
          </a:xfrm>
          <a:prstGeom prst="ellipse">
            <a:avLst/>
          </a:prstGeom>
          <a:solidFill>
            <a:srgbClr val="EB008B">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045810" y="4672377"/>
            <a:ext cx="3088609" cy="1323439"/>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Let’s</a:t>
            </a:r>
          </a:p>
          <a:p>
            <a:pPr algn="ctr"/>
            <a:r>
              <a:rPr lang="en-US" sz="4000" b="1" dirty="0">
                <a:solidFill>
                  <a:schemeClr val="bg1"/>
                </a:solidFill>
                <a:latin typeface="Century Gothic" panose="020B0502020202020204" pitchFamily="34" charset="0"/>
              </a:rPr>
              <a:t>Watch!</a:t>
            </a:r>
          </a:p>
        </p:txBody>
      </p:sp>
    </p:spTree>
    <p:extLst>
      <p:ext uri="{BB962C8B-B14F-4D97-AF65-F5344CB8AC3E}">
        <p14:creationId xmlns:p14="http://schemas.microsoft.com/office/powerpoint/2010/main" val="105523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251305" cy="6858000"/>
          </a:xfrm>
          <a:prstGeom prst="rect">
            <a:avLst/>
          </a:prstGeom>
        </p:spPr>
      </p:pic>
      <p:sp>
        <p:nvSpPr>
          <p:cNvPr id="5" name="Oval 4"/>
          <p:cNvSpPr/>
          <p:nvPr/>
        </p:nvSpPr>
        <p:spPr>
          <a:xfrm>
            <a:off x="3489157" y="541422"/>
            <a:ext cx="5245768" cy="5245768"/>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112334"/>
            <a:ext cx="12272211" cy="745666"/>
          </a:xfrm>
          <a:prstGeom prst="rect">
            <a:avLst/>
          </a:prstGeom>
          <a:solidFill>
            <a:srgbClr val="37001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42610" y="1818109"/>
            <a:ext cx="4090736" cy="584775"/>
          </a:xfrm>
          <a:prstGeom prst="rect">
            <a:avLst/>
          </a:prstGeom>
          <a:noFill/>
        </p:spPr>
        <p:txBody>
          <a:bodyPr wrap="square" rtlCol="0">
            <a:spAutoFit/>
          </a:bodyPr>
          <a:lstStyle/>
          <a:p>
            <a:pPr algn="ctr"/>
            <a:r>
              <a:rPr lang="en-US" sz="3200" b="1" dirty="0">
                <a:solidFill>
                  <a:srgbClr val="EB008B"/>
                </a:solidFill>
                <a:latin typeface="Century Gothic" panose="020B0502020202020204" pitchFamily="34" charset="0"/>
              </a:rPr>
              <a:t>Let’s go to…</a:t>
            </a:r>
          </a:p>
        </p:txBody>
      </p:sp>
      <p:sp>
        <p:nvSpPr>
          <p:cNvPr id="9" name="TextBox 8"/>
          <p:cNvSpPr txBox="1"/>
          <p:nvPr/>
        </p:nvSpPr>
        <p:spPr>
          <a:xfrm>
            <a:off x="3465095" y="2453673"/>
            <a:ext cx="5245768" cy="1446550"/>
          </a:xfrm>
          <a:prstGeom prst="rect">
            <a:avLst/>
          </a:prstGeom>
          <a:noFill/>
        </p:spPr>
        <p:txBody>
          <a:bodyPr wrap="square" rtlCol="0">
            <a:spAutoFit/>
          </a:bodyPr>
          <a:lstStyle/>
          <a:p>
            <a:pPr algn="ctr"/>
            <a:r>
              <a:rPr lang="en-US" sz="8800" b="1" dirty="0">
                <a:solidFill>
                  <a:srgbClr val="EB008B"/>
                </a:solidFill>
                <a:latin typeface="Century Gothic" panose="020B0502020202020204" pitchFamily="34" charset="0"/>
              </a:rPr>
              <a:t>Ecuador</a:t>
            </a:r>
          </a:p>
        </p:txBody>
      </p:sp>
      <p:sp>
        <p:nvSpPr>
          <p:cNvPr id="10" name="TextBox 9"/>
          <p:cNvSpPr txBox="1"/>
          <p:nvPr/>
        </p:nvSpPr>
        <p:spPr>
          <a:xfrm>
            <a:off x="0" y="6192779"/>
            <a:ext cx="11930063" cy="523220"/>
          </a:xfrm>
          <a:prstGeom prst="rect">
            <a:avLst/>
          </a:prstGeom>
          <a:noFill/>
        </p:spPr>
        <p:txBody>
          <a:bodyPr wrap="square" rtlCol="0">
            <a:spAutoFit/>
          </a:bodyPr>
          <a:lstStyle/>
          <a:p>
            <a:pPr algn="ctr"/>
            <a:r>
              <a:rPr lang="en-US" sz="2800" i="1" dirty="0">
                <a:solidFill>
                  <a:schemeClr val="bg1"/>
                </a:solidFill>
                <a:latin typeface="Arial" panose="020B0604020202020204" pitchFamily="34" charset="0"/>
                <a:cs typeface="Arial" panose="020B0604020202020204" pitchFamily="34" charset="0"/>
              </a:rPr>
              <a:t>A 9-Day Tour | Culture and Service in Ecuador | June 2020</a:t>
            </a:r>
          </a:p>
        </p:txBody>
      </p:sp>
      <p:sp>
        <p:nvSpPr>
          <p:cNvPr id="11" name="TextBox 10"/>
          <p:cNvSpPr txBox="1"/>
          <p:nvPr/>
        </p:nvSpPr>
        <p:spPr>
          <a:xfrm rot="16200000">
            <a:off x="5471984" y="3790119"/>
            <a:ext cx="1231989" cy="1200329"/>
          </a:xfrm>
          <a:prstGeom prst="rect">
            <a:avLst/>
          </a:prstGeom>
          <a:noFill/>
        </p:spPr>
        <p:txBody>
          <a:bodyPr wrap="square" rtlCol="0">
            <a:spAutoFit/>
          </a:bodyPr>
          <a:lstStyle/>
          <a:p>
            <a:pPr algn="ctr"/>
            <a:r>
              <a:rPr lang="en-US" sz="7200" dirty="0">
                <a:solidFill>
                  <a:srgbClr val="EB008B"/>
                </a:solidFill>
              </a:rPr>
              <a:t>✈</a:t>
            </a:r>
            <a:endParaRPr lang="en-US" sz="7200" dirty="0">
              <a:solidFill>
                <a:srgbClr val="EB008B"/>
              </a:solidFill>
              <a:latin typeface="Wingdings" panose="05000000000000000000" pitchFamily="2" charset="2"/>
            </a:endParaRPr>
          </a:p>
        </p:txBody>
      </p:sp>
    </p:spTree>
    <p:extLst>
      <p:ext uri="{BB962C8B-B14F-4D97-AF65-F5344CB8AC3E}">
        <p14:creationId xmlns:p14="http://schemas.microsoft.com/office/powerpoint/2010/main" val="73607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85850" y="3443288"/>
            <a:ext cx="9915525" cy="2014537"/>
          </a:xfrm>
          <a:prstGeom prst="rect">
            <a:avLst/>
          </a:prstGeom>
        </p:spPr>
      </p:pic>
      <p:sp>
        <p:nvSpPr>
          <p:cNvPr id="4" name="TextBox 3"/>
          <p:cNvSpPr txBox="1"/>
          <p:nvPr/>
        </p:nvSpPr>
        <p:spPr>
          <a:xfrm>
            <a:off x="1201336" y="512666"/>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Mark your calendars</a:t>
            </a:r>
          </a:p>
          <a:p>
            <a:pPr algn="ctr">
              <a:lnSpc>
                <a:spcPct val="125000"/>
              </a:lnSpc>
            </a:pPr>
            <a:r>
              <a:rPr lang="en-US" sz="3200" dirty="0">
                <a:latin typeface="Arial" panose="020B0604020202020204" pitchFamily="34" charset="0"/>
                <a:cs typeface="Arial" panose="020B0604020202020204" pitchFamily="34" charset="0"/>
              </a:rPr>
              <a:t>We’ll be traveling sometime between…</a:t>
            </a:r>
            <a:endParaRPr lang="en-US" sz="5400" dirty="0">
              <a:solidFill>
                <a:srgbClr val="EB008B"/>
              </a:solidFill>
              <a:latin typeface="Arial" panose="020B0604020202020204" pitchFamily="34" charset="0"/>
              <a:cs typeface="Arial" panose="020B0604020202020204" pitchFamily="34" charset="0"/>
            </a:endParaRPr>
          </a:p>
        </p:txBody>
      </p:sp>
      <p:sp>
        <p:nvSpPr>
          <p:cNvPr id="6" name="Rectangle 5"/>
          <p:cNvSpPr/>
          <p:nvPr/>
        </p:nvSpPr>
        <p:spPr>
          <a:xfrm>
            <a:off x="1313868" y="2744440"/>
            <a:ext cx="3863082" cy="83099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Earliest</a:t>
            </a:r>
          </a:p>
          <a:p>
            <a:r>
              <a:rPr lang="en-US" sz="2400" b="1" dirty="0">
                <a:latin typeface="Arial" panose="020B0604020202020204" pitchFamily="34" charset="0"/>
                <a:cs typeface="Arial" panose="020B0604020202020204" pitchFamily="34" charset="0"/>
              </a:rPr>
              <a:t>departure</a:t>
            </a:r>
          </a:p>
        </p:txBody>
      </p:sp>
      <p:sp>
        <p:nvSpPr>
          <p:cNvPr id="7" name="Rectangle 6"/>
          <p:cNvSpPr/>
          <p:nvPr/>
        </p:nvSpPr>
        <p:spPr>
          <a:xfrm>
            <a:off x="7023979" y="2777364"/>
            <a:ext cx="3863082" cy="830997"/>
          </a:xfrm>
          <a:prstGeom prst="rect">
            <a:avLst/>
          </a:prstGeom>
        </p:spPr>
        <p:txBody>
          <a:bodyPr wrap="square">
            <a:spAutoFit/>
          </a:bodyPr>
          <a:lstStyle/>
          <a:p>
            <a:pPr algn="r"/>
            <a:r>
              <a:rPr lang="en-US" sz="2400" b="1" dirty="0">
                <a:latin typeface="Arial" panose="020B0604020202020204" pitchFamily="34" charset="0"/>
                <a:cs typeface="Arial" panose="020B0604020202020204" pitchFamily="34" charset="0"/>
              </a:rPr>
              <a:t>Latest</a:t>
            </a:r>
          </a:p>
          <a:p>
            <a:pPr algn="r"/>
            <a:r>
              <a:rPr lang="en-US" sz="2400" b="1" dirty="0">
                <a:latin typeface="Arial" panose="020B0604020202020204" pitchFamily="34" charset="0"/>
                <a:cs typeface="Arial" panose="020B0604020202020204" pitchFamily="34" charset="0"/>
              </a:rPr>
              <a:t>return</a:t>
            </a:r>
          </a:p>
        </p:txBody>
      </p:sp>
      <p:sp>
        <p:nvSpPr>
          <p:cNvPr id="8" name="Rectangle 7"/>
          <p:cNvSpPr/>
          <p:nvPr/>
        </p:nvSpPr>
        <p:spPr>
          <a:xfrm>
            <a:off x="1313868" y="4579486"/>
            <a:ext cx="3863082" cy="830997"/>
          </a:xfrm>
          <a:prstGeom prst="rect">
            <a:avLst/>
          </a:prstGeom>
        </p:spPr>
        <p:txBody>
          <a:bodyPr wrap="square">
            <a:spAutoFit/>
          </a:bodyPr>
          <a:lstStyle/>
          <a:p>
            <a:r>
              <a:rPr lang="en-US" sz="2400" b="1" dirty="0">
                <a:solidFill>
                  <a:srgbClr val="EB008B"/>
                </a:solidFill>
                <a:latin typeface="Arial" panose="020B0604020202020204" pitchFamily="34" charset="0"/>
                <a:cs typeface="Arial" panose="020B0604020202020204" pitchFamily="34" charset="0"/>
              </a:rPr>
              <a:t>Sunday, </a:t>
            </a:r>
          </a:p>
          <a:p>
            <a:r>
              <a:rPr lang="en-US" sz="2400" b="1" dirty="0">
                <a:solidFill>
                  <a:srgbClr val="EB008B"/>
                </a:solidFill>
                <a:latin typeface="Arial" panose="020B0604020202020204" pitchFamily="34" charset="0"/>
                <a:cs typeface="Arial" panose="020B0604020202020204" pitchFamily="34" charset="0"/>
              </a:rPr>
              <a:t>June 7</a:t>
            </a:r>
            <a:r>
              <a:rPr lang="en-US" sz="2400" b="1" baseline="30000" dirty="0">
                <a:solidFill>
                  <a:srgbClr val="EB008B"/>
                </a:solidFill>
                <a:latin typeface="Arial" panose="020B0604020202020204" pitchFamily="34" charset="0"/>
                <a:cs typeface="Arial" panose="020B0604020202020204" pitchFamily="34" charset="0"/>
              </a:rPr>
              <a:t>th</a:t>
            </a:r>
            <a:r>
              <a:rPr lang="en-US" sz="2400" b="1" dirty="0">
                <a:solidFill>
                  <a:srgbClr val="EB008B"/>
                </a:solidFill>
                <a:latin typeface="Arial" panose="020B0604020202020204" pitchFamily="34" charset="0"/>
                <a:cs typeface="Arial" panose="020B0604020202020204" pitchFamily="34" charset="0"/>
              </a:rPr>
              <a:t>, 2020 </a:t>
            </a:r>
          </a:p>
        </p:txBody>
      </p:sp>
      <p:sp>
        <p:nvSpPr>
          <p:cNvPr id="9" name="Rectangle 8"/>
          <p:cNvSpPr/>
          <p:nvPr/>
        </p:nvSpPr>
        <p:spPr>
          <a:xfrm>
            <a:off x="7023979" y="4573897"/>
            <a:ext cx="3863082" cy="830997"/>
          </a:xfrm>
          <a:prstGeom prst="rect">
            <a:avLst/>
          </a:prstGeom>
        </p:spPr>
        <p:txBody>
          <a:bodyPr wrap="square">
            <a:spAutoFit/>
          </a:bodyPr>
          <a:lstStyle/>
          <a:p>
            <a:pPr algn="r"/>
            <a:r>
              <a:rPr lang="en-US" sz="2400" b="1" dirty="0">
                <a:solidFill>
                  <a:srgbClr val="EB008B"/>
                </a:solidFill>
                <a:latin typeface="Arial" panose="020B0604020202020204" pitchFamily="34" charset="0"/>
                <a:cs typeface="Arial" panose="020B0604020202020204" pitchFamily="34" charset="0"/>
              </a:rPr>
              <a:t>Tuesday, </a:t>
            </a:r>
          </a:p>
          <a:p>
            <a:pPr algn="r"/>
            <a:r>
              <a:rPr lang="en-US" sz="2400" b="1" dirty="0">
                <a:solidFill>
                  <a:srgbClr val="EB008B"/>
                </a:solidFill>
                <a:latin typeface="Arial" panose="020B0604020202020204" pitchFamily="34" charset="0"/>
                <a:cs typeface="Arial" panose="020B0604020202020204" pitchFamily="34" charset="0"/>
              </a:rPr>
              <a:t>June 23</a:t>
            </a:r>
            <a:r>
              <a:rPr lang="en-US" sz="2400" b="1" baseline="30000" dirty="0">
                <a:solidFill>
                  <a:srgbClr val="EB008B"/>
                </a:solidFill>
                <a:latin typeface="Arial" panose="020B0604020202020204" pitchFamily="34" charset="0"/>
                <a:cs typeface="Arial" panose="020B0604020202020204" pitchFamily="34" charset="0"/>
              </a:rPr>
              <a:t>rd</a:t>
            </a:r>
            <a:r>
              <a:rPr lang="en-US" sz="2400" b="1" dirty="0">
                <a:solidFill>
                  <a:srgbClr val="EB008B"/>
                </a:solidFill>
                <a:latin typeface="Arial" panose="020B0604020202020204" pitchFamily="34" charset="0"/>
                <a:cs typeface="Arial" panose="020B0604020202020204" pitchFamily="34" charset="0"/>
              </a:rPr>
              <a:t>, 2020</a:t>
            </a:r>
          </a:p>
        </p:txBody>
      </p:sp>
      <p:sp>
        <p:nvSpPr>
          <p:cNvPr id="10" name="Rectangle 9"/>
          <p:cNvSpPr/>
          <p:nvPr/>
        </p:nvSpPr>
        <p:spPr>
          <a:xfrm>
            <a:off x="5030910" y="3874326"/>
            <a:ext cx="2284290"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9</a:t>
            </a:r>
            <a:r>
              <a:rPr lang="en-US" sz="2400" b="1">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DAY TOUR</a:t>
            </a:r>
          </a:p>
        </p:txBody>
      </p:sp>
      <p:sp>
        <p:nvSpPr>
          <p:cNvPr id="11" name="TextBox 10"/>
          <p:cNvSpPr txBox="1"/>
          <p:nvPr/>
        </p:nvSpPr>
        <p:spPr>
          <a:xfrm>
            <a:off x="2338941" y="5888863"/>
            <a:ext cx="7409341" cy="400110"/>
          </a:xfrm>
          <a:prstGeom prst="rect">
            <a:avLst/>
          </a:prstGeom>
          <a:noFill/>
        </p:spPr>
        <p:txBody>
          <a:bodyPr wrap="square" rtlCol="0">
            <a:spAutoFit/>
          </a:bodyPr>
          <a:lstStyle/>
          <a:p>
            <a:pPr algn="ctr"/>
            <a:r>
              <a:rPr lang="en-US" sz="2000" i="1" dirty="0">
                <a:latin typeface="Arial" panose="020B0604020202020204" pitchFamily="34" charset="0"/>
                <a:cs typeface="Arial" panose="020B0604020202020204" pitchFamily="34" charset="0"/>
              </a:rPr>
              <a:t>*We’ll confirm exact departure and return dates closer to tour.</a:t>
            </a:r>
          </a:p>
        </p:txBody>
      </p:sp>
      <p:cxnSp>
        <p:nvCxnSpPr>
          <p:cNvPr id="17" name="Straight Connector 16"/>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063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1338" y="537447"/>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Group Travel</a:t>
            </a:r>
          </a:p>
          <a:p>
            <a:pPr algn="ctr">
              <a:lnSpc>
                <a:spcPct val="125000"/>
              </a:lnSpc>
            </a:pPr>
            <a:r>
              <a:rPr lang="en-US" sz="3200" dirty="0">
                <a:latin typeface="Arial" panose="020B0604020202020204" pitchFamily="34" charset="0"/>
                <a:cs typeface="Arial" panose="020B0604020202020204" pitchFamily="34" charset="0"/>
              </a:rPr>
              <a:t>Meet students from around the country</a:t>
            </a:r>
            <a:endParaRPr lang="en-US" sz="5400" dirty="0">
              <a:solidFill>
                <a:srgbClr val="EB008B"/>
              </a:solidFill>
              <a:latin typeface="Arial" panose="020B0604020202020204" pitchFamily="34" charset="0"/>
              <a:cs typeface="Arial" panose="020B0604020202020204" pitchFamily="34" charset="0"/>
            </a:endParaRPr>
          </a:p>
        </p:txBody>
      </p:sp>
      <p:sp>
        <p:nvSpPr>
          <p:cNvPr id="6" name="Rectangle 5"/>
          <p:cNvSpPr/>
          <p:nvPr/>
        </p:nvSpPr>
        <p:spPr>
          <a:xfrm>
            <a:off x="5783506" y="2563190"/>
            <a:ext cx="6172200" cy="3323987"/>
          </a:xfrm>
          <a:prstGeom prst="rect">
            <a:avLst/>
          </a:prstGeom>
        </p:spPr>
        <p:txBody>
          <a:bodyPr wrap="square">
            <a:spAutoFit/>
          </a:bodyPr>
          <a:lstStyle/>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Keeps our tour affordable</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Allows more students to see the world</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lasting friendships</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Tour and departure flexibility match us with other groups</a:t>
            </a:r>
          </a:p>
        </p:txBody>
      </p:sp>
      <p:cxnSp>
        <p:nvCxnSpPr>
          <p:cNvPr id="11" name="Straight Connector 10"/>
          <p:cNvCxnSpPr/>
          <p:nvPr/>
        </p:nvCxnSpPr>
        <p:spPr>
          <a:xfrm>
            <a:off x="3880534" y="1620656"/>
            <a:ext cx="4572000" cy="0"/>
          </a:xfrm>
          <a:prstGeom prst="line">
            <a:avLst/>
          </a:prstGeom>
          <a:ln w="19050"/>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996011" y="2284079"/>
            <a:ext cx="4736287" cy="3911933"/>
          </a:xfrm>
          <a:prstGeom prst="rect">
            <a:avLst/>
          </a:prstGeom>
        </p:spPr>
      </p:pic>
    </p:spTree>
    <p:extLst>
      <p:ext uri="{BB962C8B-B14F-4D97-AF65-F5344CB8AC3E}">
        <p14:creationId xmlns:p14="http://schemas.microsoft.com/office/powerpoint/2010/main" val="120414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38848" y="2282490"/>
            <a:ext cx="6172200" cy="3323987"/>
          </a:xfrm>
          <a:prstGeom prst="rect">
            <a:avLst/>
          </a:prstGeom>
        </p:spPr>
        <p:txBody>
          <a:bodyPr wrap="square">
            <a:spAutoFit/>
          </a:bodyPr>
          <a:lstStyle/>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World leader in international education</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50+ years of experience</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500 schools &amp; offices in 53 countries– including </a:t>
            </a:r>
            <a:r>
              <a:rPr lang="en-US" sz="2400" dirty="0">
                <a:solidFill>
                  <a:srgbClr val="EB008B"/>
                </a:solidFill>
                <a:latin typeface="Arial" panose="020B0604020202020204" pitchFamily="34" charset="0"/>
                <a:cs typeface="Arial" panose="020B0604020202020204" pitchFamily="34" charset="0"/>
              </a:rPr>
              <a:t>Ecuador </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Guaranteed lowest price</a:t>
            </a:r>
          </a:p>
        </p:txBody>
      </p:sp>
      <p:sp>
        <p:nvSpPr>
          <p:cNvPr id="5" name="TextBox 4"/>
          <p:cNvSpPr txBox="1"/>
          <p:nvPr/>
        </p:nvSpPr>
        <p:spPr>
          <a:xfrm>
            <a:off x="1201338" y="522462"/>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EF Educational Tours</a:t>
            </a:r>
          </a:p>
          <a:p>
            <a:pPr algn="ctr">
              <a:lnSpc>
                <a:spcPct val="125000"/>
              </a:lnSpc>
            </a:pPr>
            <a:r>
              <a:rPr lang="en-US" sz="3200" dirty="0">
                <a:latin typeface="Arial" panose="020B0604020202020204" pitchFamily="34" charset="0"/>
                <a:cs typeface="Arial" panose="020B0604020202020204" pitchFamily="34" charset="0"/>
              </a:rPr>
              <a:t>Our travel partner</a:t>
            </a:r>
            <a:endParaRPr lang="en-US" sz="5400" dirty="0">
              <a:solidFill>
                <a:srgbClr val="EB008B"/>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3798473" y="1550318"/>
            <a:ext cx="4572000" cy="0"/>
          </a:xfrm>
          <a:prstGeom prst="line">
            <a:avLst/>
          </a:prstGeom>
          <a:ln w="19050"/>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1363286" y="2218092"/>
            <a:ext cx="4485063" cy="4031785"/>
          </a:xfrm>
          <a:prstGeom prst="rect">
            <a:avLst/>
          </a:prstGeom>
        </p:spPr>
      </p:pic>
    </p:spTree>
    <p:extLst>
      <p:ext uri="{BB962C8B-B14F-4D97-AF65-F5344CB8AC3E}">
        <p14:creationId xmlns:p14="http://schemas.microsoft.com/office/powerpoint/2010/main" val="173674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7428" y="2269906"/>
            <a:ext cx="5256296" cy="3970318"/>
          </a:xfrm>
          <a:prstGeom prst="rect">
            <a:avLst/>
          </a:prstGeom>
        </p:spPr>
        <p:txBody>
          <a:bodyPr wrap="square">
            <a:spAutoFit/>
          </a:bodyPr>
          <a:lstStyle/>
          <a:p>
            <a:pPr>
              <a:lnSpc>
                <a:spcPct val="175000"/>
              </a:lnSpc>
            </a:pPr>
            <a:r>
              <a:rPr lang="en-US" sz="2400" b="1" dirty="0">
                <a:latin typeface="Arial" panose="020B0604020202020204" pitchFamily="34" charset="0"/>
                <a:cs typeface="Arial" panose="020B0604020202020204" pitchFamily="34" charset="0"/>
              </a:rPr>
              <a:t>EF provides our group with</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24/7 Tour Director</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Local presence</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24-hour emergency line</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Peace of Mind Policy</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Support for my safety policies</a:t>
            </a:r>
          </a:p>
        </p:txBody>
      </p:sp>
      <p:sp>
        <p:nvSpPr>
          <p:cNvPr id="5" name="TextBox 4"/>
          <p:cNvSpPr txBox="1"/>
          <p:nvPr/>
        </p:nvSpPr>
        <p:spPr>
          <a:xfrm>
            <a:off x="1201338" y="523274"/>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Let’s talk safety</a:t>
            </a:r>
          </a:p>
          <a:p>
            <a:pPr algn="ctr">
              <a:lnSpc>
                <a:spcPct val="125000"/>
              </a:lnSpc>
            </a:pPr>
            <a:r>
              <a:rPr lang="en-US" sz="3200" dirty="0">
                <a:latin typeface="Arial" panose="020B0604020202020204" pitchFamily="34" charset="0"/>
                <a:cs typeface="Arial" panose="020B0604020202020204" pitchFamily="34" charset="0"/>
              </a:rPr>
              <a:t>We’ve got you covered!</a:t>
            </a:r>
            <a:endParaRPr lang="en-US" sz="5400" dirty="0">
              <a:solidFill>
                <a:srgbClr val="EB008B"/>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rotWithShape="1">
          <a:blip r:embed="rId3"/>
          <a:srcRect l="990" t="4260"/>
          <a:stretch/>
        </p:blipFill>
        <p:spPr>
          <a:xfrm>
            <a:off x="769229" y="2269907"/>
            <a:ext cx="5136271" cy="4204448"/>
          </a:xfrm>
          <a:prstGeom prst="rect">
            <a:avLst/>
          </a:prstGeom>
        </p:spPr>
      </p:pic>
    </p:spTree>
    <p:extLst>
      <p:ext uri="{BB962C8B-B14F-4D97-AF65-F5344CB8AC3E}">
        <p14:creationId xmlns:p14="http://schemas.microsoft.com/office/powerpoint/2010/main" val="104858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72"/>
          <a:stretch/>
        </p:blipFill>
        <p:spPr>
          <a:xfrm>
            <a:off x="0" y="0"/>
            <a:ext cx="12230100" cy="6877050"/>
          </a:xfrm>
          <a:prstGeom prst="rect">
            <a:avLst/>
          </a:prstGeom>
        </p:spPr>
      </p:pic>
      <p:sp>
        <p:nvSpPr>
          <p:cNvPr id="4" name="TextBox 3"/>
          <p:cNvSpPr txBox="1"/>
          <p:nvPr/>
        </p:nvSpPr>
        <p:spPr>
          <a:xfrm>
            <a:off x="3405239" y="1891070"/>
            <a:ext cx="5781675"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Who else travels with EF?</a:t>
            </a:r>
          </a:p>
        </p:txBody>
      </p:sp>
      <p:sp>
        <p:nvSpPr>
          <p:cNvPr id="5" name="TextBox 4"/>
          <p:cNvSpPr txBox="1"/>
          <p:nvPr/>
        </p:nvSpPr>
        <p:spPr>
          <a:xfrm>
            <a:off x="3405239" y="2456795"/>
            <a:ext cx="5833764" cy="3970318"/>
          </a:xfrm>
          <a:prstGeom prst="rect">
            <a:avLst/>
          </a:prstGeom>
          <a:noFill/>
        </p:spPr>
        <p:txBody>
          <a:bodyPr wrap="square" rtlCol="0">
            <a:spAutoFit/>
          </a:bodyPr>
          <a:lstStyle/>
          <a:p>
            <a:pPr algn="ctr"/>
            <a:r>
              <a:rPr lang="en-US" sz="2800" b="1" dirty="0">
                <a:latin typeface="Century Gothic" panose="020B0502020202020204" pitchFamily="34" charset="0"/>
              </a:rPr>
              <a:t>Campbell Middle School</a:t>
            </a:r>
          </a:p>
          <a:p>
            <a:pPr algn="ctr"/>
            <a:r>
              <a:rPr lang="en-US" sz="2800" b="1" dirty="0" err="1">
                <a:latin typeface="Century Gothic" panose="020B0502020202020204" pitchFamily="34" charset="0"/>
              </a:rPr>
              <a:t>Daniell</a:t>
            </a:r>
            <a:r>
              <a:rPr lang="en-US" sz="2800" b="1" dirty="0">
                <a:latin typeface="Century Gothic" panose="020B0502020202020204" pitchFamily="34" charset="0"/>
              </a:rPr>
              <a:t> Middle School</a:t>
            </a:r>
          </a:p>
          <a:p>
            <a:pPr algn="ctr"/>
            <a:r>
              <a:rPr lang="en-US" sz="2800" b="1" dirty="0">
                <a:latin typeface="Century Gothic" panose="020B0502020202020204" pitchFamily="34" charset="0"/>
              </a:rPr>
              <a:t>Dickerson Middle School </a:t>
            </a:r>
            <a:r>
              <a:rPr lang="en-US" sz="2800" b="1" dirty="0" err="1">
                <a:latin typeface="Century Gothic" panose="020B0502020202020204" pitchFamily="34" charset="0"/>
              </a:rPr>
              <a:t>Dodgen</a:t>
            </a:r>
            <a:r>
              <a:rPr lang="en-US" sz="2800" b="1" dirty="0">
                <a:latin typeface="Century Gothic" panose="020B0502020202020204" pitchFamily="34" charset="0"/>
              </a:rPr>
              <a:t> Middle School </a:t>
            </a:r>
          </a:p>
          <a:p>
            <a:pPr algn="ctr"/>
            <a:r>
              <a:rPr lang="en-US" sz="2800" b="1" dirty="0">
                <a:latin typeface="Century Gothic" panose="020B0502020202020204" pitchFamily="34" charset="0"/>
              </a:rPr>
              <a:t>Griffin MS</a:t>
            </a:r>
          </a:p>
          <a:p>
            <a:pPr algn="ctr"/>
            <a:r>
              <a:rPr lang="en-US" sz="2800" b="1" dirty="0">
                <a:latin typeface="Century Gothic" panose="020B0502020202020204" pitchFamily="34" charset="0"/>
              </a:rPr>
              <a:t>Simpson MS</a:t>
            </a:r>
          </a:p>
          <a:p>
            <a:pPr algn="ctr"/>
            <a:r>
              <a:rPr lang="en-US" sz="2800" b="1" dirty="0" err="1">
                <a:latin typeface="Century Gothic" panose="020B0502020202020204" pitchFamily="34" charset="0"/>
              </a:rPr>
              <a:t>McCleskey</a:t>
            </a:r>
            <a:r>
              <a:rPr lang="en-US" sz="2800" b="1" dirty="0">
                <a:latin typeface="Century Gothic" panose="020B0502020202020204" pitchFamily="34" charset="0"/>
              </a:rPr>
              <a:t> MS </a:t>
            </a:r>
          </a:p>
          <a:p>
            <a:pPr algn="ctr"/>
            <a:r>
              <a:rPr lang="en-US" sz="2800" b="1" dirty="0">
                <a:latin typeface="Century Gothic" panose="020B0502020202020204" pitchFamily="34" charset="0"/>
              </a:rPr>
              <a:t>Mabry MS </a:t>
            </a:r>
          </a:p>
          <a:p>
            <a:pPr algn="ctr"/>
            <a:r>
              <a:rPr lang="en-US" sz="2800" b="1" dirty="0">
                <a:latin typeface="Century Gothic" panose="020B0502020202020204" pitchFamily="34" charset="0"/>
              </a:rPr>
              <a:t>Lindley MS </a:t>
            </a:r>
          </a:p>
        </p:txBody>
      </p:sp>
    </p:spTree>
    <p:extLst>
      <p:ext uri="{BB962C8B-B14F-4D97-AF65-F5344CB8AC3E}">
        <p14:creationId xmlns:p14="http://schemas.microsoft.com/office/powerpoint/2010/main" val="374640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3801980"/>
          </a:xfrm>
          <a:prstGeom prst="rect">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4728" y="497974"/>
            <a:ext cx="10747773" cy="1746632"/>
          </a:xfrm>
          <a:prstGeom prst="rect">
            <a:avLst/>
          </a:prstGeom>
          <a:noFill/>
        </p:spPr>
        <p:txBody>
          <a:bodyPr wrap="square" rtlCol="0">
            <a:spAutoFit/>
          </a:bodyPr>
          <a:lstStyle/>
          <a:p>
            <a:pPr algn="ctr">
              <a:lnSpc>
                <a:spcPct val="125000"/>
              </a:lnSpc>
            </a:pPr>
            <a:r>
              <a:rPr lang="en-US" sz="5400" b="1" dirty="0">
                <a:solidFill>
                  <a:schemeClr val="bg1"/>
                </a:solidFill>
                <a:latin typeface="Century Gothic" panose="020B0502020202020204" pitchFamily="34" charset="0"/>
              </a:rPr>
              <a:t>Educational Resources</a:t>
            </a:r>
          </a:p>
          <a:p>
            <a:pPr algn="ctr">
              <a:lnSpc>
                <a:spcPct val="125000"/>
              </a:lnSpc>
            </a:pPr>
            <a:r>
              <a:rPr lang="en-US" sz="3200" dirty="0">
                <a:solidFill>
                  <a:schemeClr val="bg1"/>
                </a:solidFill>
                <a:latin typeface="Arial" panose="020B0604020202020204" pitchFamily="34" charset="0"/>
                <a:cs typeface="Arial" panose="020B0604020202020204" pitchFamily="34" charset="0"/>
              </a:rPr>
              <a:t>Preparing for life after high school</a:t>
            </a:r>
            <a:endParaRPr lang="en-US" sz="54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249059" y="5055809"/>
            <a:ext cx="2846908"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Earn credit</a:t>
            </a:r>
          </a:p>
          <a:p>
            <a:pPr algn="ctr"/>
            <a:r>
              <a:rPr lang="en-US" sz="2400" dirty="0">
                <a:latin typeface="Arial" panose="020B0604020202020204" pitchFamily="34" charset="0"/>
                <a:cs typeface="Arial" panose="020B0604020202020204" pitchFamily="34" charset="0"/>
              </a:rPr>
              <a:t>with a personal</a:t>
            </a:r>
          </a:p>
          <a:p>
            <a:pPr algn="ctr"/>
            <a:r>
              <a:rPr lang="en-US" sz="2400" dirty="0">
                <a:latin typeface="Arial" panose="020B0604020202020204" pitchFamily="34" charset="0"/>
                <a:cs typeface="Arial" panose="020B0604020202020204" pitchFamily="34" charset="0"/>
              </a:rPr>
              <a:t>project</a:t>
            </a:r>
          </a:p>
        </p:txBody>
      </p:sp>
      <p:sp>
        <p:nvSpPr>
          <p:cNvPr id="7" name="Rectangle 6"/>
          <p:cNvSpPr/>
          <p:nvPr/>
        </p:nvSpPr>
        <p:spPr>
          <a:xfrm>
            <a:off x="5226356" y="5071196"/>
            <a:ext cx="2174208"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Do college-level work and earn 3 credits</a:t>
            </a:r>
          </a:p>
        </p:txBody>
      </p:sp>
      <p:sp>
        <p:nvSpPr>
          <p:cNvPr id="8" name="Rectangle 7"/>
          <p:cNvSpPr/>
          <p:nvPr/>
        </p:nvSpPr>
        <p:spPr>
          <a:xfrm>
            <a:off x="8599993" y="5055301"/>
            <a:ext cx="2279022"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Use your tour to inspire your personal essay</a:t>
            </a:r>
          </a:p>
        </p:txBody>
      </p:sp>
      <p:sp>
        <p:nvSpPr>
          <p:cNvPr id="9" name="Rectangle 8"/>
          <p:cNvSpPr/>
          <p:nvPr/>
        </p:nvSpPr>
        <p:spPr>
          <a:xfrm>
            <a:off x="1152117" y="4734003"/>
            <a:ext cx="3040791" cy="369332"/>
          </a:xfrm>
          <a:prstGeom prst="rect">
            <a:avLst/>
          </a:prstGeom>
        </p:spPr>
        <p:txBody>
          <a:bodyPr wrap="square">
            <a:spAutoFit/>
          </a:bodyPr>
          <a:lstStyle/>
          <a:p>
            <a:pPr algn="ctr"/>
            <a:r>
              <a:rPr lang="en-US" b="1" dirty="0">
                <a:solidFill>
                  <a:srgbClr val="37001F"/>
                </a:solidFill>
                <a:latin typeface="Arial Black" panose="020B0A04020102020204" pitchFamily="34" charset="0"/>
                <a:cs typeface="Arial" panose="020B0604020202020204" pitchFamily="34" charset="0"/>
              </a:rPr>
              <a:t>HIGH SCHOOL CREDIT</a:t>
            </a:r>
          </a:p>
        </p:txBody>
      </p:sp>
      <p:sp>
        <p:nvSpPr>
          <p:cNvPr id="10" name="Rectangle 9"/>
          <p:cNvSpPr/>
          <p:nvPr/>
        </p:nvSpPr>
        <p:spPr>
          <a:xfrm>
            <a:off x="5032472" y="4717253"/>
            <a:ext cx="2561976" cy="369332"/>
          </a:xfrm>
          <a:prstGeom prst="rect">
            <a:avLst/>
          </a:prstGeom>
        </p:spPr>
        <p:txBody>
          <a:bodyPr wrap="square">
            <a:spAutoFit/>
          </a:bodyPr>
          <a:lstStyle/>
          <a:p>
            <a:pPr algn="ctr"/>
            <a:r>
              <a:rPr lang="en-US" b="1" dirty="0">
                <a:solidFill>
                  <a:srgbClr val="37001F"/>
                </a:solidFill>
                <a:latin typeface="Arial Black" panose="020B0A04020102020204" pitchFamily="34" charset="0"/>
                <a:cs typeface="Arial" panose="020B0604020202020204" pitchFamily="34" charset="0"/>
              </a:rPr>
              <a:t>COLLEGE CREDIT</a:t>
            </a:r>
          </a:p>
        </p:txBody>
      </p:sp>
      <p:sp>
        <p:nvSpPr>
          <p:cNvPr id="11" name="Rectangle 10"/>
          <p:cNvSpPr/>
          <p:nvPr/>
        </p:nvSpPr>
        <p:spPr>
          <a:xfrm>
            <a:off x="7984300" y="4717253"/>
            <a:ext cx="3405595" cy="369332"/>
          </a:xfrm>
          <a:prstGeom prst="rect">
            <a:avLst/>
          </a:prstGeom>
        </p:spPr>
        <p:txBody>
          <a:bodyPr wrap="square">
            <a:spAutoFit/>
          </a:bodyPr>
          <a:lstStyle/>
          <a:p>
            <a:pPr algn="ctr"/>
            <a:r>
              <a:rPr lang="en-US" b="1" dirty="0">
                <a:solidFill>
                  <a:srgbClr val="37001F"/>
                </a:solidFill>
                <a:latin typeface="Arial Black" panose="020B0A04020102020204" pitchFamily="34" charset="0"/>
                <a:cs typeface="Arial" panose="020B0604020202020204" pitchFamily="34" charset="0"/>
              </a:rPr>
              <a:t>COLLEGE APPLICATIONS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603081"/>
            <a:ext cx="1828800" cy="18764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543" y="2664994"/>
            <a:ext cx="2790825" cy="17526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3697" y="2560219"/>
            <a:ext cx="1790700" cy="1962150"/>
          </a:xfrm>
          <a:prstGeom prst="rect">
            <a:avLst/>
          </a:prstGeom>
        </p:spPr>
      </p:pic>
      <p:cxnSp>
        <p:nvCxnSpPr>
          <p:cNvPr id="21" name="Straight Connector 20"/>
          <p:cNvCxnSpPr/>
          <p:nvPr/>
        </p:nvCxnSpPr>
        <p:spPr>
          <a:xfrm>
            <a:off x="3798473" y="1550318"/>
            <a:ext cx="457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307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280"/>
          <a:stretch/>
        </p:blipFill>
        <p:spPr>
          <a:xfrm>
            <a:off x="0" y="0"/>
            <a:ext cx="12192000" cy="6877050"/>
          </a:xfrm>
          <a:prstGeom prst="rect">
            <a:avLst/>
          </a:prstGeom>
        </p:spPr>
      </p:pic>
      <p:sp>
        <p:nvSpPr>
          <p:cNvPr id="3" name="Rectangle 2"/>
          <p:cNvSpPr/>
          <p:nvPr/>
        </p:nvSpPr>
        <p:spPr>
          <a:xfrm>
            <a:off x="7527085" y="910689"/>
            <a:ext cx="4421662" cy="4031873"/>
          </a:xfrm>
          <a:prstGeom prst="rect">
            <a:avLst/>
          </a:prstGeom>
        </p:spPr>
        <p:txBody>
          <a:bodyPr wrap="square">
            <a:spAutoFit/>
          </a:bodyPr>
          <a:lstStyle/>
          <a:p>
            <a:r>
              <a:rPr lang="en-US" sz="3200" b="1" dirty="0">
                <a:solidFill>
                  <a:schemeClr val="bg1"/>
                </a:solidFill>
                <a:latin typeface="Century Gothic" panose="020B0502020202020204" pitchFamily="34" charset="0"/>
                <a:cs typeface="Arial" panose="020B0604020202020204" pitchFamily="34" charset="0"/>
              </a:rPr>
              <a:t>“I was able to explore new horizons and see the world from a different perspective. This adventure was one of the best I have experienced.”</a:t>
            </a:r>
          </a:p>
        </p:txBody>
      </p:sp>
      <p:sp>
        <p:nvSpPr>
          <p:cNvPr id="4" name="Rectangle 3"/>
          <p:cNvSpPr/>
          <p:nvPr/>
        </p:nvSpPr>
        <p:spPr>
          <a:xfrm>
            <a:off x="7527085" y="5518523"/>
            <a:ext cx="3315932" cy="523220"/>
          </a:xfrm>
          <a:prstGeom prst="rect">
            <a:avLst/>
          </a:prstGeom>
        </p:spPr>
        <p:txBody>
          <a:bodyPr wrap="square">
            <a:spAutoFit/>
          </a:bodyPr>
          <a:lstStyle/>
          <a:p>
            <a:r>
              <a:rPr lang="en-US" sz="2800" i="1" dirty="0">
                <a:solidFill>
                  <a:schemeClr val="bg1"/>
                </a:solidFill>
                <a:latin typeface="Century Gothic" panose="020B0502020202020204" pitchFamily="34" charset="0"/>
                <a:cs typeface="Arial" panose="020B0604020202020204" pitchFamily="34" charset="0"/>
              </a:rPr>
              <a:t>-Student Traveler</a:t>
            </a:r>
          </a:p>
        </p:txBody>
      </p:sp>
    </p:spTree>
    <p:extLst>
      <p:ext uri="{BB962C8B-B14F-4D97-AF65-F5344CB8AC3E}">
        <p14:creationId xmlns:p14="http://schemas.microsoft.com/office/powerpoint/2010/main" val="26824034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082" b="1201"/>
          <a:stretch/>
        </p:blipFill>
        <p:spPr>
          <a:xfrm>
            <a:off x="0" y="0"/>
            <a:ext cx="12192000" cy="6858000"/>
          </a:xfrm>
          <a:prstGeom prst="rect">
            <a:avLst/>
          </a:prstGeom>
        </p:spPr>
      </p:pic>
      <p:sp>
        <p:nvSpPr>
          <p:cNvPr id="4" name="Rectangle 3"/>
          <p:cNvSpPr/>
          <p:nvPr/>
        </p:nvSpPr>
        <p:spPr>
          <a:xfrm>
            <a:off x="348304" y="1084311"/>
            <a:ext cx="5219981" cy="5078313"/>
          </a:xfrm>
          <a:prstGeom prst="rect">
            <a:avLst/>
          </a:prstGeom>
        </p:spPr>
        <p:txBody>
          <a:bodyPr wrap="square">
            <a:spAutoFit/>
          </a:bodyPr>
          <a:lstStyle/>
          <a:p>
            <a:r>
              <a:rPr lang="en-US" sz="2400" b="1" i="1" dirty="0">
                <a:solidFill>
                  <a:schemeClr val="bg1"/>
                </a:solidFill>
                <a:latin typeface="Arial" panose="020B0604020202020204" pitchFamily="34" charset="0"/>
                <a:cs typeface="Arial" panose="020B0604020202020204" pitchFamily="34" charset="0"/>
              </a:rPr>
              <a:t>“We initially agreed to</a:t>
            </a:r>
          </a:p>
          <a:p>
            <a:r>
              <a:rPr lang="en-US" sz="2400" b="1" i="1" dirty="0">
                <a:solidFill>
                  <a:schemeClr val="bg1"/>
                </a:solidFill>
                <a:latin typeface="Arial" panose="020B0604020202020204" pitchFamily="34" charset="0"/>
                <a:cs typeface="Arial" panose="020B0604020202020204" pitchFamily="34" charset="0"/>
              </a:rPr>
              <a:t>do this as a way of</a:t>
            </a:r>
          </a:p>
          <a:p>
            <a:r>
              <a:rPr lang="en-US" sz="2400" b="1" i="1" dirty="0">
                <a:solidFill>
                  <a:schemeClr val="bg1"/>
                </a:solidFill>
                <a:latin typeface="Arial" panose="020B0604020202020204" pitchFamily="34" charset="0"/>
                <a:cs typeface="Arial" panose="020B0604020202020204" pitchFamily="34" charset="0"/>
              </a:rPr>
              <a:t>‘beefing up’ his college</a:t>
            </a:r>
          </a:p>
          <a:p>
            <a:r>
              <a:rPr lang="en-US" sz="2400" b="1" i="1" dirty="0">
                <a:solidFill>
                  <a:schemeClr val="bg1"/>
                </a:solidFill>
                <a:latin typeface="Arial" panose="020B0604020202020204" pitchFamily="34" charset="0"/>
                <a:cs typeface="Arial" panose="020B0604020202020204" pitchFamily="34" charset="0"/>
              </a:rPr>
              <a:t>resume. What we didn’t</a:t>
            </a:r>
          </a:p>
          <a:p>
            <a:r>
              <a:rPr lang="en-US" sz="2400" b="1" i="1" dirty="0">
                <a:solidFill>
                  <a:schemeClr val="bg1"/>
                </a:solidFill>
                <a:latin typeface="Arial" panose="020B0604020202020204" pitchFamily="34" charset="0"/>
                <a:cs typeface="Arial" panose="020B0604020202020204" pitchFamily="34" charset="0"/>
              </a:rPr>
              <a:t>expect was the positive</a:t>
            </a:r>
          </a:p>
          <a:p>
            <a:r>
              <a:rPr lang="en-US" sz="2400" b="1" i="1" dirty="0">
                <a:solidFill>
                  <a:schemeClr val="bg1"/>
                </a:solidFill>
                <a:latin typeface="Arial" panose="020B0604020202020204" pitchFamily="34" charset="0"/>
                <a:cs typeface="Arial" panose="020B0604020202020204" pitchFamily="34" charset="0"/>
              </a:rPr>
              <a:t>change that he experienced.</a:t>
            </a:r>
          </a:p>
          <a:p>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Opening his eyes to the</a:t>
            </a:r>
          </a:p>
          <a:p>
            <a:r>
              <a:rPr lang="en-US" sz="2400" b="1" i="1" dirty="0">
                <a:solidFill>
                  <a:schemeClr val="bg1"/>
                </a:solidFill>
                <a:latin typeface="Arial" panose="020B0604020202020204" pitchFamily="34" charset="0"/>
                <a:cs typeface="Arial" panose="020B0604020202020204" pitchFamily="34" charset="0"/>
              </a:rPr>
              <a:t>arts, cultures, and the world</a:t>
            </a:r>
          </a:p>
          <a:p>
            <a:r>
              <a:rPr lang="en-US" sz="2400" b="1" i="1" dirty="0">
                <a:solidFill>
                  <a:schemeClr val="bg1"/>
                </a:solidFill>
                <a:latin typeface="Arial" panose="020B0604020202020204" pitchFamily="34" charset="0"/>
                <a:cs typeface="Arial" panose="020B0604020202020204" pitchFamily="34" charset="0"/>
              </a:rPr>
              <a:t>made for an extremely</a:t>
            </a:r>
          </a:p>
          <a:p>
            <a:r>
              <a:rPr lang="en-US" sz="2400" b="1" i="1" dirty="0">
                <a:solidFill>
                  <a:schemeClr val="bg1"/>
                </a:solidFill>
                <a:latin typeface="Arial" panose="020B0604020202020204" pitchFamily="34" charset="0"/>
                <a:cs typeface="Arial" panose="020B0604020202020204" pitchFamily="34" charset="0"/>
              </a:rPr>
              <a:t>maturing experience</a:t>
            </a:r>
            <a:r>
              <a:rPr lang="en-US" sz="2000" b="1" i="1" dirty="0">
                <a:solidFill>
                  <a:schemeClr val="bg1"/>
                </a:solidFill>
                <a:latin typeface="Arial" panose="020B0604020202020204" pitchFamily="34" charset="0"/>
                <a:cs typeface="Arial" panose="020B0604020202020204" pitchFamily="34" charset="0"/>
              </a:rPr>
              <a:t>.”</a:t>
            </a:r>
          </a:p>
          <a:p>
            <a:endParaRPr lang="en-US" sz="2000" b="1" i="1" dirty="0">
              <a:solidFill>
                <a:schemeClr val="bg1"/>
              </a:solidFill>
              <a:latin typeface="Century Gothic" panose="020B0502020202020204" pitchFamily="34" charset="0"/>
              <a:cs typeface="Arial" panose="020B0604020202020204" pitchFamily="34" charset="0"/>
            </a:endParaRPr>
          </a:p>
          <a:p>
            <a:r>
              <a:rPr lang="en-US" sz="2000" b="1" i="1" dirty="0">
                <a:solidFill>
                  <a:schemeClr val="bg1"/>
                </a:solidFill>
                <a:latin typeface="Arial" panose="020B0604020202020204" pitchFamily="34" charset="0"/>
                <a:cs typeface="Arial" panose="020B0604020202020204" pitchFamily="34" charset="0"/>
              </a:rPr>
              <a:t>-Parent</a:t>
            </a:r>
          </a:p>
          <a:p>
            <a:r>
              <a:rPr lang="en-US" sz="2000" i="1" dirty="0">
                <a:solidFill>
                  <a:schemeClr val="bg1"/>
                </a:solidFill>
                <a:latin typeface="Arial" panose="020B0604020202020204" pitchFamily="34" charset="0"/>
                <a:cs typeface="Arial" panose="020B0604020202020204" pitchFamily="34" charset="0"/>
              </a:rPr>
              <a:t>Tullahoma, TN</a:t>
            </a:r>
          </a:p>
        </p:txBody>
      </p:sp>
    </p:spTree>
    <p:extLst>
      <p:ext uri="{BB962C8B-B14F-4D97-AF65-F5344CB8AC3E}">
        <p14:creationId xmlns:p14="http://schemas.microsoft.com/office/powerpoint/2010/main" val="403695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769290" y="136477"/>
            <a:ext cx="1774209" cy="1774209"/>
          </a:xfrm>
          <a:prstGeom prst="ellipse">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VSET0UiqAsY"/>
          <p:cNvPicPr>
            <a:picLocks noRot="1" noChangeAspect="1"/>
          </p:cNvPicPr>
          <p:nvPr>
            <a:videoFile r:link="rId1"/>
          </p:nvPr>
        </p:nvPicPr>
        <p:blipFill>
          <a:blip r:embed="rId4"/>
          <a:stretch>
            <a:fillRect/>
          </a:stretch>
        </p:blipFill>
        <p:spPr>
          <a:xfrm>
            <a:off x="1147927" y="832512"/>
            <a:ext cx="9268348" cy="5213446"/>
          </a:xfrm>
          <a:prstGeom prst="rect">
            <a:avLst/>
          </a:prstGeom>
        </p:spPr>
      </p:pic>
      <p:sp>
        <p:nvSpPr>
          <p:cNvPr id="4" name="Oval 3"/>
          <p:cNvSpPr/>
          <p:nvPr/>
        </p:nvSpPr>
        <p:spPr>
          <a:xfrm>
            <a:off x="-641445" y="-668740"/>
            <a:ext cx="3330054" cy="3384644"/>
          </a:xfrm>
          <a:prstGeom prst="ellipse">
            <a:avLst/>
          </a:prstGeom>
          <a:solidFill>
            <a:srgbClr val="BEB5A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45812" y="3857767"/>
            <a:ext cx="2740925" cy="2740925"/>
          </a:xfrm>
          <a:prstGeom prst="ellipse">
            <a:avLst/>
          </a:prstGeom>
          <a:solidFill>
            <a:srgbClr val="EB008B">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71969" y="4566509"/>
            <a:ext cx="3088609" cy="1323439"/>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Let’s</a:t>
            </a:r>
          </a:p>
          <a:p>
            <a:pPr algn="ctr"/>
            <a:r>
              <a:rPr lang="en-US" sz="4000" b="1" dirty="0">
                <a:solidFill>
                  <a:schemeClr val="bg1"/>
                </a:solidFill>
                <a:latin typeface="Century Gothic" panose="020B0502020202020204" pitchFamily="34" charset="0"/>
              </a:rPr>
              <a:t>Watch!</a:t>
            </a:r>
          </a:p>
        </p:txBody>
      </p:sp>
    </p:spTree>
    <p:extLst>
      <p:ext uri="{BB962C8B-B14F-4D97-AF65-F5344CB8AC3E}">
        <p14:creationId xmlns:p14="http://schemas.microsoft.com/office/powerpoint/2010/main" val="313676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111" y="521367"/>
            <a:ext cx="10747773" cy="1746632"/>
          </a:xfrm>
          <a:prstGeom prst="rect">
            <a:avLst/>
          </a:prstGeom>
          <a:noFill/>
        </p:spPr>
        <p:txBody>
          <a:bodyPr wrap="square" rtlCol="0">
            <a:spAutoFit/>
          </a:bodyPr>
          <a:lstStyle/>
          <a:p>
            <a:pPr algn="ctr">
              <a:lnSpc>
                <a:spcPct val="125000"/>
              </a:lnSpc>
            </a:pPr>
            <a:r>
              <a:rPr lang="en-US" sz="5400" dirty="0">
                <a:latin typeface="Arial Black" panose="020B0A04020102020204" pitchFamily="34" charset="0"/>
              </a:rPr>
              <a:t>Our Itinerary</a:t>
            </a:r>
          </a:p>
          <a:p>
            <a:pPr algn="ctr">
              <a:lnSpc>
                <a:spcPct val="125000"/>
              </a:lnSpc>
            </a:pPr>
            <a:r>
              <a:rPr lang="en-US" sz="3200" dirty="0">
                <a:latin typeface="Arial" panose="020B0604020202020204" pitchFamily="34" charset="0"/>
                <a:cs typeface="Arial" panose="020B0604020202020204" pitchFamily="34" charset="0"/>
              </a:rPr>
              <a:t>What we’ll see, do, eat, and experience</a:t>
            </a:r>
            <a:endParaRPr lang="en-US" sz="5400" dirty="0">
              <a:solidFill>
                <a:srgbClr val="EB008B"/>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1264471" y="2297498"/>
            <a:ext cx="10211125" cy="4173640"/>
          </a:xfrm>
          <a:prstGeom prst="rect">
            <a:avLst/>
          </a:prstGeom>
        </p:spPr>
      </p:pic>
      <p:sp>
        <p:nvSpPr>
          <p:cNvPr id="11" name="Oval 10"/>
          <p:cNvSpPr/>
          <p:nvPr/>
        </p:nvSpPr>
        <p:spPr>
          <a:xfrm>
            <a:off x="545750" y="4236526"/>
            <a:ext cx="2234612" cy="2234612"/>
          </a:xfrm>
          <a:prstGeom prst="ellipse">
            <a:avLst/>
          </a:prstGeom>
          <a:solidFill>
            <a:srgbClr val="EB008B"/>
          </a:solidFill>
          <a:ln>
            <a:solidFill>
              <a:srgbClr val="EB0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8585" y="4846001"/>
            <a:ext cx="2528943" cy="1015663"/>
          </a:xfrm>
          <a:prstGeom prst="rect">
            <a:avLst/>
          </a:prstGeom>
        </p:spPr>
        <p:txBody>
          <a:bodyPr wrap="square">
            <a:spAutoFit/>
          </a:bodyPr>
          <a:lstStyle/>
          <a:p>
            <a:pPr algn="ctr"/>
            <a:r>
              <a:rPr lang="en-US" sz="2000" b="1" i="1" dirty="0">
                <a:solidFill>
                  <a:schemeClr val="bg1"/>
                </a:solidFill>
                <a:latin typeface="Georgia" panose="02040502050405020303" pitchFamily="18" charset="0"/>
              </a:rPr>
              <a:t>What are</a:t>
            </a:r>
          </a:p>
          <a:p>
            <a:pPr algn="ctr"/>
            <a:r>
              <a:rPr lang="en-US" sz="2000" b="1" i="1" dirty="0">
                <a:solidFill>
                  <a:schemeClr val="bg1"/>
                </a:solidFill>
                <a:latin typeface="Georgia" panose="02040502050405020303" pitchFamily="18" charset="0"/>
              </a:rPr>
              <a:t>you excited</a:t>
            </a:r>
          </a:p>
          <a:p>
            <a:pPr algn="ctr"/>
            <a:r>
              <a:rPr lang="en-US" sz="2000" b="1" i="1" dirty="0">
                <a:solidFill>
                  <a:schemeClr val="bg1"/>
                </a:solidFill>
                <a:latin typeface="Georgia" panose="02040502050405020303" pitchFamily="18" charset="0"/>
              </a:rPr>
              <a:t>about?</a:t>
            </a:r>
          </a:p>
        </p:txBody>
      </p:sp>
    </p:spTree>
    <p:extLst>
      <p:ext uri="{BB962C8B-B14F-4D97-AF65-F5344CB8AC3E}">
        <p14:creationId xmlns:p14="http://schemas.microsoft.com/office/powerpoint/2010/main" val="3976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722"/>
          <a:stretch/>
        </p:blipFill>
        <p:spPr>
          <a:xfrm>
            <a:off x="0" y="-28965"/>
            <a:ext cx="12192000" cy="6886965"/>
          </a:xfrm>
          <a:prstGeom prst="rect">
            <a:avLst/>
          </a:prstGeom>
        </p:spPr>
      </p:pic>
      <p:grpSp>
        <p:nvGrpSpPr>
          <p:cNvPr id="2049" name="Group 2048"/>
          <p:cNvGrpSpPr/>
          <p:nvPr/>
        </p:nvGrpSpPr>
        <p:grpSpPr>
          <a:xfrm>
            <a:off x="179738" y="2535533"/>
            <a:ext cx="3358513" cy="586853"/>
            <a:chOff x="371213" y="1214651"/>
            <a:chExt cx="3358513" cy="586853"/>
          </a:xfrm>
        </p:grpSpPr>
        <p:sp>
          <p:nvSpPr>
            <p:cNvPr id="2048" name="Rounded Rectangle 2047"/>
            <p:cNvSpPr/>
            <p:nvPr/>
          </p:nvSpPr>
          <p:spPr>
            <a:xfrm>
              <a:off x="371213" y="1214651"/>
              <a:ext cx="3245443"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3852" y="1293573"/>
              <a:ext cx="2955874"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OTAVALO MARKET</a:t>
              </a:r>
            </a:p>
          </p:txBody>
        </p:sp>
        <p:pic>
          <p:nvPicPr>
            <p:cNvPr id="2050" name="Picture 2" descr="Image result for instagram pin png"/>
            <p:cNvPicPr>
              <a:picLocks noChangeAspect="1" noChangeArrowheads="1"/>
            </p:cNvPicPr>
            <p:nvPr/>
          </p:nvPicPr>
          <p:blipFill>
            <a:blip r:embed="rId4"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519993" y="1380653"/>
              <a:ext cx="276368" cy="276368"/>
            </a:xfrm>
            <a:prstGeom prst="rect">
              <a:avLst/>
            </a:prstGeom>
            <a:noFill/>
          </p:spPr>
        </p:pic>
      </p:grpSp>
      <p:grpSp>
        <p:nvGrpSpPr>
          <p:cNvPr id="40" name="Group 39"/>
          <p:cNvGrpSpPr/>
          <p:nvPr/>
        </p:nvGrpSpPr>
        <p:grpSpPr>
          <a:xfrm>
            <a:off x="196068" y="6061881"/>
            <a:ext cx="3079039" cy="586853"/>
            <a:chOff x="371214" y="1214651"/>
            <a:chExt cx="3079039" cy="586853"/>
          </a:xfrm>
        </p:grpSpPr>
        <p:sp>
          <p:nvSpPr>
            <p:cNvPr id="41" name="Rounded Rectangle 40"/>
            <p:cNvSpPr/>
            <p:nvPr/>
          </p:nvSpPr>
          <p:spPr>
            <a:xfrm>
              <a:off x="371214" y="1214651"/>
              <a:ext cx="2106262"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29883" y="1263579"/>
              <a:ext cx="2620370"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QUITO</a:t>
              </a:r>
            </a:p>
          </p:txBody>
        </p:sp>
        <p:pic>
          <p:nvPicPr>
            <p:cNvPr id="43" name="Picture 2" descr="Image result for instagram pin png"/>
            <p:cNvPicPr>
              <a:picLocks noChangeAspect="1" noChangeArrowheads="1"/>
            </p:cNvPicPr>
            <p:nvPr/>
          </p:nvPicPr>
          <p:blipFill>
            <a:blip r:embed="rId4"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465556" y="1320661"/>
              <a:ext cx="276368" cy="276368"/>
            </a:xfrm>
            <a:prstGeom prst="rect">
              <a:avLst/>
            </a:prstGeom>
            <a:noFill/>
          </p:spPr>
        </p:pic>
      </p:grpSp>
      <p:grpSp>
        <p:nvGrpSpPr>
          <p:cNvPr id="48" name="Group 47"/>
          <p:cNvGrpSpPr/>
          <p:nvPr/>
        </p:nvGrpSpPr>
        <p:grpSpPr>
          <a:xfrm>
            <a:off x="6470857" y="2598128"/>
            <a:ext cx="3245443" cy="586853"/>
            <a:chOff x="371213" y="1214651"/>
            <a:chExt cx="3245443" cy="586853"/>
          </a:xfrm>
        </p:grpSpPr>
        <p:sp>
          <p:nvSpPr>
            <p:cNvPr id="49" name="Rounded Rectangle 48"/>
            <p:cNvSpPr/>
            <p:nvPr/>
          </p:nvSpPr>
          <p:spPr>
            <a:xfrm>
              <a:off x="371213" y="1214651"/>
              <a:ext cx="3245443"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937142" y="1277244"/>
              <a:ext cx="2620370"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AMAZON BASIN</a:t>
              </a:r>
            </a:p>
          </p:txBody>
        </p:sp>
        <p:pic>
          <p:nvPicPr>
            <p:cNvPr id="51" name="Picture 2" descr="Image result for instagram pin png"/>
            <p:cNvPicPr>
              <a:picLocks noChangeAspect="1" noChangeArrowheads="1"/>
            </p:cNvPicPr>
            <p:nvPr/>
          </p:nvPicPr>
          <p:blipFill>
            <a:blip r:embed="rId4"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01638" y="1380653"/>
              <a:ext cx="276368" cy="276368"/>
            </a:xfrm>
            <a:prstGeom prst="rect">
              <a:avLst/>
            </a:prstGeom>
            <a:noFill/>
          </p:spPr>
        </p:pic>
      </p:grpSp>
      <p:grpSp>
        <p:nvGrpSpPr>
          <p:cNvPr id="44" name="Group 43"/>
          <p:cNvGrpSpPr/>
          <p:nvPr/>
        </p:nvGrpSpPr>
        <p:grpSpPr>
          <a:xfrm>
            <a:off x="6530001" y="6072640"/>
            <a:ext cx="4589756" cy="586853"/>
            <a:chOff x="371213" y="1214651"/>
            <a:chExt cx="3245443" cy="586853"/>
          </a:xfrm>
        </p:grpSpPr>
        <p:sp>
          <p:nvSpPr>
            <p:cNvPr id="45" name="Rounded Rectangle 44"/>
            <p:cNvSpPr/>
            <p:nvPr/>
          </p:nvSpPr>
          <p:spPr>
            <a:xfrm>
              <a:off x="371213" y="1214651"/>
              <a:ext cx="3245443"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29564" y="1277244"/>
              <a:ext cx="2827949"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BANOS DE AUGA SANTA</a:t>
              </a:r>
            </a:p>
          </p:txBody>
        </p:sp>
      </p:grpSp>
      <p:pic>
        <p:nvPicPr>
          <p:cNvPr id="23" name="Picture 2" descr="Image result for instagram pin png"/>
          <p:cNvPicPr>
            <a:picLocks noChangeAspect="1" noChangeArrowheads="1"/>
          </p:cNvPicPr>
          <p:nvPr/>
        </p:nvPicPr>
        <p:blipFill>
          <a:blip r:embed="rId4"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746351" y="6247595"/>
            <a:ext cx="276368" cy="276368"/>
          </a:xfrm>
          <a:prstGeom prst="rect">
            <a:avLst/>
          </a:prstGeom>
          <a:noFill/>
        </p:spPr>
      </p:pic>
    </p:spTree>
    <p:extLst>
      <p:ext uri="{BB962C8B-B14F-4D97-AF65-F5344CB8AC3E}">
        <p14:creationId xmlns:p14="http://schemas.microsoft.com/office/powerpoint/2010/main" val="17966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8968" y="2231729"/>
            <a:ext cx="4669971" cy="280532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Complete a service project</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Canoe up the Amazon Basin</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Visit a Cloud Forest</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Visit Local Markets</a:t>
            </a:r>
          </a:p>
          <a:p>
            <a:pPr marL="342900" indent="-342900">
              <a:lnSpc>
                <a:spcPct val="150000"/>
              </a:lnSpc>
              <a:buFont typeface="Arial" panose="020B0604020202020204" pitchFamily="34" charset="0"/>
              <a:buChar char="•"/>
            </a:pPr>
            <a:r>
              <a:rPr lang="es-ES" sz="2000" dirty="0" err="1">
                <a:latin typeface="Arial" panose="020B0604020202020204" pitchFamily="34" charset="0"/>
                <a:cs typeface="Arial" panose="020B0604020202020204" pitchFamily="34" charset="0"/>
              </a:rPr>
              <a:t>Visit</a:t>
            </a:r>
            <a:r>
              <a:rPr lang="es-ES" sz="2000" dirty="0">
                <a:latin typeface="Arial" panose="020B0604020202020204" pitchFamily="34" charset="0"/>
                <a:cs typeface="Arial" panose="020B0604020202020204" pitchFamily="34" charset="0"/>
              </a:rPr>
              <a:t> Mercado de los Ponchos</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Visit a Waterfall</a:t>
            </a:r>
          </a:p>
        </p:txBody>
      </p:sp>
      <p:sp>
        <p:nvSpPr>
          <p:cNvPr id="6" name="Rectangle 5"/>
          <p:cNvSpPr/>
          <p:nvPr/>
        </p:nvSpPr>
        <p:spPr>
          <a:xfrm>
            <a:off x="821436" y="1505067"/>
            <a:ext cx="3040791" cy="523220"/>
          </a:xfrm>
          <a:prstGeom prst="rect">
            <a:avLst/>
          </a:prstGeom>
        </p:spPr>
        <p:txBody>
          <a:bodyPr wrap="square">
            <a:spAutoFit/>
          </a:bodyPr>
          <a:lstStyle/>
          <a:p>
            <a:pPr algn="ctr"/>
            <a:r>
              <a:rPr lang="en-US" sz="2800" b="1" dirty="0">
                <a:solidFill>
                  <a:srgbClr val="37001F"/>
                </a:solidFill>
                <a:latin typeface="Century Gothic" panose="020B0502020202020204" pitchFamily="34" charset="0"/>
                <a:cs typeface="Arial" panose="020B0604020202020204" pitchFamily="34" charset="0"/>
              </a:rPr>
              <a:t>HIGHLIGHTS</a:t>
            </a:r>
          </a:p>
        </p:txBody>
      </p:sp>
      <p:grpSp>
        <p:nvGrpSpPr>
          <p:cNvPr id="12" name="Group 11"/>
          <p:cNvGrpSpPr/>
          <p:nvPr/>
        </p:nvGrpSpPr>
        <p:grpSpPr>
          <a:xfrm>
            <a:off x="4593336" y="0"/>
            <a:ext cx="7598664" cy="6858000"/>
            <a:chOff x="4593336" y="0"/>
            <a:chExt cx="7598664" cy="6858000"/>
          </a:xfrm>
        </p:grpSpPr>
        <p:sp>
          <p:nvSpPr>
            <p:cNvPr id="4" name="Rectangle 3"/>
            <p:cNvSpPr/>
            <p:nvPr/>
          </p:nvSpPr>
          <p:spPr>
            <a:xfrm>
              <a:off x="8313840" y="0"/>
              <a:ext cx="137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8324859" y="-1496081"/>
              <a:ext cx="135618" cy="759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8324859" y="807170"/>
              <a:ext cx="135618" cy="759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4608757" y="0"/>
            <a:ext cx="7583243" cy="6858000"/>
          </a:xfrm>
          <a:prstGeom prst="rect">
            <a:avLst/>
          </a:prstGeom>
        </p:spPr>
      </p:pic>
    </p:spTree>
    <p:extLst>
      <p:ext uri="{BB962C8B-B14F-4D97-AF65-F5344CB8AC3E}">
        <p14:creationId xmlns:p14="http://schemas.microsoft.com/office/powerpoint/2010/main" val="2185988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1"/>
            <a:ext cx="12192000" cy="1736616"/>
          </a:xfrm>
          <a:prstGeom prst="rect">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933097" y="1869341"/>
            <a:ext cx="4724752" cy="4610435"/>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Round-trip airfare</a:t>
            </a:r>
          </a:p>
          <a:p>
            <a:pPr algn="l"/>
            <a:r>
              <a:rPr lang="en-US" dirty="0">
                <a:latin typeface="Arial" panose="020B0604020202020204" pitchFamily="34" charset="0"/>
                <a:cs typeface="Arial" panose="020B0604020202020204" pitchFamily="34" charset="0"/>
              </a:rPr>
              <a:t>Safe, quality hotel rooms</a:t>
            </a:r>
          </a:p>
          <a:p>
            <a:pPr algn="l"/>
            <a:r>
              <a:rPr lang="en-US" dirty="0">
                <a:latin typeface="Arial" panose="020B0604020202020204" pitchFamily="34" charset="0"/>
                <a:cs typeface="Arial" panose="020B0604020202020204" pitchFamily="34" charset="0"/>
              </a:rPr>
              <a:t>24/7 bilingual Tour Director</a:t>
            </a:r>
          </a:p>
          <a:p>
            <a:pPr algn="l"/>
            <a:r>
              <a:rPr lang="en-US" dirty="0">
                <a:latin typeface="Arial" panose="020B0604020202020204" pitchFamily="34" charset="0"/>
                <a:cs typeface="Arial" panose="020B0604020202020204" pitchFamily="34" charset="0"/>
              </a:rPr>
              <a:t>On-tour transportation</a:t>
            </a:r>
          </a:p>
          <a:p>
            <a:pPr algn="l"/>
            <a:r>
              <a:rPr lang="en-US" dirty="0">
                <a:latin typeface="Arial" panose="020B0604020202020204" pitchFamily="34" charset="0"/>
                <a:cs typeface="Arial" panose="020B0604020202020204" pitchFamily="34" charset="0"/>
              </a:rPr>
              <a:t>Educational itinerary</a:t>
            </a:r>
          </a:p>
          <a:p>
            <a:pPr algn="l"/>
            <a:r>
              <a:rPr lang="en-US" dirty="0">
                <a:latin typeface="Arial" panose="020B0604020202020204" pitchFamily="34" charset="0"/>
                <a:cs typeface="Arial" panose="020B0604020202020204" pitchFamily="34" charset="0"/>
              </a:rPr>
              <a:t>Guided tours and activities</a:t>
            </a:r>
          </a:p>
          <a:p>
            <a:pPr algn="l"/>
            <a:r>
              <a:rPr lang="en-US" dirty="0">
                <a:latin typeface="Arial" panose="020B0604020202020204" pitchFamily="34" charset="0"/>
                <a:cs typeface="Arial" panose="020B0604020202020204" pitchFamily="34" charset="0"/>
              </a:rPr>
              <a:t>Breakfast, lunch &amp; dinner daily</a:t>
            </a:r>
          </a:p>
          <a:p>
            <a:pPr algn="l"/>
            <a:r>
              <a:rPr lang="en-US" dirty="0">
                <a:latin typeface="Arial" panose="020B0604020202020204" pitchFamily="34" charset="0"/>
                <a:cs typeface="Arial" panose="020B0604020202020204" pitchFamily="34" charset="0"/>
              </a:rPr>
              <a:t>24/7 on-tour assistance</a:t>
            </a:r>
          </a:p>
          <a:p>
            <a:pPr algn="l"/>
            <a:r>
              <a:rPr lang="en-US" dirty="0">
                <a:latin typeface="Arial" panose="020B0604020202020204" pitchFamily="34" charset="0"/>
                <a:cs typeface="Arial" panose="020B0604020202020204" pitchFamily="34" charset="0"/>
              </a:rPr>
              <a:t>Traveler Support Team</a:t>
            </a:r>
          </a:p>
          <a:p>
            <a:pPr algn="l"/>
            <a:r>
              <a:rPr lang="en-US" dirty="0">
                <a:latin typeface="Arial" panose="020B0604020202020204" pitchFamily="34" charset="0"/>
                <a:cs typeface="Arial" panose="020B0604020202020204" pitchFamily="34" charset="0"/>
              </a:rPr>
              <a:t>Tour Donation Page </a:t>
            </a:r>
          </a:p>
        </p:txBody>
      </p:sp>
      <p:sp>
        <p:nvSpPr>
          <p:cNvPr id="9" name="Content Placeholder 2"/>
          <p:cNvSpPr txBox="1">
            <a:spLocks/>
          </p:cNvSpPr>
          <p:nvPr/>
        </p:nvSpPr>
        <p:spPr>
          <a:xfrm>
            <a:off x="6095999" y="1877278"/>
            <a:ext cx="5486400" cy="186009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weShare online education platform</a:t>
            </a:r>
          </a:p>
          <a:p>
            <a:pPr marL="0" indent="0">
              <a:buNone/>
            </a:pPr>
            <a:r>
              <a:rPr lang="en-US" sz="2400" dirty="0">
                <a:latin typeface="Arial" panose="020B0604020202020204" pitchFamily="34" charset="0"/>
                <a:cs typeface="Arial" panose="020B0604020202020204" pitchFamily="34" charset="0"/>
              </a:rPr>
              <a:t>UnCommon App college essay toolkit </a:t>
            </a:r>
          </a:p>
          <a:p>
            <a:pPr marL="0" indent="0">
              <a:buNone/>
            </a:pPr>
            <a:r>
              <a:rPr lang="en-US" sz="2400" dirty="0">
                <a:latin typeface="Arial" panose="020B0604020202020204" pitchFamily="34" charset="0"/>
                <a:cs typeface="Arial" panose="020B0604020202020204" pitchFamily="34" charset="0"/>
              </a:rPr>
              <a:t>Travel backpack</a:t>
            </a:r>
          </a:p>
          <a:p>
            <a:pPr marL="0" indent="0">
              <a:buNone/>
            </a:pPr>
            <a:r>
              <a:rPr lang="en-US" sz="2400" dirty="0">
                <a:latin typeface="Arial" panose="020B0604020202020204" pitchFamily="34" charset="0"/>
                <a:cs typeface="Arial" panose="020B0604020202020204" pitchFamily="34" charset="0"/>
              </a:rPr>
              <a:t>Global Travel Protection Plan</a:t>
            </a:r>
          </a:p>
          <a:p>
            <a:pPr marL="0" indent="0">
              <a:buNone/>
            </a:pPr>
            <a:endParaRPr lang="en-US" sz="2000" dirty="0"/>
          </a:p>
        </p:txBody>
      </p:sp>
      <p:sp>
        <p:nvSpPr>
          <p:cNvPr id="10" name="TextBox 9"/>
          <p:cNvSpPr txBox="1"/>
          <p:nvPr/>
        </p:nvSpPr>
        <p:spPr>
          <a:xfrm>
            <a:off x="722113" y="818147"/>
            <a:ext cx="10747773" cy="742191"/>
          </a:xfrm>
          <a:prstGeom prst="rect">
            <a:avLst/>
          </a:prstGeom>
          <a:noFill/>
        </p:spPr>
        <p:txBody>
          <a:bodyPr wrap="square" rtlCol="0">
            <a:spAutoFit/>
          </a:bodyPr>
          <a:lstStyle/>
          <a:p>
            <a:pPr algn="ctr">
              <a:lnSpc>
                <a:spcPct val="75000"/>
              </a:lnSpc>
            </a:pPr>
            <a:r>
              <a:rPr lang="en-US" sz="5400" b="1" dirty="0">
                <a:solidFill>
                  <a:schemeClr val="bg1"/>
                </a:solidFill>
                <a:latin typeface="Century Gothic" panose="020B0502020202020204" pitchFamily="34" charset="0"/>
              </a:rPr>
              <a:t>What’s Included</a:t>
            </a:r>
          </a:p>
        </p:txBody>
      </p:sp>
      <p:sp>
        <p:nvSpPr>
          <p:cNvPr id="16" name="Content Placeholder 2"/>
          <p:cNvSpPr txBox="1">
            <a:spLocks/>
          </p:cNvSpPr>
          <p:nvPr/>
        </p:nvSpPr>
        <p:spPr>
          <a:xfrm>
            <a:off x="6140620" y="3737368"/>
            <a:ext cx="5486400" cy="274240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(And a few things you'll need to cover)</a:t>
            </a:r>
          </a:p>
          <a:p>
            <a:pPr marL="0" indent="0">
              <a:buNone/>
            </a:pPr>
            <a:r>
              <a:rPr lang="en-US" sz="2400" dirty="0">
                <a:latin typeface="Arial" panose="020B0604020202020204" pitchFamily="34" charset="0"/>
                <a:cs typeface="Arial" panose="020B0604020202020204" pitchFamily="34" charset="0"/>
              </a:rPr>
              <a:t>Passport and visa fees</a:t>
            </a:r>
          </a:p>
          <a:p>
            <a:pPr marL="0" indent="0">
              <a:buNone/>
            </a:pPr>
            <a:r>
              <a:rPr lang="en-US" sz="2400" dirty="0">
                <a:latin typeface="Arial" panose="020B0604020202020204" pitchFamily="34" charset="0"/>
                <a:cs typeface="Arial" panose="020B0604020202020204" pitchFamily="34" charset="0"/>
              </a:rPr>
              <a:t>Airport baggage fees</a:t>
            </a:r>
          </a:p>
          <a:p>
            <a:pPr marL="0" indent="0">
              <a:buNone/>
            </a:pPr>
            <a:r>
              <a:rPr lang="en-US" sz="2400" dirty="0">
                <a:latin typeface="Arial" panose="020B0604020202020204" pitchFamily="34" charset="0"/>
                <a:cs typeface="Arial" panose="020B0604020202020204" pitchFamily="34" charset="0"/>
              </a:rPr>
              <a:t>Lunches and snacks</a:t>
            </a:r>
          </a:p>
          <a:p>
            <a:pPr marL="0" indent="0">
              <a:buNone/>
            </a:pPr>
            <a:r>
              <a:rPr lang="en-US" sz="2400" dirty="0">
                <a:latin typeface="Arial" panose="020B0604020202020204" pitchFamily="34" charset="0"/>
                <a:cs typeface="Arial" panose="020B0604020202020204" pitchFamily="34" charset="0"/>
              </a:rPr>
              <a:t>Spending money</a:t>
            </a:r>
          </a:p>
          <a:p>
            <a:pPr marL="0" indent="0">
              <a:buNone/>
            </a:pPr>
            <a:r>
              <a:rPr lang="en-US" sz="2400" dirty="0">
                <a:latin typeface="Arial" panose="020B0604020202020204" pitchFamily="34" charset="0"/>
                <a:cs typeface="Arial" panose="020B0604020202020204" pitchFamily="34" charset="0"/>
              </a:rPr>
              <a:t>Tips</a:t>
            </a:r>
          </a:p>
        </p:txBody>
      </p:sp>
      <p:pic>
        <p:nvPicPr>
          <p:cNvPr id="31"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1326" y="1934430"/>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1326" y="2386197"/>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14650" y="2865607"/>
            <a:ext cx="2698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1326" y="3334058"/>
            <a:ext cx="260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1326" y="3781437"/>
            <a:ext cx="2555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1326" y="2896702"/>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4"/>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1326" y="4239850"/>
            <a:ext cx="266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21326" y="4684342"/>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814650" y="1950305"/>
            <a:ext cx="255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21326" y="5582604"/>
            <a:ext cx="2698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21326" y="5161806"/>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4"/>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21326" y="6080128"/>
            <a:ext cx="255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2"/>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828298" y="608330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3"/>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814650" y="2367066"/>
            <a:ext cx="255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814650" y="5189763"/>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p:cNvPicPr>
            <a:picLocks noChangeAspect="1"/>
          </p:cNvPicPr>
          <p:nvPr/>
        </p:nvPicPr>
        <p:blipFill>
          <a:blip r:embed="rId16"/>
          <a:stretch>
            <a:fillRect/>
          </a:stretch>
        </p:blipFill>
        <p:spPr>
          <a:xfrm>
            <a:off x="5814650" y="4716260"/>
            <a:ext cx="285579" cy="252808"/>
          </a:xfrm>
          <a:prstGeom prst="rect">
            <a:avLst/>
          </a:prstGeom>
        </p:spPr>
      </p:pic>
      <p:pic>
        <p:nvPicPr>
          <p:cNvPr id="57" name="Picture 56"/>
          <p:cNvPicPr>
            <a:picLocks noChangeAspect="1"/>
          </p:cNvPicPr>
          <p:nvPr/>
        </p:nvPicPr>
        <p:blipFill>
          <a:blip r:embed="rId17"/>
          <a:stretch>
            <a:fillRect/>
          </a:stretch>
        </p:blipFill>
        <p:spPr>
          <a:xfrm>
            <a:off x="5814650" y="5680334"/>
            <a:ext cx="277725" cy="267626"/>
          </a:xfrm>
          <a:prstGeom prst="rect">
            <a:avLst/>
          </a:prstGeom>
        </p:spPr>
      </p:pic>
      <p:pic>
        <p:nvPicPr>
          <p:cNvPr id="58" name="Picture 57"/>
          <p:cNvPicPr>
            <a:picLocks noChangeAspect="1"/>
          </p:cNvPicPr>
          <p:nvPr/>
        </p:nvPicPr>
        <p:blipFill>
          <a:blip r:embed="rId18"/>
          <a:stretch>
            <a:fillRect/>
          </a:stretch>
        </p:blipFill>
        <p:spPr>
          <a:xfrm>
            <a:off x="5814650" y="4227188"/>
            <a:ext cx="267421" cy="276189"/>
          </a:xfrm>
          <a:prstGeom prst="rect">
            <a:avLst/>
          </a:prstGeom>
        </p:spPr>
      </p:pic>
      <p:cxnSp>
        <p:nvCxnSpPr>
          <p:cNvPr id="26" name="Straight Connector 25"/>
          <p:cNvCxnSpPr/>
          <p:nvPr/>
        </p:nvCxnSpPr>
        <p:spPr>
          <a:xfrm>
            <a:off x="3798473" y="1550318"/>
            <a:ext cx="457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27" name="Picture 26"/>
          <p:cNvPicPr>
            <a:picLocks noChangeAspect="1"/>
          </p:cNvPicPr>
          <p:nvPr/>
        </p:nvPicPr>
        <p:blipFill>
          <a:blip r:embed="rId18"/>
          <a:stretch>
            <a:fillRect/>
          </a:stretch>
        </p:blipFill>
        <p:spPr>
          <a:xfrm>
            <a:off x="5808732" y="3303689"/>
            <a:ext cx="267421" cy="276189"/>
          </a:xfrm>
          <a:prstGeom prst="rect">
            <a:avLst/>
          </a:prstGeom>
        </p:spPr>
      </p:pic>
    </p:spTree>
    <p:extLst>
      <p:ext uri="{BB962C8B-B14F-4D97-AF65-F5344CB8AC3E}">
        <p14:creationId xmlns:p14="http://schemas.microsoft.com/office/powerpoint/2010/main" val="14700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par>
                                <p:cTn id="66" presetID="10" presetClass="entr" presetSubtype="0"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par>
                                <p:cTn id="69" presetID="10" presetClass="entr" presetSubtype="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par>
                                <p:cTn id="72" presetID="10" presetClass="entr" presetSubtype="0"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91821" y="2265528"/>
            <a:ext cx="2552132" cy="4026090"/>
          </a:xfrm>
          <a:prstGeom prst="rect">
            <a:avLst/>
          </a:prstGeom>
        </p:spPr>
      </p:pic>
      <p:sp>
        <p:nvSpPr>
          <p:cNvPr id="23" name="TextBox 22"/>
          <p:cNvSpPr txBox="1"/>
          <p:nvPr/>
        </p:nvSpPr>
        <p:spPr>
          <a:xfrm>
            <a:off x="722113" y="525557"/>
            <a:ext cx="1074777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Making it happen</a:t>
            </a:r>
          </a:p>
          <a:p>
            <a:pPr algn="ctr">
              <a:lnSpc>
                <a:spcPct val="125000"/>
              </a:lnSpc>
            </a:pPr>
            <a:r>
              <a:rPr lang="en-US" sz="3200" dirty="0">
                <a:latin typeface="Arial" panose="020B0604020202020204" pitchFamily="34" charset="0"/>
                <a:cs typeface="Arial" panose="020B0604020202020204" pitchFamily="34" charset="0"/>
              </a:rPr>
              <a:t>We’ve got options</a:t>
            </a:r>
            <a:endParaRPr lang="en-US" sz="5400" dirty="0">
              <a:solidFill>
                <a:srgbClr val="EB008B"/>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643951" y="2279176"/>
            <a:ext cx="2524837" cy="3998794"/>
          </a:xfrm>
          <a:prstGeom prst="rect">
            <a:avLst/>
          </a:prstGeom>
        </p:spPr>
      </p:pic>
      <p:pic>
        <p:nvPicPr>
          <p:cNvPr id="18" name="Picture 17"/>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172547" y="2279176"/>
            <a:ext cx="2524837" cy="3998794"/>
          </a:xfrm>
          <a:prstGeom prst="rect">
            <a:avLst/>
          </a:prstGeom>
        </p:spPr>
      </p:pic>
      <p:pic>
        <p:nvPicPr>
          <p:cNvPr id="19" name="Picture 18"/>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8681769" y="2279176"/>
            <a:ext cx="2516220" cy="3985146"/>
          </a:xfrm>
          <a:prstGeom prst="rect">
            <a:avLst/>
          </a:prstGeom>
        </p:spPr>
      </p:pic>
      <p:cxnSp>
        <p:nvCxnSpPr>
          <p:cNvPr id="27" name="Straight Connector 26"/>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644316" y="2617760"/>
            <a:ext cx="1419726"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$88</a:t>
            </a:r>
          </a:p>
        </p:txBody>
      </p:sp>
      <p:sp>
        <p:nvSpPr>
          <p:cNvPr id="29" name="TextBox 28"/>
          <p:cNvSpPr txBox="1"/>
          <p:nvPr/>
        </p:nvSpPr>
        <p:spPr>
          <a:xfrm>
            <a:off x="4184739" y="2632997"/>
            <a:ext cx="1419726"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$176</a:t>
            </a:r>
          </a:p>
        </p:txBody>
      </p:sp>
      <p:sp>
        <p:nvSpPr>
          <p:cNvPr id="30" name="TextBox 29"/>
          <p:cNvSpPr txBox="1"/>
          <p:nvPr/>
        </p:nvSpPr>
        <p:spPr>
          <a:xfrm>
            <a:off x="6453441" y="2617760"/>
            <a:ext cx="1917032"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$3,255</a:t>
            </a:r>
          </a:p>
        </p:txBody>
      </p:sp>
      <p:sp>
        <p:nvSpPr>
          <p:cNvPr id="31" name="Rectangle 30"/>
          <p:cNvSpPr/>
          <p:nvPr/>
        </p:nvSpPr>
        <p:spPr>
          <a:xfrm>
            <a:off x="1267786" y="3392141"/>
            <a:ext cx="2264851" cy="338554"/>
          </a:xfrm>
          <a:prstGeom prst="rect">
            <a:avLst/>
          </a:prstGeom>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BI-WEEKLY</a:t>
            </a:r>
          </a:p>
        </p:txBody>
      </p:sp>
      <p:sp>
        <p:nvSpPr>
          <p:cNvPr id="32" name="Rectangle 31"/>
          <p:cNvSpPr/>
          <p:nvPr/>
        </p:nvSpPr>
        <p:spPr>
          <a:xfrm>
            <a:off x="3796511" y="3376390"/>
            <a:ext cx="2264851" cy="338554"/>
          </a:xfrm>
          <a:prstGeom prst="rect">
            <a:avLst/>
          </a:prstGeom>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MONTHLY</a:t>
            </a:r>
          </a:p>
        </p:txBody>
      </p:sp>
      <p:sp>
        <p:nvSpPr>
          <p:cNvPr id="33" name="Rectangle 32"/>
          <p:cNvSpPr/>
          <p:nvPr/>
        </p:nvSpPr>
        <p:spPr>
          <a:xfrm>
            <a:off x="6283037" y="3392141"/>
            <a:ext cx="2264851" cy="338554"/>
          </a:xfrm>
          <a:prstGeom prst="rect">
            <a:avLst/>
          </a:prstGeom>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IN FULL</a:t>
            </a:r>
          </a:p>
        </p:txBody>
      </p:sp>
      <p:sp>
        <p:nvSpPr>
          <p:cNvPr id="34" name="Rectangle 33"/>
          <p:cNvSpPr/>
          <p:nvPr/>
        </p:nvSpPr>
        <p:spPr>
          <a:xfrm>
            <a:off x="8811762" y="3392141"/>
            <a:ext cx="2264851" cy="338554"/>
          </a:xfrm>
          <a:prstGeom prst="rect">
            <a:avLst/>
          </a:prstGeom>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DONATION PAGE</a:t>
            </a:r>
          </a:p>
        </p:txBody>
      </p:sp>
    </p:spTree>
    <p:extLst>
      <p:ext uri="{BB962C8B-B14F-4D97-AF65-F5344CB8AC3E}">
        <p14:creationId xmlns:p14="http://schemas.microsoft.com/office/powerpoint/2010/main" val="20942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42284" y="0"/>
            <a:ext cx="5949716" cy="6858000"/>
          </a:xfrm>
          <a:prstGeom prst="rect">
            <a:avLst/>
          </a:prstGeom>
        </p:spPr>
      </p:pic>
      <p:sp>
        <p:nvSpPr>
          <p:cNvPr id="4" name="TextBox 3"/>
          <p:cNvSpPr txBox="1"/>
          <p:nvPr/>
        </p:nvSpPr>
        <p:spPr>
          <a:xfrm>
            <a:off x="556972" y="522566"/>
            <a:ext cx="5329353" cy="1022331"/>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Who’s in?</a:t>
            </a:r>
          </a:p>
        </p:txBody>
      </p:sp>
      <p:cxnSp>
        <p:nvCxnSpPr>
          <p:cNvPr id="8" name="Straight Connector 7"/>
          <p:cNvCxnSpPr/>
          <p:nvPr/>
        </p:nvCxnSpPr>
        <p:spPr>
          <a:xfrm>
            <a:off x="908645" y="1550318"/>
            <a:ext cx="4572000" cy="0"/>
          </a:xfrm>
          <a:prstGeom prst="line">
            <a:avLst/>
          </a:prstGeom>
          <a:ln w="19050">
            <a:solidFill>
              <a:srgbClr val="37001F"/>
            </a:solidFill>
          </a:ln>
        </p:spPr>
        <p:style>
          <a:lnRef idx="1">
            <a:schemeClr val="dk1"/>
          </a:lnRef>
          <a:fillRef idx="0">
            <a:schemeClr val="dk1"/>
          </a:fillRef>
          <a:effectRef idx="0">
            <a:schemeClr val="dk1"/>
          </a:effectRef>
          <a:fontRef idx="minor">
            <a:schemeClr val="tx1"/>
          </a:fontRef>
        </p:style>
      </p:cxnSp>
      <p:sp>
        <p:nvSpPr>
          <p:cNvPr id="10" name="Oval 9"/>
          <p:cNvSpPr/>
          <p:nvPr/>
        </p:nvSpPr>
        <p:spPr>
          <a:xfrm>
            <a:off x="9055659" y="320842"/>
            <a:ext cx="2775284" cy="2775284"/>
          </a:xfrm>
          <a:prstGeom prst="ellipse">
            <a:avLst/>
          </a:prstGeom>
          <a:solidFill>
            <a:srgbClr val="EB008B"/>
          </a:solidFill>
          <a:ln>
            <a:solidFill>
              <a:srgbClr val="EB0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93832" y="892876"/>
            <a:ext cx="2298938" cy="1631216"/>
          </a:xfrm>
          <a:prstGeom prst="rect">
            <a:avLst/>
          </a:prstGeom>
        </p:spPr>
        <p:txBody>
          <a:bodyPr wrap="square">
            <a:spAutoFit/>
          </a:bodyPr>
          <a:lstStyle/>
          <a:p>
            <a:pPr algn="ctr"/>
            <a:r>
              <a:rPr lang="en-US" sz="2000" b="1" i="1" dirty="0">
                <a:solidFill>
                  <a:schemeClr val="bg1"/>
                </a:solidFill>
                <a:latin typeface="Arial" panose="020B0604020202020204" pitchFamily="34" charset="0"/>
                <a:cs typeface="Arial" panose="020B0604020202020204" pitchFamily="34" charset="0"/>
              </a:rPr>
              <a:t>Enroll by the deadline and receive a $200 scholarship towards our tour! </a:t>
            </a:r>
            <a:endParaRPr lang="en-US" b="1" i="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924349" y="2140071"/>
            <a:ext cx="5139955" cy="4093428"/>
          </a:xfrm>
          <a:prstGeom prst="rect">
            <a:avLst/>
          </a:prstGeom>
        </p:spPr>
        <p:txBody>
          <a:bodyPr wrap="square">
            <a:spAutoFit/>
          </a:bodyPr>
          <a:lstStyle/>
          <a:p>
            <a:r>
              <a:rPr lang="en-US" b="1" dirty="0">
                <a:solidFill>
                  <a:srgbClr val="37001F"/>
                </a:solidFill>
                <a:latin typeface="Arial Black" panose="020B0A04020102020204" pitchFamily="34" charset="0"/>
                <a:cs typeface="Arial" panose="020B0604020202020204" pitchFamily="34" charset="0"/>
              </a:rPr>
              <a:t>LIMITED SPOTS AVAILABLE</a:t>
            </a:r>
          </a:p>
          <a:p>
            <a:r>
              <a:rPr lang="en-US" sz="3200" b="1" dirty="0">
                <a:solidFill>
                  <a:srgbClr val="EB008B"/>
                </a:solidFill>
                <a:latin typeface="Arial" panose="020B0604020202020204" pitchFamily="34" charset="0"/>
                <a:cs typeface="Arial" panose="020B0604020202020204" pitchFamily="34" charset="0"/>
              </a:rPr>
              <a:t>15</a:t>
            </a:r>
          </a:p>
          <a:p>
            <a:endParaRPr lang="en-US" sz="2400" b="1" dirty="0">
              <a:solidFill>
                <a:srgbClr val="37001F"/>
              </a:solidFill>
              <a:latin typeface="Georgia" panose="02040502050405020303" pitchFamily="18" charset="0"/>
              <a:cs typeface="Arial" panose="020B0604020202020204" pitchFamily="34" charset="0"/>
            </a:endParaRPr>
          </a:p>
          <a:p>
            <a:endParaRPr lang="en-US" b="1" dirty="0">
              <a:solidFill>
                <a:srgbClr val="37001F"/>
              </a:solidFill>
              <a:latin typeface="Arial Black" panose="020B0A04020102020204" pitchFamily="34" charset="0"/>
              <a:cs typeface="Arial" panose="020B0604020202020204" pitchFamily="34" charset="0"/>
            </a:endParaRPr>
          </a:p>
          <a:p>
            <a:r>
              <a:rPr lang="en-US" b="1" dirty="0">
                <a:solidFill>
                  <a:srgbClr val="37001F"/>
                </a:solidFill>
                <a:latin typeface="Arial Black" panose="020B0A04020102020204" pitchFamily="34" charset="0"/>
                <a:cs typeface="Arial" panose="020B0604020202020204" pitchFamily="34" charset="0"/>
              </a:rPr>
              <a:t>ENROLL AT</a:t>
            </a:r>
          </a:p>
          <a:p>
            <a:r>
              <a:rPr lang="en-US" sz="3200" dirty="0">
                <a:latin typeface="Arial" panose="020B0604020202020204" pitchFamily="34" charset="0"/>
                <a:cs typeface="Arial" panose="020B0604020202020204" pitchFamily="34" charset="0"/>
              </a:rPr>
              <a:t>eftours.com/</a:t>
            </a:r>
            <a:r>
              <a:rPr lang="en-US" sz="3200" dirty="0">
                <a:solidFill>
                  <a:srgbClr val="EB008B"/>
                </a:solidFill>
                <a:latin typeface="Arial" panose="020B0604020202020204" pitchFamily="34" charset="0"/>
                <a:cs typeface="Arial" panose="020B0604020202020204" pitchFamily="34" charset="0"/>
              </a:rPr>
              <a:t>2153902DU</a:t>
            </a:r>
            <a:endParaRPr lang="en-US" b="1" dirty="0">
              <a:solidFill>
                <a:srgbClr val="EB008B"/>
              </a:solidFill>
              <a:latin typeface="Arial Black" panose="020B0A04020102020204" pitchFamily="34" charset="0"/>
              <a:cs typeface="Arial" panose="020B0604020202020204" pitchFamily="34" charset="0"/>
            </a:endParaRPr>
          </a:p>
          <a:p>
            <a:endParaRPr lang="en-US" b="1" dirty="0">
              <a:solidFill>
                <a:srgbClr val="37001F"/>
              </a:solidFill>
              <a:latin typeface="Arial Black" panose="020B0A04020102020204" pitchFamily="34" charset="0"/>
              <a:cs typeface="Arial" panose="020B0604020202020204" pitchFamily="34" charset="0"/>
            </a:endParaRPr>
          </a:p>
          <a:p>
            <a:endParaRPr lang="en-US" b="1" dirty="0">
              <a:solidFill>
                <a:srgbClr val="37001F"/>
              </a:solidFill>
              <a:latin typeface="Arial Black" panose="020B0A04020102020204" pitchFamily="34" charset="0"/>
              <a:cs typeface="Arial" panose="020B0604020202020204" pitchFamily="34" charset="0"/>
            </a:endParaRPr>
          </a:p>
          <a:p>
            <a:r>
              <a:rPr lang="en-US" b="1" dirty="0">
                <a:solidFill>
                  <a:srgbClr val="37001F"/>
                </a:solidFill>
                <a:latin typeface="Arial Black" panose="020B0A04020102020204" pitchFamily="34" charset="0"/>
                <a:cs typeface="Arial" panose="020B0604020202020204" pitchFamily="34" charset="0"/>
              </a:rPr>
              <a:t>ENROLLMENT ENDS</a:t>
            </a:r>
          </a:p>
          <a:p>
            <a:r>
              <a:rPr lang="en-US" sz="3200" dirty="0">
                <a:solidFill>
                  <a:srgbClr val="EB008B"/>
                </a:solidFill>
                <a:latin typeface="Arial" panose="020B0604020202020204" pitchFamily="34" charset="0"/>
                <a:cs typeface="Arial" panose="020B0604020202020204" pitchFamily="34" charset="0"/>
              </a:rPr>
              <a:t>Friday</a:t>
            </a:r>
            <a:r>
              <a:rPr lang="en-US" sz="3200">
                <a:solidFill>
                  <a:srgbClr val="EB008B"/>
                </a:solidFill>
                <a:latin typeface="Arial" panose="020B0604020202020204" pitchFamily="34" charset="0"/>
                <a:cs typeface="Arial" panose="020B0604020202020204" pitchFamily="34" charset="0"/>
              </a:rPr>
              <a:t>, November 15</a:t>
            </a:r>
            <a:r>
              <a:rPr lang="en-US" sz="3200" baseline="30000">
                <a:solidFill>
                  <a:srgbClr val="EB008B"/>
                </a:solidFill>
                <a:latin typeface="Arial" panose="020B0604020202020204" pitchFamily="34" charset="0"/>
                <a:cs typeface="Arial" panose="020B0604020202020204" pitchFamily="34" charset="0"/>
              </a:rPr>
              <a:t>th</a:t>
            </a:r>
            <a:r>
              <a:rPr lang="en-US" sz="3200">
                <a:solidFill>
                  <a:srgbClr val="EB008B"/>
                </a:solidFill>
                <a:latin typeface="Arial" panose="020B0604020202020204" pitchFamily="34" charset="0"/>
                <a:cs typeface="Arial" panose="020B0604020202020204" pitchFamily="34" charset="0"/>
              </a:rPr>
              <a:t> </a:t>
            </a:r>
            <a:r>
              <a:rPr lang="en-US" sz="3200" dirty="0">
                <a:solidFill>
                  <a:srgbClr val="EB008B"/>
                </a:solidFill>
                <a:latin typeface="Arial" panose="020B0604020202020204" pitchFamily="34" charset="0"/>
                <a:cs typeface="Arial" panose="020B0604020202020204" pitchFamily="34" charset="0"/>
              </a:rPr>
              <a:t>at Midnight! </a:t>
            </a:r>
            <a:endParaRPr lang="en-US" dirty="0">
              <a:solidFill>
                <a:srgbClr val="EB00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28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240955" cy="6858000"/>
          </a:xfrm>
          <a:prstGeom prst="rect">
            <a:avLst/>
          </a:prstGeom>
        </p:spPr>
      </p:pic>
      <p:sp>
        <p:nvSpPr>
          <p:cNvPr id="3" name="Rectangle 2"/>
          <p:cNvSpPr/>
          <p:nvPr/>
        </p:nvSpPr>
        <p:spPr>
          <a:xfrm>
            <a:off x="7181750" y="1010295"/>
            <a:ext cx="5010250" cy="3970318"/>
          </a:xfrm>
          <a:prstGeom prst="rect">
            <a:avLst/>
          </a:prstGeom>
        </p:spPr>
        <p:txBody>
          <a:bodyPr wrap="square">
            <a:spAutoFit/>
          </a:bodyPr>
          <a:lstStyle/>
          <a:p>
            <a:r>
              <a:rPr lang="en-US" sz="3600" b="1" dirty="0">
                <a:solidFill>
                  <a:schemeClr val="bg1"/>
                </a:solidFill>
                <a:latin typeface="Century Gothic" panose="020B0502020202020204" pitchFamily="34" charset="0"/>
                <a:cs typeface="Arial" panose="020B0604020202020204" pitchFamily="34" charset="0"/>
              </a:rPr>
              <a:t>“I will never forget how wonderful I felt when our plane landed. I learned so much about myself and for that I am grateful.”</a:t>
            </a:r>
          </a:p>
        </p:txBody>
      </p:sp>
      <p:sp>
        <p:nvSpPr>
          <p:cNvPr id="4" name="Rectangle 3"/>
          <p:cNvSpPr/>
          <p:nvPr/>
        </p:nvSpPr>
        <p:spPr>
          <a:xfrm>
            <a:off x="7304842" y="5377036"/>
            <a:ext cx="3315932" cy="523220"/>
          </a:xfrm>
          <a:prstGeom prst="rect">
            <a:avLst/>
          </a:prstGeom>
        </p:spPr>
        <p:txBody>
          <a:bodyPr wrap="square">
            <a:spAutoFit/>
          </a:bodyPr>
          <a:lstStyle/>
          <a:p>
            <a:r>
              <a:rPr lang="en-US" sz="2800" i="1" dirty="0">
                <a:solidFill>
                  <a:schemeClr val="bg1"/>
                </a:solidFill>
                <a:latin typeface="Century Gothic" panose="020B0502020202020204" pitchFamily="34" charset="0"/>
                <a:cs typeface="Arial" panose="020B0604020202020204" pitchFamily="34" charset="0"/>
              </a:rPr>
              <a:t>-Student Traveler</a:t>
            </a:r>
          </a:p>
        </p:txBody>
      </p:sp>
    </p:spTree>
    <p:extLst>
      <p:ext uri="{BB962C8B-B14F-4D97-AF65-F5344CB8AC3E}">
        <p14:creationId xmlns:p14="http://schemas.microsoft.com/office/powerpoint/2010/main" val="351047042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 y="-43323"/>
            <a:ext cx="12325350" cy="7010043"/>
          </a:xfrm>
          <a:prstGeom prst="rect">
            <a:avLst/>
          </a:prstGeom>
        </p:spPr>
      </p:pic>
      <p:sp>
        <p:nvSpPr>
          <p:cNvPr id="4" name="Rectangle 3"/>
          <p:cNvSpPr/>
          <p:nvPr/>
        </p:nvSpPr>
        <p:spPr>
          <a:xfrm>
            <a:off x="691922" y="1467061"/>
            <a:ext cx="4959818" cy="3416320"/>
          </a:xfrm>
          <a:prstGeom prst="rect">
            <a:avLst/>
          </a:prstGeom>
        </p:spPr>
        <p:txBody>
          <a:bodyPr wrap="square">
            <a:spAutoFit/>
          </a:bodyPr>
          <a:lstStyle/>
          <a:p>
            <a:r>
              <a:rPr lang="en-US" sz="3600" b="1" dirty="0">
                <a:solidFill>
                  <a:srgbClr val="EB008B"/>
                </a:solidFill>
                <a:latin typeface="Century Gothic" panose="020B0502020202020204" pitchFamily="34" charset="0"/>
                <a:cs typeface="Arial" panose="020B0604020202020204" pitchFamily="34" charset="0"/>
              </a:rPr>
              <a:t>“Students stepped out of their comfort zones. Friendships were strengthened as they experienced this event together.”</a:t>
            </a:r>
          </a:p>
        </p:txBody>
      </p:sp>
      <p:sp>
        <p:nvSpPr>
          <p:cNvPr id="5" name="Rectangle 4"/>
          <p:cNvSpPr/>
          <p:nvPr/>
        </p:nvSpPr>
        <p:spPr>
          <a:xfrm>
            <a:off x="691922" y="5423670"/>
            <a:ext cx="3315932" cy="523220"/>
          </a:xfrm>
          <a:prstGeom prst="rect">
            <a:avLst/>
          </a:prstGeom>
        </p:spPr>
        <p:txBody>
          <a:bodyPr wrap="square">
            <a:spAutoFit/>
          </a:bodyPr>
          <a:lstStyle/>
          <a:p>
            <a:r>
              <a:rPr lang="en-US" sz="2800" i="1" dirty="0">
                <a:solidFill>
                  <a:srgbClr val="EB008B"/>
                </a:solidFill>
                <a:latin typeface="Century Gothic" panose="020B0502020202020204" pitchFamily="34" charset="0"/>
                <a:cs typeface="Arial" panose="020B0604020202020204" pitchFamily="34" charset="0"/>
              </a:rPr>
              <a:t>-Teacher</a:t>
            </a:r>
          </a:p>
        </p:txBody>
      </p:sp>
    </p:spTree>
    <p:extLst>
      <p:ext uri="{BB962C8B-B14F-4D97-AF65-F5344CB8AC3E}">
        <p14:creationId xmlns:p14="http://schemas.microsoft.com/office/powerpoint/2010/main" val="95951049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240955" cy="6858000"/>
          </a:xfrm>
          <a:prstGeom prst="rect">
            <a:avLst/>
          </a:prstGeom>
        </p:spPr>
      </p:pic>
      <p:sp>
        <p:nvSpPr>
          <p:cNvPr id="3" name="Rectangle 2"/>
          <p:cNvSpPr/>
          <p:nvPr/>
        </p:nvSpPr>
        <p:spPr>
          <a:xfrm>
            <a:off x="6451530" y="957461"/>
            <a:ext cx="5590186" cy="3970318"/>
          </a:xfrm>
          <a:prstGeom prst="rect">
            <a:avLst/>
          </a:prstGeom>
        </p:spPr>
        <p:txBody>
          <a:bodyPr wrap="square">
            <a:spAutoFit/>
          </a:bodyPr>
          <a:lstStyle/>
          <a:p>
            <a:r>
              <a:rPr lang="en-US" sz="3600" b="1" dirty="0">
                <a:solidFill>
                  <a:schemeClr val="bg1"/>
                </a:solidFill>
                <a:latin typeface="Century Gothic" panose="020B0502020202020204" pitchFamily="34" charset="0"/>
                <a:cs typeface="Arial" panose="020B0604020202020204" pitchFamily="34" charset="0"/>
              </a:rPr>
              <a:t>“Coming home, I feel more confident in my independence. I feel cultured and ultimately, I feel thankful for the friendships that I made on tour.”</a:t>
            </a:r>
          </a:p>
        </p:txBody>
      </p:sp>
      <p:sp>
        <p:nvSpPr>
          <p:cNvPr id="4" name="Rectangle 3"/>
          <p:cNvSpPr/>
          <p:nvPr/>
        </p:nvSpPr>
        <p:spPr>
          <a:xfrm>
            <a:off x="6451530" y="5379194"/>
            <a:ext cx="3315932" cy="523220"/>
          </a:xfrm>
          <a:prstGeom prst="rect">
            <a:avLst/>
          </a:prstGeom>
        </p:spPr>
        <p:txBody>
          <a:bodyPr wrap="square">
            <a:spAutoFit/>
          </a:bodyPr>
          <a:lstStyle/>
          <a:p>
            <a:r>
              <a:rPr lang="en-US" sz="2800" i="1" dirty="0">
                <a:solidFill>
                  <a:schemeClr val="bg1"/>
                </a:solidFill>
                <a:latin typeface="Century Gothic" panose="020B0502020202020204" pitchFamily="34" charset="0"/>
                <a:cs typeface="Arial" panose="020B0604020202020204" pitchFamily="34" charset="0"/>
              </a:rPr>
              <a:t>-Student Traveler</a:t>
            </a:r>
          </a:p>
        </p:txBody>
      </p:sp>
    </p:spTree>
    <p:extLst>
      <p:ext uri="{BB962C8B-B14F-4D97-AF65-F5344CB8AC3E}">
        <p14:creationId xmlns:p14="http://schemas.microsoft.com/office/powerpoint/2010/main" val="18912527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85342"/>
          </a:xfrm>
          <a:prstGeom prst="rect">
            <a:avLst/>
          </a:prstGeom>
        </p:spPr>
      </p:pic>
      <p:sp>
        <p:nvSpPr>
          <p:cNvPr id="3" name="Rectangle 2"/>
          <p:cNvSpPr/>
          <p:nvPr/>
        </p:nvSpPr>
        <p:spPr>
          <a:xfrm>
            <a:off x="7283380" y="1008376"/>
            <a:ext cx="4641920" cy="4524315"/>
          </a:xfrm>
          <a:prstGeom prst="rect">
            <a:avLst/>
          </a:prstGeom>
        </p:spPr>
        <p:txBody>
          <a:bodyPr wrap="square">
            <a:spAutoFit/>
          </a:bodyPr>
          <a:lstStyle/>
          <a:p>
            <a:r>
              <a:rPr lang="en-US" sz="3600" b="1" dirty="0">
                <a:solidFill>
                  <a:schemeClr val="bg1"/>
                </a:solidFill>
                <a:latin typeface="Century Gothic" panose="020B0502020202020204" pitchFamily="34" charset="0"/>
                <a:cs typeface="Arial" panose="020B0604020202020204" pitchFamily="34" charset="0"/>
              </a:rPr>
              <a:t>“There aren’t enough adjectives to describe this experience! It was utterly amazing. Incredible food, sites &amp; experiences. Everyone must go!</a:t>
            </a:r>
          </a:p>
        </p:txBody>
      </p:sp>
      <p:sp>
        <p:nvSpPr>
          <p:cNvPr id="4" name="Rectangle 3"/>
          <p:cNvSpPr/>
          <p:nvPr/>
        </p:nvSpPr>
        <p:spPr>
          <a:xfrm>
            <a:off x="7283380" y="5672125"/>
            <a:ext cx="3315932" cy="523220"/>
          </a:xfrm>
          <a:prstGeom prst="rect">
            <a:avLst/>
          </a:prstGeom>
        </p:spPr>
        <p:txBody>
          <a:bodyPr wrap="square">
            <a:spAutoFit/>
          </a:bodyPr>
          <a:lstStyle/>
          <a:p>
            <a:r>
              <a:rPr lang="en-US" sz="2800" i="1" dirty="0">
                <a:solidFill>
                  <a:schemeClr val="bg1"/>
                </a:solidFill>
                <a:latin typeface="Century Gothic" panose="020B0502020202020204" pitchFamily="34" charset="0"/>
                <a:cs typeface="Arial" panose="020B0604020202020204" pitchFamily="34" charset="0"/>
              </a:rPr>
              <a:t>-Teacher</a:t>
            </a:r>
          </a:p>
        </p:txBody>
      </p:sp>
    </p:spTree>
    <p:extLst>
      <p:ext uri="{BB962C8B-B14F-4D97-AF65-F5344CB8AC3E}">
        <p14:creationId xmlns:p14="http://schemas.microsoft.com/office/powerpoint/2010/main" val="41849758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5626"/>
          </a:xfrm>
          <a:prstGeom prst="rect">
            <a:avLst/>
          </a:prstGeom>
        </p:spPr>
      </p:pic>
      <p:sp>
        <p:nvSpPr>
          <p:cNvPr id="4" name="Rectangle 3"/>
          <p:cNvSpPr/>
          <p:nvPr/>
        </p:nvSpPr>
        <p:spPr>
          <a:xfrm>
            <a:off x="759813" y="1197654"/>
            <a:ext cx="5031387" cy="4031873"/>
          </a:xfrm>
          <a:prstGeom prst="rect">
            <a:avLst/>
          </a:prstGeom>
        </p:spPr>
        <p:txBody>
          <a:bodyPr wrap="square">
            <a:spAutoFit/>
          </a:bodyPr>
          <a:lstStyle/>
          <a:p>
            <a:r>
              <a:rPr lang="en-US" sz="3200" b="1" dirty="0">
                <a:solidFill>
                  <a:srgbClr val="EB008B"/>
                </a:solidFill>
                <a:latin typeface="Century Gothic" panose="020B0502020202020204" pitchFamily="34" charset="0"/>
                <a:cs typeface="Arial" panose="020B0604020202020204" pitchFamily="34" charset="0"/>
              </a:rPr>
              <a:t>“This tour helped my students immensely. Coming from a small, rural town, everything from the daily routines to the general atmosphere was mind-opening for the kids.”</a:t>
            </a:r>
          </a:p>
        </p:txBody>
      </p:sp>
      <p:sp>
        <p:nvSpPr>
          <p:cNvPr id="5" name="Rectangle 4"/>
          <p:cNvSpPr/>
          <p:nvPr/>
        </p:nvSpPr>
        <p:spPr>
          <a:xfrm>
            <a:off x="759813" y="5458345"/>
            <a:ext cx="3315932" cy="523220"/>
          </a:xfrm>
          <a:prstGeom prst="rect">
            <a:avLst/>
          </a:prstGeom>
        </p:spPr>
        <p:txBody>
          <a:bodyPr wrap="square">
            <a:spAutoFit/>
          </a:bodyPr>
          <a:lstStyle/>
          <a:p>
            <a:r>
              <a:rPr lang="en-US" sz="2800" i="1" dirty="0">
                <a:solidFill>
                  <a:srgbClr val="EB008B"/>
                </a:solidFill>
                <a:latin typeface="Century Gothic" panose="020B0502020202020204" pitchFamily="34" charset="0"/>
                <a:cs typeface="Arial" panose="020B0604020202020204" pitchFamily="34" charset="0"/>
              </a:rPr>
              <a:t>-Teacher</a:t>
            </a:r>
          </a:p>
        </p:txBody>
      </p:sp>
    </p:spTree>
    <p:extLst>
      <p:ext uri="{BB962C8B-B14F-4D97-AF65-F5344CB8AC3E}">
        <p14:creationId xmlns:p14="http://schemas.microsoft.com/office/powerpoint/2010/main" val="299306677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12225961" cy="6858000"/>
          </a:xfrm>
          <a:prstGeom prst="rect">
            <a:avLst/>
          </a:prstGeom>
        </p:spPr>
      </p:pic>
      <p:sp>
        <p:nvSpPr>
          <p:cNvPr id="3" name="Rectangle 2"/>
          <p:cNvSpPr/>
          <p:nvPr/>
        </p:nvSpPr>
        <p:spPr>
          <a:xfrm>
            <a:off x="914330" y="1137562"/>
            <a:ext cx="5962720" cy="4154984"/>
          </a:xfrm>
          <a:prstGeom prst="rect">
            <a:avLst/>
          </a:prstGeom>
        </p:spPr>
        <p:txBody>
          <a:bodyPr wrap="square">
            <a:spAutoFit/>
          </a:bodyPr>
          <a:lstStyle/>
          <a:p>
            <a:pPr algn="ctr"/>
            <a:r>
              <a:rPr lang="en-US" sz="4400" b="1" dirty="0">
                <a:solidFill>
                  <a:schemeClr val="bg1"/>
                </a:solidFill>
                <a:latin typeface="Century Gothic" panose="020B0502020202020204" pitchFamily="34" charset="0"/>
                <a:cs typeface="Arial" panose="020B0604020202020204" pitchFamily="34" charset="0"/>
              </a:rPr>
              <a:t>“Introverts blossomed. Extroverts led and made sure everyone was included in the fun.”</a:t>
            </a:r>
          </a:p>
        </p:txBody>
      </p:sp>
      <p:sp>
        <p:nvSpPr>
          <p:cNvPr id="4" name="Rectangle 3"/>
          <p:cNvSpPr/>
          <p:nvPr/>
        </p:nvSpPr>
        <p:spPr>
          <a:xfrm>
            <a:off x="2044294" y="5656096"/>
            <a:ext cx="3315932" cy="523220"/>
          </a:xfrm>
          <a:prstGeom prst="rect">
            <a:avLst/>
          </a:prstGeom>
        </p:spPr>
        <p:txBody>
          <a:bodyPr wrap="square">
            <a:spAutoFit/>
          </a:bodyPr>
          <a:lstStyle/>
          <a:p>
            <a:pPr algn="ctr"/>
            <a:r>
              <a:rPr lang="en-US" sz="2800" i="1" dirty="0">
                <a:solidFill>
                  <a:schemeClr val="bg1"/>
                </a:solidFill>
                <a:latin typeface="Century Gothic" panose="020B0502020202020204" pitchFamily="34" charset="0"/>
                <a:cs typeface="Arial" panose="020B0604020202020204" pitchFamily="34" charset="0"/>
              </a:rPr>
              <a:t>-Teacher</a:t>
            </a:r>
          </a:p>
        </p:txBody>
      </p:sp>
    </p:spTree>
    <p:extLst>
      <p:ext uri="{BB962C8B-B14F-4D97-AF65-F5344CB8AC3E}">
        <p14:creationId xmlns:p14="http://schemas.microsoft.com/office/powerpoint/2010/main" val="19065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226"/>
          <a:stretch/>
        </p:blipFill>
        <p:spPr>
          <a:xfrm>
            <a:off x="6848475" y="1200151"/>
            <a:ext cx="4314825" cy="5212940"/>
          </a:xfrm>
          <a:prstGeom prst="rect">
            <a:avLst/>
          </a:prstGeom>
        </p:spPr>
      </p:pic>
      <p:sp>
        <p:nvSpPr>
          <p:cNvPr id="3" name="TextBox 2"/>
          <p:cNvSpPr txBox="1"/>
          <p:nvPr/>
        </p:nvSpPr>
        <p:spPr>
          <a:xfrm>
            <a:off x="1201338" y="2496482"/>
            <a:ext cx="4748204" cy="3323987"/>
          </a:xfrm>
          <a:prstGeom prst="rect">
            <a:avLst/>
          </a:prstGeom>
          <a:noFill/>
        </p:spPr>
        <p:txBody>
          <a:bodyPr wrap="square" rtlCol="0">
            <a:spAutoFit/>
          </a:bodyPr>
          <a:lstStyle/>
          <a:p>
            <a:pPr algn="r">
              <a:lnSpc>
                <a:spcPct val="175000"/>
              </a:lnSpc>
            </a:pPr>
            <a:r>
              <a:rPr lang="en-US" sz="2400" dirty="0">
                <a:latin typeface="Arial" panose="020B0604020202020204" pitchFamily="34" charset="0"/>
                <a:cs typeface="Arial" panose="020B0604020202020204" pitchFamily="34" charset="0"/>
              </a:rPr>
              <a:t>Please silence your phones</a:t>
            </a:r>
          </a:p>
          <a:p>
            <a:pPr algn="r">
              <a:lnSpc>
                <a:spcPct val="175000"/>
              </a:lnSpc>
            </a:pPr>
            <a:r>
              <a:rPr lang="en-US" sz="2400" dirty="0">
                <a:latin typeface="Arial" panose="020B0604020202020204" pitchFamily="34" charset="0"/>
                <a:cs typeface="Arial" panose="020B0604020202020204" pitchFamily="34" charset="0"/>
              </a:rPr>
              <a:t>Write questions on the exit ticket</a:t>
            </a:r>
          </a:p>
          <a:p>
            <a:pPr algn="r">
              <a:lnSpc>
                <a:spcPct val="175000"/>
              </a:lnSpc>
            </a:pPr>
            <a:r>
              <a:rPr lang="en-US" sz="2400" dirty="0">
                <a:latin typeface="Arial" panose="020B0604020202020204" pitchFamily="34" charset="0"/>
                <a:cs typeface="Arial" panose="020B0604020202020204" pitchFamily="34" charset="0"/>
              </a:rPr>
              <a:t>Return the ticket at the end</a:t>
            </a:r>
          </a:p>
          <a:p>
            <a:pPr algn="r">
              <a:lnSpc>
                <a:spcPct val="175000"/>
              </a:lnSpc>
            </a:pPr>
            <a:r>
              <a:rPr lang="en-US" sz="2400" dirty="0">
                <a:latin typeface="Arial" panose="020B0604020202020204" pitchFamily="34" charset="0"/>
                <a:cs typeface="Arial" panose="020B0604020202020204" pitchFamily="34" charset="0"/>
              </a:rPr>
              <a:t>About 45 minute meeting</a:t>
            </a:r>
          </a:p>
          <a:p>
            <a:pPr algn="r">
              <a:lnSpc>
                <a:spcPct val="175000"/>
              </a:lnSpc>
            </a:pPr>
            <a:r>
              <a:rPr lang="en-US" sz="2400" dirty="0">
                <a:latin typeface="Arial" panose="020B0604020202020204" pitchFamily="34" charset="0"/>
                <a:cs typeface="Arial" panose="020B0604020202020204" pitchFamily="34" charset="0"/>
              </a:rPr>
              <a:t>Enrollment to follow</a:t>
            </a:r>
          </a:p>
        </p:txBody>
      </p:sp>
      <p:sp>
        <p:nvSpPr>
          <p:cNvPr id="4" name="TextBox 3"/>
          <p:cNvSpPr txBox="1"/>
          <p:nvPr/>
        </p:nvSpPr>
        <p:spPr>
          <a:xfrm>
            <a:off x="1201338" y="513343"/>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Housekeeping</a:t>
            </a:r>
          </a:p>
          <a:p>
            <a:pPr algn="ctr">
              <a:lnSpc>
                <a:spcPct val="125000"/>
              </a:lnSpc>
            </a:pPr>
            <a:r>
              <a:rPr lang="en-US" sz="3200" dirty="0">
                <a:latin typeface="Arial" panose="020B0604020202020204" pitchFamily="34" charset="0"/>
                <a:cs typeface="Arial" panose="020B0604020202020204" pitchFamily="34" charset="0"/>
              </a:rPr>
              <a:t>A few action items</a:t>
            </a:r>
            <a:endParaRPr lang="en-US" sz="5400" dirty="0">
              <a:solidFill>
                <a:srgbClr val="EB008B"/>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008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83FCFF3CC70CC4BB7B86ECEFBC3E18C" ma:contentTypeVersion="7" ma:contentTypeDescription="Create a new document." ma:contentTypeScope="" ma:versionID="1525b0b42a4a39032bc416272832429e">
  <xsd:schema xmlns:xsd="http://www.w3.org/2001/XMLSchema" xmlns:xs="http://www.w3.org/2001/XMLSchema" xmlns:p="http://schemas.microsoft.com/office/2006/metadata/properties" xmlns:ns1="http://schemas.microsoft.com/sharepoint/v3" xmlns:ns2="e1d71210-0c7d-4a34-8ed9-19b9726971ca" xmlns:ns3="5541e4ac-79b1-427e-ad9d-c8c22ce671cd" targetNamespace="http://schemas.microsoft.com/office/2006/metadata/properties" ma:root="true" ma:fieldsID="0605aebfe8ff10c0249aa7645a03221c" ns1:_="" ns2:_="" ns3:_="">
    <xsd:import namespace="http://schemas.microsoft.com/sharepoint/v3"/>
    <xsd:import namespace="e1d71210-0c7d-4a34-8ed9-19b9726971ca"/>
    <xsd:import namespace="5541e4ac-79b1-427e-ad9d-c8c22ce671c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d71210-0c7d-4a34-8ed9-19b9726971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541e4ac-79b1-427e-ad9d-c8c22ce671c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1d71210-0c7d-4a34-8ed9-19b9726971ca">HQRQ6CFNS3VE-659158903-160</_dlc_DocId>
    <_dlc_DocIdUrl xmlns="e1d71210-0c7d-4a34-8ed9-19b9726971ca">
      <Url>https://efcom.sharepoint.com/sites/Globalnet/divisions/education-travel/educational-tours/tours/core/_layouts/15/DocIdRedir.aspx?ID=HQRQ6CFNS3VE-659158903-160</Url>
      <Description>HQRQ6CFNS3VE-659158903-160</Description>
    </_dlc_DocIdUrl>
  </documentManagement>
</p:properties>
</file>

<file path=customXml/itemProps1.xml><?xml version="1.0" encoding="utf-8"?>
<ds:datastoreItem xmlns:ds="http://schemas.openxmlformats.org/officeDocument/2006/customXml" ds:itemID="{BDEC4BD0-654B-45A8-A064-F5CA62BEBBE1}">
  <ds:schemaRefs>
    <ds:schemaRef ds:uri="http://schemas.microsoft.com/sharepoint/v3/contenttype/forms"/>
  </ds:schemaRefs>
</ds:datastoreItem>
</file>

<file path=customXml/itemProps2.xml><?xml version="1.0" encoding="utf-8"?>
<ds:datastoreItem xmlns:ds="http://schemas.openxmlformats.org/officeDocument/2006/customXml" ds:itemID="{2B7FB8B8-7F43-4711-AF19-159F63180532}">
  <ds:schemaRefs>
    <ds:schemaRef ds:uri="http://schemas.microsoft.com/sharepoint/events"/>
  </ds:schemaRefs>
</ds:datastoreItem>
</file>

<file path=customXml/itemProps3.xml><?xml version="1.0" encoding="utf-8"?>
<ds:datastoreItem xmlns:ds="http://schemas.openxmlformats.org/officeDocument/2006/customXml" ds:itemID="{481ED8E8-FEB6-4215-85C7-5327B03FE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d71210-0c7d-4a34-8ed9-19b9726971ca"/>
    <ds:schemaRef ds:uri="5541e4ac-79b1-427e-ad9d-c8c22ce67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6060C7F-1C0F-48D3-ACF8-DA7709EF381D}">
  <ds:schemaRefs>
    <ds:schemaRef ds:uri="http://schemas.microsoft.com/office/2006/documentManagement/types"/>
    <ds:schemaRef ds:uri="http://www.w3.org/XML/1998/namespace"/>
    <ds:schemaRef ds:uri="http://schemas.microsoft.com/sharepoint/v3"/>
    <ds:schemaRef ds:uri="http://purl.org/dc/terms/"/>
    <ds:schemaRef ds:uri="5541e4ac-79b1-427e-ad9d-c8c22ce671cd"/>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e1d71210-0c7d-4a34-8ed9-19b9726971ca"/>
  </ds:schemaRefs>
</ds:datastoreItem>
</file>

<file path=docProps/app.xml><?xml version="1.0" encoding="utf-8"?>
<Properties xmlns="http://schemas.openxmlformats.org/officeDocument/2006/extended-properties" xmlns:vt="http://schemas.openxmlformats.org/officeDocument/2006/docPropsVTypes">
  <TotalTime>3834</TotalTime>
  <Words>2184</Words>
  <Application>Microsoft Office PowerPoint</Application>
  <PresentationFormat>Widescreen</PresentationFormat>
  <Paragraphs>303</Paragraphs>
  <Slides>27</Slides>
  <Notes>27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Calibri Light</vt:lpstr>
      <vt:lpstr>Century Gothic</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EF Education 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Trivisonno</dc:creator>
  <cp:lastModifiedBy>Karen Searles</cp:lastModifiedBy>
  <cp:revision>149</cp:revision>
  <dcterms:created xsi:type="dcterms:W3CDTF">2018-04-03T13:20:58Z</dcterms:created>
  <dcterms:modified xsi:type="dcterms:W3CDTF">2019-11-06T11:16:07Z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0x010100D83FCFF3CC70CC4BB7B86ECEFBC3E18C</vt:lpwstr>
  </property>
  <property fmtid="{D5CDD505-2E9C-101B-9397-08002B2CF9AE}" pid="3" name="_dlc_DocIdItemGuid">
    <vt:lpwstr>254956c1-5b11-4ce8-ac50-adb5c31a5af6</vt:lpwstr>
  </property>
</Properties>
</file>