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72" r:id="rId3"/>
  </p:sldMasterIdLst>
  <p:notesMasterIdLst>
    <p:notesMasterId r:id="rId39"/>
  </p:notesMasterIdLst>
  <p:handoutMasterIdLst>
    <p:handoutMasterId r:id="rId40"/>
  </p:handoutMasterIdLst>
  <p:sldIdLst>
    <p:sldId id="284" r:id="rId4"/>
    <p:sldId id="285" r:id="rId5"/>
    <p:sldId id="290" r:id="rId6"/>
    <p:sldId id="287" r:id="rId7"/>
    <p:sldId id="288" r:id="rId8"/>
    <p:sldId id="282" r:id="rId9"/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81" r:id="rId33"/>
    <p:sldId id="279" r:id="rId34"/>
    <p:sldId id="280" r:id="rId35"/>
    <p:sldId id="283" r:id="rId36"/>
    <p:sldId id="286" r:id="rId37"/>
    <p:sldId id="289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23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4D6ED2-EA49-4E3D-8DD5-3F2A23E915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40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2F0053-63B1-40DE-A482-2F580D52C2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4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E98B6E-BD19-478D-B003-D571AE7DA1D4}" type="slidenum">
              <a:rPr lang="en-US"/>
              <a:pPr/>
              <a:t>8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Category 1 - 10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E455EB-E628-40A5-A186-61DBD981349D}" type="slidenum">
              <a:rPr lang="en-US"/>
              <a:pPr/>
              <a:t>9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Category 1 - 20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5CDF8D-2F16-40C9-A76F-23FDD9FD39C7}" type="slidenum">
              <a:rPr lang="en-US"/>
              <a:pPr/>
              <a:t>10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F01E8-A9FC-484C-86F6-89F6861CCB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EAE6E-4B73-42BC-ADB0-73435BAB1D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45347-9302-4B5A-AD84-BA74A61454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87A0D-EDA6-4E3E-8A26-56C4B314D2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587A0D-EDA6-4E3E-8A26-56C4B314D2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B73C693-3BB1-486A-907D-FB6B5F8D16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5A0D9F3-F909-499B-A188-AA8A68D90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C112BB9-2D44-45F6-A40F-6AC9517A8E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DA597F5-C487-4E4E-A903-8FCAFEF95D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5AB990-A55D-4A0C-8AC3-3F65E8A1A5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21AAF9-6ED7-4310-9A5F-6CCD26FA67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3C693-3BB1-486A-907D-FB6B5F8D16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9AEC9A3-F1F2-4EF8-99C8-9A465436EE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C9EAE6E-4B73-42BC-ADB0-73435BAB1D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6545347-9302-4B5A-AD84-BA74A61454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0D9F3-F909-499B-A188-AA8A68D90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12BB9-2D44-45F6-A40F-6AC9517A8E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597F5-C487-4E4E-A903-8FCAFEF95D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AB990-A55D-4A0C-8AC3-3F65E8A1A5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1AAF9-6ED7-4310-9A5F-6CCD26FA67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EC9A3-F1F2-4EF8-99C8-9A465436EE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43CF86-53CC-460C-8C61-DFB7CDC2A9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1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bg1"/>
                </a:solidFill>
                <a:latin typeface="Times New Roman" pitchFamily="18" charset="0"/>
              </a:rPr>
              <a:t>iRespond Question Master</a:t>
            </a:r>
          </a:p>
        </p:txBody>
      </p:sp>
      <p:sp>
        <p:nvSpPr>
          <p:cNvPr id="36872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chemeClr val="bg1"/>
                </a:solidFill>
                <a:latin typeface="Times New Roman" pitchFamily="18" charset="0"/>
              </a:rPr>
              <a:t>A.) Response A</a:t>
            </a:r>
          </a:p>
        </p:txBody>
      </p:sp>
      <p:sp>
        <p:nvSpPr>
          <p:cNvPr id="36873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chemeClr val="bg1"/>
                </a:solidFill>
                <a:latin typeface="Times New Roman" pitchFamily="18" charset="0"/>
              </a:rPr>
              <a:t>B.) Response B</a:t>
            </a:r>
          </a:p>
        </p:txBody>
      </p:sp>
      <p:sp>
        <p:nvSpPr>
          <p:cNvPr id="36874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chemeClr val="bg1"/>
                </a:solidFill>
                <a:latin typeface="Times New Roman" pitchFamily="18" charset="0"/>
              </a:rPr>
              <a:t>C.) Response C</a:t>
            </a:r>
          </a:p>
        </p:txBody>
      </p:sp>
      <p:sp>
        <p:nvSpPr>
          <p:cNvPr id="36875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chemeClr val="bg1"/>
                </a:solidFill>
                <a:latin typeface="Times New Roman" pitchFamily="18" charset="0"/>
              </a:rPr>
              <a:t>D.) Response D</a:t>
            </a:r>
          </a:p>
        </p:txBody>
      </p:sp>
      <p:sp>
        <p:nvSpPr>
          <p:cNvPr id="36876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chemeClr val="bg1"/>
                </a:solidFill>
                <a:latin typeface="Times New Roman" pitchFamily="18" charset="0"/>
              </a:rPr>
              <a:t>E.) Response E</a:t>
            </a:r>
          </a:p>
        </p:txBody>
      </p:sp>
      <p:sp>
        <p:nvSpPr>
          <p:cNvPr id="36877" name="Percent"/>
          <p:cNvSpPr>
            <a:spLocks noChangeArrowheads="1"/>
          </p:cNvSpPr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36878" name="Timer"/>
          <p:cNvSpPr>
            <a:spLocks noChangeArrowheads="1"/>
          </p:cNvSpPr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/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28.xml"/><Relationship Id="rId12" Type="http://schemas.openxmlformats.org/officeDocument/2006/relationships/slide" Target="slide29.xml"/><Relationship Id="rId17" Type="http://schemas.openxmlformats.org/officeDocument/2006/relationships/slide" Target="slide31.xml"/><Relationship Id="rId25" Type="http://schemas.openxmlformats.org/officeDocument/2006/relationships/slide" Target="slide22.xml"/><Relationship Id="rId2" Type="http://schemas.openxmlformats.org/officeDocument/2006/relationships/image" Target="../media/image1.gif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28" Type="http://schemas.openxmlformats.org/officeDocument/2006/relationships/image" Target="../media/image2.png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32.xml"/><Relationship Id="rId27" Type="http://schemas.openxmlformats.org/officeDocument/2006/relationships/slide" Target="slide3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Thursday, August 29</a:t>
            </a:r>
            <a:br>
              <a:rPr lang="en-US" dirty="0" smtClean="0"/>
            </a:br>
            <a:r>
              <a:rPr lang="en-US" dirty="0" smtClean="0"/>
              <a:t>Do Now Page 22 of your notebook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algn="ctr"/>
            <a:r>
              <a:rPr lang="en-US" dirty="0" smtClean="0"/>
              <a:t>Copy date, copy problems and solve!</a:t>
            </a:r>
          </a:p>
          <a:p>
            <a:r>
              <a:rPr lang="en-US" dirty="0" smtClean="0"/>
              <a:t>1.  4 – (-9) =               4.  -5 + 13 =</a:t>
            </a:r>
          </a:p>
          <a:p>
            <a:endParaRPr lang="en-US" dirty="0"/>
          </a:p>
          <a:p>
            <a:r>
              <a:rPr lang="en-US" dirty="0" smtClean="0"/>
              <a:t>2.  -5 – 8 =                  5.  -7 + -9 =</a:t>
            </a:r>
          </a:p>
          <a:p>
            <a:endParaRPr lang="en-US" dirty="0"/>
          </a:p>
          <a:p>
            <a:r>
              <a:rPr lang="en-US" dirty="0" smtClean="0"/>
              <a:t>3.  7 – 12 =                 6.  4 + -10 =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371600" y="1828800"/>
            <a:ext cx="7398179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  <a:r>
              <a:rPr lang="en-US" sz="6000" dirty="0" smtClean="0">
                <a:solidFill>
                  <a:schemeClr val="bg1"/>
                </a:solidFill>
                <a:latin typeface="Times New Roman" pitchFamily="18" charset="0"/>
              </a:rPr>
              <a:t>) </a:t>
            </a:r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</a:rPr>
              <a:t>A set of numbers </a:t>
            </a:r>
          </a:p>
          <a:p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</a:rPr>
              <a:t>(….-3, -2, -1, 0, 1, 2, 3…)</a:t>
            </a:r>
            <a:endParaRPr lang="en-US" sz="6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2293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5248" y="914400"/>
            <a:ext cx="8340745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</a:rPr>
              <a:t>) This type of numbers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</a:rPr>
              <a:t>include natural numbers,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</a:rPr>
              <a:t>whole numbers and integers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</a:rPr>
              <a:t>and are numbers that can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</a:rPr>
              <a:t>be written as a ratio a/b when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</a:rPr>
              <a:t>b is not equal to zero.</a:t>
            </a:r>
          </a:p>
        </p:txBody>
      </p:sp>
      <p:pic>
        <p:nvPicPr>
          <p:cNvPr id="1434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1028"/>
          <p:cNvSpPr txBox="1">
            <a:spLocks noChangeArrowheads="1"/>
          </p:cNvSpPr>
          <p:nvPr/>
        </p:nvSpPr>
        <p:spPr bwMode="auto">
          <a:xfrm>
            <a:off x="1216182" y="1454150"/>
            <a:ext cx="5846473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</a:rPr>
              <a:t>5) | -8| + | -4| = ____</a:t>
            </a:r>
          </a:p>
          <a:p>
            <a:pPr algn="ctr"/>
            <a:endParaRPr lang="en-US" sz="5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n-US" sz="5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5365" name="Picture 1029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219200" y="1301750"/>
            <a:ext cx="7186583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914400" indent="-914400">
              <a:buAutoNum type="arabicParenR" startAt="6"/>
            </a:pPr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</a:rPr>
              <a:t>Add the opposite and </a:t>
            </a:r>
          </a:p>
          <a:p>
            <a:pPr marL="914400" indent="-914400"/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</a:rPr>
              <a:t>then follow the rules for</a:t>
            </a:r>
          </a:p>
          <a:p>
            <a:pPr marL="914400" indent="-914400"/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</a:rPr>
              <a:t>adding integers.</a:t>
            </a:r>
            <a:endParaRPr lang="en-US" sz="5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638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066800" y="1530350"/>
            <a:ext cx="747512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914400" indent="-914400">
              <a:buAutoNum type="arabicParenR" startAt="7"/>
            </a:pPr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</a:rPr>
              <a:t>Same signs = positive </a:t>
            </a:r>
          </a:p>
          <a:p>
            <a:pPr marL="914400" indent="-914400"/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</a:rPr>
              <a:t>answer always.</a:t>
            </a:r>
          </a:p>
        </p:txBody>
      </p:sp>
      <p:pic>
        <p:nvPicPr>
          <p:cNvPr id="1741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295400" y="1454150"/>
            <a:ext cx="7225055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914400" indent="-914400">
              <a:buAutoNum type="arabicParenR" startAt="8"/>
            </a:pPr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</a:rPr>
              <a:t>Same signs add and </a:t>
            </a:r>
          </a:p>
          <a:p>
            <a:pPr marL="914400" indent="-914400"/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</a:rPr>
              <a:t>keep, different signs</a:t>
            </a:r>
          </a:p>
          <a:p>
            <a:pPr marL="914400" indent="-914400"/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</a:rPr>
              <a:t>subtract and take the sign</a:t>
            </a:r>
          </a:p>
          <a:p>
            <a:pPr marL="914400" indent="-914400"/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</a:rPr>
              <a:t>of the number with the</a:t>
            </a:r>
          </a:p>
          <a:p>
            <a:pPr marL="914400" indent="-914400"/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</a:rPr>
              <a:t>highest absolute value.</a:t>
            </a:r>
          </a:p>
        </p:txBody>
      </p:sp>
      <p:pic>
        <p:nvPicPr>
          <p:cNvPr id="1843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066800" y="1454150"/>
            <a:ext cx="7571303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914400" indent="-914400">
              <a:buAutoNum type="arabicParenR" startAt="9"/>
            </a:pPr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</a:rPr>
              <a:t>Two negatives added</a:t>
            </a:r>
          </a:p>
          <a:p>
            <a:pPr marL="914400" indent="-914400"/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</a:rPr>
              <a:t>together equals a negative </a:t>
            </a:r>
          </a:p>
          <a:p>
            <a:pPr marL="914400" indent="-914400"/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</a:rPr>
              <a:t>answer.</a:t>
            </a:r>
          </a:p>
        </p:txBody>
      </p:sp>
      <p:pic>
        <p:nvPicPr>
          <p:cNvPr id="1946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38200" y="1219200"/>
            <a:ext cx="8456161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Times New Roman" pitchFamily="18" charset="0"/>
              </a:rPr>
              <a:t>10</a:t>
            </a:r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</a:rPr>
              <a:t>) Change the operation to </a:t>
            </a:r>
          </a:p>
          <a:p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</a:rPr>
              <a:t>addition and change the </a:t>
            </a:r>
          </a:p>
          <a:p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</a:rPr>
              <a:t>sign of the second number.  </a:t>
            </a:r>
          </a:p>
          <a:p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</a:rPr>
              <a:t>Now follow the adding rules. </a:t>
            </a:r>
            <a:endParaRPr lang="en-US" sz="5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048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078038" y="1908175"/>
            <a:ext cx="486062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742950" indent="-742950">
              <a:buAutoNum type="arabicParenR" startAt="11"/>
            </a:pPr>
            <a:r>
              <a:rPr lang="en-US" sz="6000" dirty="0" smtClean="0">
                <a:solidFill>
                  <a:schemeClr val="bg1"/>
                </a:solidFill>
                <a:latin typeface="Times New Roman" pitchFamily="18" charset="0"/>
              </a:rPr>
              <a:t> Solve </a:t>
            </a:r>
          </a:p>
          <a:p>
            <a:pPr marL="742950" indent="-742950"/>
            <a:endParaRPr lang="en-US" sz="6000" u="sng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742950" indent="-742950"/>
            <a:r>
              <a:rPr lang="en-US" sz="6000" dirty="0" smtClean="0">
                <a:solidFill>
                  <a:schemeClr val="bg1"/>
                </a:solidFill>
                <a:latin typeface="Times New Roman" pitchFamily="18" charset="0"/>
              </a:rPr>
              <a:t>    </a:t>
            </a:r>
            <a:r>
              <a:rPr lang="en-US" sz="7200" dirty="0" smtClean="0">
                <a:solidFill>
                  <a:schemeClr val="bg1"/>
                </a:solidFill>
                <a:latin typeface="Times New Roman" pitchFamily="18" charset="0"/>
              </a:rPr>
              <a:t>- 12 + - 12</a:t>
            </a:r>
            <a:endParaRPr lang="en-US" sz="7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150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905000" y="1905000"/>
            <a:ext cx="5943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arenR" startAt="12"/>
            </a:pPr>
            <a:r>
              <a:rPr lang="en-US" sz="6000" dirty="0">
                <a:solidFill>
                  <a:schemeClr val="bg1"/>
                </a:solidFill>
                <a:latin typeface="Times New Roman" pitchFamily="18" charset="0"/>
              </a:rPr>
              <a:t>  </a:t>
            </a:r>
            <a:r>
              <a:rPr lang="en-US" sz="6000" dirty="0" smtClean="0">
                <a:solidFill>
                  <a:schemeClr val="bg1"/>
                </a:solidFill>
                <a:latin typeface="Times New Roman" pitchFamily="18" charset="0"/>
              </a:rPr>
              <a:t>Solve</a:t>
            </a:r>
          </a:p>
          <a:p>
            <a:pPr marL="342900" indent="-342900"/>
            <a:endParaRPr lang="en-US" sz="6000" u="sng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/>
            <a:r>
              <a:rPr lang="en-US" sz="6000" dirty="0" smtClean="0">
                <a:solidFill>
                  <a:schemeClr val="bg1"/>
                </a:solidFill>
                <a:latin typeface="Times New Roman" pitchFamily="18" charset="0"/>
              </a:rPr>
              <a:t>   </a:t>
            </a:r>
            <a:r>
              <a:rPr lang="en-US" sz="7200" dirty="0" smtClean="0">
                <a:solidFill>
                  <a:schemeClr val="bg1"/>
                </a:solidFill>
                <a:latin typeface="Times New Roman" pitchFamily="18" charset="0"/>
              </a:rPr>
              <a:t>- 12 + 36 = </a:t>
            </a:r>
          </a:p>
        </p:txBody>
      </p:sp>
      <p:pic>
        <p:nvPicPr>
          <p:cNvPr id="2253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Thursday, August 29</a:t>
            </a:r>
            <a:br>
              <a:rPr lang="en-US" sz="3600" dirty="0" smtClean="0"/>
            </a:br>
            <a:r>
              <a:rPr lang="en-US" sz="3600" dirty="0" smtClean="0"/>
              <a:t>Do Now on Page 22 of your notebook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4525963"/>
          </a:xfrm>
        </p:spPr>
        <p:txBody>
          <a:bodyPr/>
          <a:lstStyle/>
          <a:p>
            <a:pPr algn="ctr"/>
            <a:r>
              <a:rPr lang="en-US" dirty="0"/>
              <a:t>AC </a:t>
            </a:r>
            <a:r>
              <a:rPr lang="en-US" dirty="0" smtClean="0"/>
              <a:t>Do Now:</a:t>
            </a:r>
          </a:p>
          <a:p>
            <a:pPr marL="0" indent="0">
              <a:buNone/>
            </a:pPr>
            <a:r>
              <a:rPr lang="en-US" dirty="0" smtClean="0"/>
              <a:t>1. The </a:t>
            </a:r>
            <a:r>
              <a:rPr lang="en-US" dirty="0"/>
              <a:t>five players in a golf tournament had scores of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/>
              <a:t>2, -5, +1, +3, and -2.  What was the mean score for these 5</a:t>
            </a:r>
            <a:r>
              <a:rPr lang="en-US" dirty="0" smtClean="0"/>
              <a:t> </a:t>
            </a:r>
            <a:r>
              <a:rPr lang="en-US" dirty="0"/>
              <a:t>players? 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 Multiply:  5 x -4 x -3 x -2 x 6 =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3933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143000" y="2136775"/>
            <a:ext cx="715131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Times New Roman" pitchFamily="18" charset="0"/>
              </a:rPr>
              <a:t>13) </a:t>
            </a:r>
            <a:r>
              <a:rPr lang="en-US" sz="6000" dirty="0" smtClean="0">
                <a:solidFill>
                  <a:schemeClr val="bg1"/>
                </a:solidFill>
                <a:latin typeface="Times New Roman" pitchFamily="18" charset="0"/>
              </a:rPr>
              <a:t>   Solve.</a:t>
            </a:r>
          </a:p>
          <a:p>
            <a:endParaRPr lang="en-US" sz="60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n-US" sz="7200" dirty="0" smtClean="0">
                <a:solidFill>
                  <a:schemeClr val="bg1"/>
                </a:solidFill>
                <a:latin typeface="Times New Roman" pitchFamily="18" charset="0"/>
              </a:rPr>
              <a:t>         - 30 + - 20 = </a:t>
            </a:r>
            <a:endParaRPr lang="en-US" sz="7200" dirty="0"/>
          </a:p>
        </p:txBody>
      </p:sp>
      <p:pic>
        <p:nvPicPr>
          <p:cNvPr id="2355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676400" y="2135188"/>
            <a:ext cx="568937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Times New Roman" pitchFamily="18" charset="0"/>
              </a:rPr>
              <a:t>14) </a:t>
            </a:r>
            <a:r>
              <a:rPr lang="en-US" sz="6000" dirty="0" smtClean="0">
                <a:solidFill>
                  <a:schemeClr val="bg1"/>
                </a:solidFill>
                <a:latin typeface="Times New Roman" pitchFamily="18" charset="0"/>
              </a:rPr>
              <a:t>Solve</a:t>
            </a:r>
            <a:endParaRPr lang="en-US" sz="60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60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n-US" sz="7200" dirty="0" smtClean="0">
                <a:solidFill>
                  <a:schemeClr val="bg1"/>
                </a:solidFill>
                <a:latin typeface="Times New Roman" pitchFamily="18" charset="0"/>
              </a:rPr>
              <a:t>      75 + - 25 =</a:t>
            </a:r>
            <a:endParaRPr lang="en-US" sz="7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458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447800" y="1752600"/>
            <a:ext cx="6287299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Times New Roman" pitchFamily="18" charset="0"/>
              </a:rPr>
              <a:t>15)  </a:t>
            </a:r>
            <a:r>
              <a:rPr lang="en-US" sz="6000" dirty="0" smtClean="0">
                <a:solidFill>
                  <a:schemeClr val="bg1"/>
                </a:solidFill>
                <a:latin typeface="Times New Roman" pitchFamily="18" charset="0"/>
              </a:rPr>
              <a:t>Solve.</a:t>
            </a:r>
            <a:endParaRPr lang="en-US" sz="60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60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n-US" sz="7200" dirty="0" smtClean="0">
                <a:solidFill>
                  <a:schemeClr val="bg1"/>
                </a:solidFill>
                <a:latin typeface="Times New Roman" pitchFamily="18" charset="0"/>
              </a:rPr>
              <a:t>   - 7 + 5 + - 3 = </a:t>
            </a:r>
            <a:endParaRPr lang="en-US" sz="7200" dirty="0">
              <a:latin typeface="Times New Roman" pitchFamily="18" charset="0"/>
            </a:endParaRPr>
          </a:p>
        </p:txBody>
      </p:sp>
      <p:pic>
        <p:nvPicPr>
          <p:cNvPr id="2560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662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905000" y="880279"/>
            <a:ext cx="493757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Times New Roman" pitchFamily="18" charset="0"/>
              </a:rPr>
              <a:t>16) </a:t>
            </a:r>
            <a:r>
              <a:rPr lang="en-US" sz="6000" dirty="0" smtClean="0">
                <a:solidFill>
                  <a:schemeClr val="bg1"/>
                </a:solidFill>
                <a:latin typeface="Times New Roman" pitchFamily="18" charset="0"/>
              </a:rPr>
              <a:t>Solve.</a:t>
            </a:r>
          </a:p>
          <a:p>
            <a:endParaRPr lang="en-US" sz="60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7200" dirty="0" smtClean="0">
                <a:solidFill>
                  <a:schemeClr val="bg1"/>
                </a:solidFill>
                <a:latin typeface="Times New Roman" pitchFamily="18" charset="0"/>
              </a:rPr>
              <a:t>5 – (-10)  = </a:t>
            </a:r>
            <a:endParaRPr lang="en-US" sz="72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60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765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606550" y="1494344"/>
            <a:ext cx="501451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Times New Roman" pitchFamily="18" charset="0"/>
              </a:rPr>
              <a:t>17) </a:t>
            </a:r>
            <a:r>
              <a:rPr lang="en-US" sz="6000" dirty="0" smtClean="0">
                <a:solidFill>
                  <a:schemeClr val="bg1"/>
                </a:solidFill>
                <a:latin typeface="Times New Roman" pitchFamily="18" charset="0"/>
              </a:rPr>
              <a:t>Solve.</a:t>
            </a:r>
            <a:endParaRPr lang="en-US" sz="60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60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n-US" sz="6000" dirty="0" smtClean="0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r>
              <a:rPr lang="en-US" sz="7200" dirty="0" smtClean="0">
                <a:solidFill>
                  <a:schemeClr val="bg1"/>
                </a:solidFill>
                <a:latin typeface="Times New Roman" pitchFamily="18" charset="0"/>
              </a:rPr>
              <a:t>9 – 18 = </a:t>
            </a:r>
            <a:endParaRPr lang="en-US" sz="7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867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766888" y="1494344"/>
            <a:ext cx="563006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Times New Roman" pitchFamily="18" charset="0"/>
              </a:rPr>
              <a:t>18) </a:t>
            </a:r>
            <a:r>
              <a:rPr lang="en-US" sz="6000" dirty="0" smtClean="0">
                <a:solidFill>
                  <a:schemeClr val="bg1"/>
                </a:solidFill>
                <a:latin typeface="Times New Roman" pitchFamily="18" charset="0"/>
              </a:rPr>
              <a:t>Solve.</a:t>
            </a:r>
            <a:endParaRPr lang="en-US" sz="60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60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n-US" sz="7200" dirty="0" smtClean="0">
                <a:solidFill>
                  <a:schemeClr val="bg1"/>
                </a:solidFill>
                <a:latin typeface="Times New Roman" pitchFamily="18" charset="0"/>
              </a:rPr>
              <a:t>      - 3 – (-3) =</a:t>
            </a:r>
            <a:endParaRPr lang="en-US" sz="7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970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1066800" y="1494344"/>
            <a:ext cx="647645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Times New Roman" pitchFamily="18" charset="0"/>
              </a:rPr>
              <a:t>19) </a:t>
            </a:r>
            <a:r>
              <a:rPr lang="en-US" sz="6000" dirty="0" smtClean="0">
                <a:solidFill>
                  <a:schemeClr val="bg1"/>
                </a:solidFill>
                <a:latin typeface="Times New Roman" pitchFamily="18" charset="0"/>
              </a:rPr>
              <a:t>Solve.</a:t>
            </a:r>
            <a:endParaRPr lang="en-US" sz="60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60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n-US" sz="7200" dirty="0" smtClean="0">
                <a:solidFill>
                  <a:schemeClr val="bg1"/>
                </a:solidFill>
                <a:latin typeface="Times New Roman" pitchFamily="18" charset="0"/>
              </a:rPr>
              <a:t>           3 – (-6) = </a:t>
            </a:r>
            <a:endParaRPr lang="en-US" sz="72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072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676400" y="1645157"/>
            <a:ext cx="4168129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Times New Roman" pitchFamily="18" charset="0"/>
              </a:rPr>
              <a:t>20)  </a:t>
            </a:r>
            <a:r>
              <a:rPr lang="en-US" sz="6000" dirty="0" smtClean="0">
                <a:solidFill>
                  <a:schemeClr val="bg1"/>
                </a:solidFill>
                <a:latin typeface="Times New Roman" pitchFamily="18" charset="0"/>
              </a:rPr>
              <a:t>Solve.</a:t>
            </a:r>
            <a:endParaRPr lang="en-US" sz="60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60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n-US" sz="7200" dirty="0" smtClean="0">
                <a:solidFill>
                  <a:schemeClr val="bg1"/>
                </a:solidFill>
                <a:latin typeface="Times New Roman" pitchFamily="18" charset="0"/>
              </a:rPr>
              <a:t> 3 – (-9) = 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990600" y="1828800"/>
            <a:ext cx="7543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Times New Roman" pitchFamily="18" charset="0"/>
              </a:rPr>
              <a:t>21</a:t>
            </a:r>
            <a:r>
              <a:rPr lang="en-US" sz="6000" dirty="0" smtClean="0">
                <a:solidFill>
                  <a:schemeClr val="bg1"/>
                </a:solidFill>
                <a:latin typeface="Times New Roman" pitchFamily="18" charset="0"/>
              </a:rPr>
              <a:t>)  Solve.</a:t>
            </a:r>
          </a:p>
          <a:p>
            <a:endParaRPr lang="en-US" sz="60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n-US" sz="6000" dirty="0" smtClean="0">
                <a:solidFill>
                  <a:schemeClr val="bg1"/>
                </a:solidFill>
                <a:latin typeface="Times New Roman" pitchFamily="18" charset="0"/>
              </a:rPr>
              <a:t>     </a:t>
            </a:r>
            <a:r>
              <a:rPr lang="en-US" sz="7200" dirty="0" smtClean="0">
                <a:solidFill>
                  <a:schemeClr val="bg1"/>
                </a:solidFill>
                <a:latin typeface="Times New Roman" pitchFamily="18" charset="0"/>
              </a:rPr>
              <a:t>- 5  x  5 = </a:t>
            </a:r>
            <a:endParaRPr lang="en-US" sz="7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174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371600" y="838200"/>
            <a:ext cx="63246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44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277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143000" y="1905000"/>
            <a:ext cx="6675225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742950" indent="-742950">
              <a:buAutoNum type="arabicParenR" startAt="22"/>
            </a:pPr>
            <a:r>
              <a:rPr lang="en-US" sz="7200" dirty="0" smtClean="0">
                <a:solidFill>
                  <a:schemeClr val="bg1"/>
                </a:solidFill>
                <a:latin typeface="Times New Roman" pitchFamily="18" charset="0"/>
              </a:rPr>
              <a:t>  Solve.</a:t>
            </a:r>
          </a:p>
          <a:p>
            <a:pPr marL="742950" indent="-742950">
              <a:buAutoNum type="arabicParenR" startAt="22"/>
            </a:pPr>
            <a:endParaRPr lang="en-US" sz="40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742950" indent="-742950"/>
            <a:r>
              <a:rPr lang="en-US" sz="7200" dirty="0" smtClean="0">
                <a:solidFill>
                  <a:schemeClr val="bg1"/>
                </a:solidFill>
                <a:latin typeface="Times New Roman" pitchFamily="18" charset="0"/>
              </a:rPr>
              <a:t>      - 125 ÷  - 5 = </a:t>
            </a:r>
            <a:endParaRPr lang="en-US" sz="72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Group Problem!  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Work with your group to solve the following!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Be prepared to discuss your answer!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b="1" dirty="0"/>
              <a:t>WEATHER </a:t>
            </a:r>
            <a:r>
              <a:rPr lang="en-US" dirty="0"/>
              <a:t>The outside temperature is</a:t>
            </a:r>
          </a:p>
          <a:p>
            <a:pPr marL="0" indent="0">
              <a:buNone/>
            </a:pPr>
            <a:r>
              <a:rPr lang="en-US" dirty="0"/>
              <a:t>3F and falling at a rate of 2 </a:t>
            </a:r>
            <a:r>
              <a:rPr lang="en-US" dirty="0" smtClean="0"/>
              <a:t>degrees per </a:t>
            </a:r>
            <a:r>
              <a:rPr lang="en-US" dirty="0"/>
              <a:t>hour. What will the temperature </a:t>
            </a:r>
            <a:r>
              <a:rPr lang="en-US" dirty="0" smtClean="0"/>
              <a:t>be in </a:t>
            </a:r>
            <a:r>
              <a:rPr lang="en-US" dirty="0"/>
              <a:t>5 hours?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0393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295400" y="914400"/>
            <a:ext cx="6553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Times New Roman" pitchFamily="18" charset="0"/>
              </a:rPr>
              <a:t>23) Solve.</a:t>
            </a:r>
          </a:p>
          <a:p>
            <a:endParaRPr lang="en-US" sz="72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n-US" sz="7200" dirty="0" smtClean="0">
                <a:solidFill>
                  <a:schemeClr val="bg1"/>
                </a:solidFill>
                <a:latin typeface="Times New Roman" pitchFamily="18" charset="0"/>
              </a:rPr>
              <a:t>     100 ÷ - 10</a:t>
            </a:r>
            <a:endParaRPr lang="en-US" sz="7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584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295400" y="1143000"/>
            <a:ext cx="7010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Times New Roman" pitchFamily="18" charset="0"/>
              </a:rPr>
              <a:t>24) Solve.</a:t>
            </a:r>
          </a:p>
          <a:p>
            <a:r>
              <a:rPr lang="en-US" sz="7200" dirty="0" smtClean="0">
                <a:solidFill>
                  <a:schemeClr val="bg1"/>
                </a:solidFill>
                <a:latin typeface="Times New Roman" pitchFamily="18" charset="0"/>
              </a:rPr>
              <a:t>    </a:t>
            </a:r>
          </a:p>
          <a:p>
            <a:r>
              <a:rPr lang="en-US" sz="7200" dirty="0" smtClean="0">
                <a:solidFill>
                  <a:schemeClr val="bg1"/>
                </a:solidFill>
                <a:latin typeface="Times New Roman" pitchFamily="18" charset="0"/>
              </a:rPr>
              <a:t>      - 5 x -2 = </a:t>
            </a:r>
          </a:p>
          <a:p>
            <a:endParaRPr lang="en-US" sz="72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n-US" sz="72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endParaRPr lang="en-US" sz="7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379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219200" y="1143000"/>
            <a:ext cx="6172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Times New Roman" pitchFamily="18" charset="0"/>
              </a:rPr>
              <a:t>25) Solve.</a:t>
            </a:r>
          </a:p>
          <a:p>
            <a:endParaRPr lang="en-US" sz="72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n-US" sz="7200" dirty="0" smtClean="0">
                <a:solidFill>
                  <a:schemeClr val="bg1"/>
                </a:solidFill>
                <a:latin typeface="Times New Roman" pitchFamily="18" charset="0"/>
              </a:rPr>
              <a:t>    - 10 x 10 =</a:t>
            </a:r>
          </a:p>
          <a:p>
            <a:endParaRPr lang="en-US" sz="7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482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 sheet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2971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1) absolute value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2</a:t>
            </a:r>
            <a:r>
              <a:rPr lang="en-US" sz="2800" dirty="0" smtClean="0"/>
              <a:t>) irrational #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3</a:t>
            </a:r>
            <a:r>
              <a:rPr lang="en-US" sz="2800" dirty="0" smtClean="0"/>
              <a:t>) integer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4) </a:t>
            </a:r>
            <a:r>
              <a:rPr lang="en-US" sz="2800" dirty="0" smtClean="0"/>
              <a:t>rational #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5) </a:t>
            </a:r>
            <a:r>
              <a:rPr lang="en-US" sz="2800" dirty="0" smtClean="0"/>
              <a:t>12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6</a:t>
            </a:r>
            <a:r>
              <a:rPr lang="en-US" sz="2800" dirty="0" smtClean="0"/>
              <a:t>) subtraction rule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7</a:t>
            </a:r>
            <a:r>
              <a:rPr lang="en-US" sz="2800" dirty="0" smtClean="0"/>
              <a:t>) </a:t>
            </a:r>
            <a:r>
              <a:rPr lang="en-US" sz="2800" dirty="0" err="1" smtClean="0"/>
              <a:t>mult</a:t>
            </a:r>
            <a:r>
              <a:rPr lang="en-US" sz="2800" dirty="0" smtClean="0"/>
              <a:t>/div. rule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8</a:t>
            </a:r>
            <a:r>
              <a:rPr lang="en-US" sz="2800" dirty="0" smtClean="0"/>
              <a:t>) addition rule</a:t>
            </a:r>
            <a:endParaRPr lang="en-US" sz="2800" dirty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971800" y="1676400"/>
            <a:ext cx="2743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9) addition rule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10) subtraction rule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11) -24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12) 24</a:t>
            </a: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13)  - 50</a:t>
            </a: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14)  50</a:t>
            </a: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15) - 5</a:t>
            </a: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16)  5</a:t>
            </a: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5791200" y="1676400"/>
            <a:ext cx="3124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17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) - 9 </a:t>
            </a: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18)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 0</a:t>
            </a: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19)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 9</a:t>
            </a: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20)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12</a:t>
            </a: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21)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-25</a:t>
            </a: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22)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25</a:t>
            </a: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23) -10</a:t>
            </a: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24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)  10</a:t>
            </a: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25)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 -100</a:t>
            </a: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 on Index Card!</a:t>
            </a:r>
            <a:br>
              <a:rPr lang="en-US" dirty="0" smtClean="0"/>
            </a:br>
            <a:r>
              <a:rPr lang="en-US" dirty="0" smtClean="0"/>
              <a:t>Put your NAME on the card!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see how you do!!  (+, -, x, ÷)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1.  4 – 8 =                    5.  -3 + 7 =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5 – (-3)=                 6.  4  x – 9=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-6 – 8 =                   7.  -8  x  -2=    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-4 + -5=                  8.  -16 ÷ 2 = </a:t>
            </a:r>
          </a:p>
          <a:p>
            <a:pPr marL="514350" indent="-514350">
              <a:buAutoNum type="arabicPeriod" startAt="2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Homework:  Quiz Tomorrow</a:t>
            </a:r>
            <a:r>
              <a:rPr lang="en-US" smtClean="0"/>
              <a:t>!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4807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 Closing</a:t>
            </a:r>
            <a:br>
              <a:rPr lang="en-US" dirty="0" smtClean="0"/>
            </a:br>
            <a:r>
              <a:rPr lang="en-US" dirty="0" smtClean="0"/>
              <a:t>Word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 1)  </a:t>
            </a:r>
            <a:r>
              <a:rPr lang="en-US" sz="2800" dirty="0" smtClean="0"/>
              <a:t>In </a:t>
            </a:r>
            <a:r>
              <a:rPr lang="en-US" sz="2800" dirty="0"/>
              <a:t>a golf match, Jesse scored </a:t>
            </a:r>
            <a:r>
              <a:rPr lang="en-US" sz="2800" dirty="0" smtClean="0"/>
              <a:t>5 over </a:t>
            </a:r>
            <a:r>
              <a:rPr lang="en-US" sz="2800" dirty="0"/>
              <a:t>par, Neil scored 3 under par, </a:t>
            </a:r>
            <a:r>
              <a:rPr lang="en-US" sz="2800" dirty="0" err="1" smtClean="0"/>
              <a:t>Felipo</a:t>
            </a:r>
            <a:r>
              <a:rPr lang="en-US" sz="2800" dirty="0"/>
              <a:t> </a:t>
            </a:r>
            <a:r>
              <a:rPr lang="en-US" sz="2800" dirty="0" smtClean="0"/>
              <a:t>scored </a:t>
            </a:r>
            <a:r>
              <a:rPr lang="en-US" sz="2800" dirty="0"/>
              <a:t>2 over par, and Dawson </a:t>
            </a:r>
            <a:r>
              <a:rPr lang="en-US" sz="2800" dirty="0" smtClean="0"/>
              <a:t>scored an </a:t>
            </a:r>
            <a:r>
              <a:rPr lang="en-US" sz="2800" dirty="0"/>
              <a:t>even par. Order the players from</a:t>
            </a:r>
          </a:p>
          <a:p>
            <a:pPr marL="0" indent="0">
              <a:buNone/>
            </a:pPr>
            <a:r>
              <a:rPr lang="en-US" sz="2800" dirty="0" smtClean="0"/>
              <a:t>    least </a:t>
            </a:r>
            <a:r>
              <a:rPr lang="en-US" sz="2800" dirty="0"/>
              <a:t>to greatest score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     2) </a:t>
            </a:r>
            <a:r>
              <a:rPr lang="en-US" sz="2800" dirty="0"/>
              <a:t>A small town is </a:t>
            </a:r>
            <a:r>
              <a:rPr lang="en-US" sz="2800" dirty="0" smtClean="0"/>
              <a:t>losing residents </a:t>
            </a:r>
            <a:r>
              <a:rPr lang="en-US" sz="2800" dirty="0"/>
              <a:t>at a rate of 24 residents </a:t>
            </a:r>
            <a:r>
              <a:rPr lang="en-US" sz="2800" dirty="0" smtClean="0"/>
              <a:t>per year</a:t>
            </a:r>
            <a:r>
              <a:rPr lang="en-US" sz="2800" dirty="0"/>
              <a:t>. If this pattern continues </a:t>
            </a:r>
            <a:r>
              <a:rPr lang="en-US" sz="2800" dirty="0" smtClean="0"/>
              <a:t>for 5 </a:t>
            </a:r>
            <a:r>
              <a:rPr lang="en-US" sz="2800" dirty="0"/>
              <a:t>years, what will be the change </a:t>
            </a:r>
            <a:r>
              <a:rPr lang="en-US" sz="2800" dirty="0" smtClean="0"/>
              <a:t>in relation </a:t>
            </a:r>
            <a:r>
              <a:rPr lang="en-US" sz="2800" dirty="0"/>
              <a:t>to the original population?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5316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Today’s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r>
              <a:rPr lang="en-US" sz="2800" b="1" dirty="0"/>
              <a:t>Standards:  </a:t>
            </a:r>
            <a:endParaRPr lang="en-US" sz="2800" dirty="0"/>
          </a:p>
          <a:p>
            <a:r>
              <a:rPr lang="en-US" sz="2800" b="1" dirty="0"/>
              <a:t>MCC7.NS.2</a:t>
            </a:r>
            <a:r>
              <a:rPr lang="en-US" sz="2800" dirty="0"/>
              <a:t>  Apply and extend previous understandings of multiplication and division and of fractions to multiply and divide rational numbers</a:t>
            </a:r>
            <a:r>
              <a:rPr lang="en-US" sz="2800" dirty="0" smtClean="0"/>
              <a:t>.</a:t>
            </a:r>
          </a:p>
          <a:p>
            <a:r>
              <a:rPr lang="en-US" sz="2800" b="1" dirty="0"/>
              <a:t>Standards:</a:t>
            </a:r>
            <a:r>
              <a:rPr lang="en-US" sz="2800" dirty="0"/>
              <a:t> </a:t>
            </a:r>
          </a:p>
          <a:p>
            <a:r>
              <a:rPr lang="en-US" sz="2800" b="1" dirty="0"/>
              <a:t>MCC7.NS.1  </a:t>
            </a:r>
            <a:r>
              <a:rPr lang="en-US" sz="2800" dirty="0"/>
              <a:t>Apply and extend previous understandings of addition and subtraction to add and subtract rational numbers; represent addition and subtraction on a horizontal or vertical number line diagram</a:t>
            </a:r>
            <a:r>
              <a:rPr lang="en-US" dirty="0"/>
              <a:t>.</a:t>
            </a:r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761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EQ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Essential Question: </a:t>
            </a:r>
            <a:r>
              <a:rPr lang="en-US"/>
              <a:t>What models and rules can be used to solve addition, subtraction, multiplication and division of positive and negative rational numbers?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92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2209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-12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12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-24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 24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-9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9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0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100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-100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69925" y="569913"/>
            <a:ext cx="7178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304800" y="515938"/>
            <a:ext cx="7915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Write the following answers on your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Times New Roman" pitchFamily="18" charset="0"/>
              </a:rPr>
              <a:t>bingo sheet in random order. (Not in this order)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743200" y="1798637"/>
            <a:ext cx="22098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3124200" y="1828800"/>
            <a:ext cx="2209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- 5</a:t>
            </a:r>
            <a:endParaRPr lang="en-US" sz="32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  5</a:t>
            </a:r>
            <a:endParaRPr lang="en-US" sz="32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- 50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50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-25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25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-10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10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5638800" y="1905000"/>
            <a:ext cx="30480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Addition rule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Subtraction rule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000" dirty="0" err="1" smtClean="0">
                <a:solidFill>
                  <a:schemeClr val="bg1"/>
                </a:solidFill>
                <a:latin typeface="Times New Roman" pitchFamily="18" charset="0"/>
              </a:rPr>
              <a:t>Mult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./Div. Rule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Rational number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Irrational number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Integer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Absolute value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FREE</a:t>
            </a:r>
            <a:endParaRPr lang="en-US" sz="30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8" name="Picture 160" descr="mels_question_md_blk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950913" cy="1143000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524000" y="0"/>
            <a:ext cx="5943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800" b="1">
                <a:solidFill>
                  <a:schemeClr val="bg1"/>
                </a:solidFill>
                <a:latin typeface="Times New Roman" pitchFamily="18" charset="0"/>
              </a:rPr>
              <a:t>Bingo</a:t>
            </a:r>
          </a:p>
        </p:txBody>
      </p:sp>
      <p:graphicFrame>
        <p:nvGraphicFramePr>
          <p:cNvPr id="2214" name="Group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621723"/>
              </p:ext>
            </p:extLst>
          </p:nvPr>
        </p:nvGraphicFramePr>
        <p:xfrm>
          <a:off x="457200" y="1143000"/>
          <a:ext cx="8382000" cy="5718367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Vocabulary/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Number Types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Rules, Rules, Rules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Adding Integers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Subtracting Integers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Multiplying/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Dividing Integers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3" action="ppaction://hlinksldjump"/>
                        </a:rPr>
                        <a:t>1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4" action="ppaction://hlinksldjump"/>
                        </a:rPr>
                        <a:t>6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5" action="ppaction://hlinksldjump"/>
                        </a:rPr>
                        <a:t>11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6" action="ppaction://hlinksldjump"/>
                        </a:rPr>
                        <a:t>16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7" action="ppaction://hlinksldjump"/>
                        </a:rPr>
                        <a:t>21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8" action="ppaction://hlinksldjump"/>
                        </a:rPr>
                        <a:t>2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9" action="ppaction://hlinksldjump"/>
                        </a:rPr>
                        <a:t>7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0" action="ppaction://hlinksldjump"/>
                        </a:rPr>
                        <a:t>12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1" action="ppaction://hlinksldjump"/>
                        </a:rPr>
                        <a:t>17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2" action="ppaction://hlinksldjump"/>
                        </a:rPr>
                        <a:t>22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3" action="ppaction://hlinksldjump"/>
                        </a:rPr>
                        <a:t>3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4" action="ppaction://hlinksldjump"/>
                        </a:rPr>
                        <a:t>8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5" action="ppaction://hlinksldjump"/>
                        </a:rPr>
                        <a:t>13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6" action="ppaction://hlinksldjump"/>
                        </a:rPr>
                        <a:t>18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7" action="ppaction://hlinksldjump"/>
                        </a:rPr>
                        <a:t>23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8" action="ppaction://hlinksldjump"/>
                        </a:rPr>
                        <a:t>4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9" action="ppaction://hlinksldjump"/>
                        </a:rPr>
                        <a:t>9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0" action="ppaction://hlinksldjump"/>
                        </a:rPr>
                        <a:t>14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1" action="ppaction://hlinksldjump"/>
                        </a:rPr>
                        <a:t>19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2" action="ppaction://hlinksldjump"/>
                        </a:rPr>
                        <a:t>24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3" action="ppaction://hlinksldjump"/>
                        </a:rPr>
                        <a:t>5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4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5" action="ppaction://hlinksldjump"/>
                        </a:rPr>
                        <a:t>15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6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7" action="ppaction://hlinksldjump"/>
                        </a:rPr>
                        <a:t>25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210" name="Picture 162" descr="ReverseLogo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7620000" y="304800"/>
            <a:ext cx="1524000" cy="746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4400" y="1752600"/>
            <a:ext cx="7543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14400" indent="-914400">
              <a:buAutoNum type="arabicParenR"/>
            </a:pPr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</a:rPr>
              <a:t>The measure of the distance of a number from zero on a number line.</a:t>
            </a:r>
          </a:p>
        </p:txBody>
      </p:sp>
      <p:pic>
        <p:nvPicPr>
          <p:cNvPr id="7174" name="Picture 6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43000" y="1828800"/>
            <a:ext cx="7455887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</a:rPr>
              <a:t>) A number that does not</a:t>
            </a:r>
          </a:p>
          <a:p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</a:rPr>
              <a:t>repeat or terminate is this</a:t>
            </a:r>
          </a:p>
          <a:p>
            <a:r>
              <a:rPr lang="en-US" sz="5400" dirty="0" smtClean="0">
                <a:solidFill>
                  <a:schemeClr val="bg1"/>
                </a:solidFill>
                <a:latin typeface="Times New Roman" pitchFamily="18" charset="0"/>
              </a:rPr>
              <a:t>type of number.</a:t>
            </a:r>
          </a:p>
        </p:txBody>
      </p:sp>
      <p:pic>
        <p:nvPicPr>
          <p:cNvPr id="10245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3333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iRespondQuestionMaster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3333FF"/>
      </a:folHlink>
    </a:clrScheme>
    <a:fontScheme name="iRespondQuestionMaste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RespondQuestion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pondQuestion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pondQuestion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pondQuestion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pondQuestion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pondQuestion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pondQuestion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pondQuestion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pondQuestion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pondQuestion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pondQuestion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pondQuestion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pondQuestionMaster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3333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1843</TotalTime>
  <Words>926</Words>
  <Application>Microsoft Office PowerPoint</Application>
  <PresentationFormat>On-screen Show (4:3)</PresentationFormat>
  <Paragraphs>222</Paragraphs>
  <Slides>35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Default Design</vt:lpstr>
      <vt:lpstr>iRespondQuestionMaster</vt:lpstr>
      <vt:lpstr>iRespondGraphMaster</vt:lpstr>
      <vt:lpstr>Thursday, August 29 Do Now Page 22 of your notebook</vt:lpstr>
      <vt:lpstr>Thursday, August 29 Do Now on Page 22 of your notebook</vt:lpstr>
      <vt:lpstr>Group Problem!   Work with your group to solve the following! Be prepared to discuss your answer!</vt:lpstr>
      <vt:lpstr>Today’s Standards</vt:lpstr>
      <vt:lpstr>Today’s EQ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Answer sheet</vt:lpstr>
      <vt:lpstr>Exit Ticket on Index Card! Put your NAME on the card!</vt:lpstr>
      <vt:lpstr>AC- Closing Word Problems</vt:lpstr>
    </vt:vector>
  </TitlesOfParts>
  <Company>James Madison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 Bigler</dc:creator>
  <cp:lastModifiedBy>Amanda Leach</cp:lastModifiedBy>
  <cp:revision>71</cp:revision>
  <dcterms:created xsi:type="dcterms:W3CDTF">2003-05-14T01:07:43Z</dcterms:created>
  <dcterms:modified xsi:type="dcterms:W3CDTF">2013-08-28T23:45:27Z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