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  <p:sldId id="257" r:id="rId5"/>
    <p:sldId id="259" r:id="rId6"/>
    <p:sldId id="260" r:id="rId7"/>
    <p:sldId id="258" r:id="rId8"/>
    <p:sldId id="261" r:id="rId9"/>
    <p:sldId id="266" r:id="rId10"/>
    <p:sldId id="279" r:id="rId11"/>
    <p:sldId id="264" r:id="rId12"/>
    <p:sldId id="265" r:id="rId13"/>
    <p:sldId id="269" r:id="rId14"/>
    <p:sldId id="270" r:id="rId15"/>
    <p:sldId id="271" r:id="rId16"/>
    <p:sldId id="272" r:id="rId17"/>
    <p:sldId id="267" r:id="rId18"/>
    <p:sldId id="277" r:id="rId19"/>
    <p:sldId id="278" r:id="rId20"/>
    <p:sldId id="268" r:id="rId21"/>
    <p:sldId id="274" r:id="rId22"/>
    <p:sldId id="273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/>
  </p:normalViewPr>
  <p:slideViewPr>
    <p:cSldViewPr>
      <p:cViewPr>
        <p:scale>
          <a:sx n="72" d="100"/>
          <a:sy n="72" d="100"/>
        </p:scale>
        <p:origin x="-147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BCBB-D96A-41C6-BB4C-87C4388C9B8D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6AC7-3A55-43B7-9B1B-89B54792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95399"/>
          </a:xfrm>
        </p:spPr>
        <p:txBody>
          <a:bodyPr/>
          <a:lstStyle/>
          <a:p>
            <a:r>
              <a:rPr lang="en-US" dirty="0" smtClean="0"/>
              <a:t>Left-Handed Locomotive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GTL13123\Local Settings\Temporary Internet Files\Content.IE5\HTFS2LD8\MC90044132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2743200" cy="2743200"/>
          </a:xfrm>
          <a:prstGeom prst="rect">
            <a:avLst/>
          </a:prstGeom>
          <a:noFill/>
        </p:spPr>
      </p:pic>
      <p:pic>
        <p:nvPicPr>
          <p:cNvPr id="1027" name="Picture 3" descr="C:\Documents and Settings\GTL13123\Local Settings\Temporary Internet Files\Content.IE5\8P2DJ4HL\MC9003521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590800"/>
            <a:ext cx="2921512" cy="2439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4000" dirty="0"/>
              <a:t>The weight limit on a cargo plane is 55 Tons. Write an inequality to represent the </a:t>
            </a:r>
            <a:r>
              <a:rPr lang="en-US" sz="4000" dirty="0" smtClean="0"/>
              <a:t>weight limit</a:t>
            </a:r>
            <a:r>
              <a:rPr lang="en-US" sz="4000" dirty="0"/>
              <a:t>, w, and graph it.</a:t>
            </a:r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/>
              <a:t>Inequality:___________________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0" dirty="0"/>
              <a:t>	</a:t>
            </a:r>
            <a:r>
              <a:rPr lang="en-US" sz="4000" dirty="0"/>
              <a:t>What inequality is graphed on the number </a:t>
            </a:r>
            <a:r>
              <a:rPr lang="en-US" sz="4000" dirty="0" smtClean="0"/>
              <a:t>line (circle is closed)? ___________________</a:t>
            </a:r>
          </a:p>
          <a:p>
            <a:pPr>
              <a:buNone/>
            </a:pPr>
            <a:endParaRPr lang="en-US" sz="4000" dirty="0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91001"/>
            <a:ext cx="6858000" cy="86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99" y="4440645"/>
            <a:ext cx="115887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#11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7200" dirty="0" smtClean="0">
                <a:latin typeface="+mj-lt"/>
              </a:rPr>
              <a:t>Which </a:t>
            </a:r>
            <a:r>
              <a:rPr lang="en-US" sz="7200" dirty="0">
                <a:latin typeface="+mj-lt"/>
              </a:rPr>
              <a:t>of the </a:t>
            </a:r>
            <a:r>
              <a:rPr lang="en-US" sz="7200" dirty="0" smtClean="0">
                <a:latin typeface="+mj-lt"/>
              </a:rPr>
              <a:t>following is </a:t>
            </a:r>
            <a:r>
              <a:rPr lang="en-US" sz="7200" b="1" dirty="0">
                <a:latin typeface="+mj-lt"/>
              </a:rPr>
              <a:t>NOT</a:t>
            </a:r>
            <a:r>
              <a:rPr lang="en-US" sz="7200" dirty="0">
                <a:latin typeface="+mj-lt"/>
              </a:rPr>
              <a:t> a solution to the inequality </a:t>
            </a:r>
            <a:r>
              <a:rPr lang="en-US" sz="7200" dirty="0" smtClean="0">
                <a:latin typeface="+mj-lt"/>
              </a:rPr>
              <a:t>9 ≥ x?</a:t>
            </a:r>
            <a:endParaRPr lang="en-US" sz="7200" dirty="0">
              <a:latin typeface="+mj-lt"/>
            </a:endParaRPr>
          </a:p>
          <a:p>
            <a:pPr algn="ctr">
              <a:buNone/>
            </a:pPr>
            <a:endParaRPr lang="en-US" sz="7200" dirty="0" smtClean="0">
              <a:latin typeface="+mj-lt"/>
            </a:endParaRPr>
          </a:p>
          <a:p>
            <a:pPr algn="ctr">
              <a:buNone/>
            </a:pPr>
            <a:r>
              <a:rPr lang="en-US" sz="7200" b="1" dirty="0" smtClean="0">
                <a:latin typeface="+mj-lt"/>
              </a:rPr>
              <a:t>A</a:t>
            </a:r>
            <a:r>
              <a:rPr lang="en-US" sz="7200" b="1" dirty="0">
                <a:latin typeface="+mj-lt"/>
              </a:rPr>
              <a:t>.</a:t>
            </a:r>
            <a:r>
              <a:rPr lang="en-US" sz="7200" dirty="0">
                <a:latin typeface="+mj-lt"/>
              </a:rPr>
              <a:t>	7	</a:t>
            </a:r>
            <a:r>
              <a:rPr lang="en-US" sz="7200" b="1" dirty="0">
                <a:latin typeface="+mj-lt"/>
              </a:rPr>
              <a:t>B.</a:t>
            </a:r>
            <a:r>
              <a:rPr lang="en-US" sz="7200" dirty="0">
                <a:latin typeface="+mj-lt"/>
              </a:rPr>
              <a:t>	8	</a:t>
            </a:r>
            <a:r>
              <a:rPr lang="en-US" sz="7200" b="1" dirty="0">
                <a:latin typeface="+mj-lt"/>
              </a:rPr>
              <a:t>C.</a:t>
            </a:r>
            <a:r>
              <a:rPr lang="en-US" sz="7200" dirty="0">
                <a:latin typeface="+mj-lt"/>
              </a:rPr>
              <a:t>	9	</a:t>
            </a:r>
            <a:r>
              <a:rPr lang="en-US" sz="7200" b="1" dirty="0">
                <a:latin typeface="+mj-lt"/>
              </a:rPr>
              <a:t>D.</a:t>
            </a:r>
            <a:r>
              <a:rPr lang="en-US" sz="7200" dirty="0">
                <a:latin typeface="+mj-lt"/>
              </a:rPr>
              <a:t>	10</a:t>
            </a:r>
          </a:p>
          <a:p>
            <a:pPr algn="ctr">
              <a:buNone/>
            </a:pPr>
            <a:endParaRPr lang="en-US" sz="7200" b="1" dirty="0">
              <a:latin typeface="+mj-lt"/>
            </a:endParaRPr>
          </a:p>
          <a:p>
            <a:pPr algn="ctr">
              <a:buNone/>
            </a:pPr>
            <a:endParaRPr lang="en-US" sz="7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#12</a:t>
            </a:r>
            <a:endParaRPr lang="en-US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922934"/>
              </p:ext>
            </p:extLst>
          </p:nvPr>
        </p:nvGraphicFramePr>
        <p:xfrm>
          <a:off x="4514850" y="32766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3" imgW="114102" imgH="177492" progId="">
                  <p:embed/>
                </p:oleObj>
              </mc:Choice>
              <mc:Fallback>
                <p:oleObj name="Equation" r:id="rId3" imgW="114102" imgH="177492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2766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11200" b="1" dirty="0" smtClean="0"/>
              <a:t>Which </a:t>
            </a:r>
            <a:r>
              <a:rPr lang="en-US" sz="11200" b="1" dirty="0"/>
              <a:t>problem situation matches the equation </a:t>
            </a:r>
            <a:endParaRPr lang="en-US" sz="11200" b="1" dirty="0" smtClean="0"/>
          </a:p>
          <a:p>
            <a:pPr marL="0" indent="0">
              <a:buNone/>
            </a:pPr>
            <a:r>
              <a:rPr lang="en-US" sz="11200" b="1" dirty="0" smtClean="0"/>
              <a:t>12 </a:t>
            </a:r>
            <a:r>
              <a:rPr lang="en-US" sz="11200" b="1" dirty="0"/>
              <a:t>+ x = 240?</a:t>
            </a:r>
          </a:p>
          <a:p>
            <a:pPr marL="0" indent="0">
              <a:buNone/>
            </a:pPr>
            <a:r>
              <a:rPr lang="en-US" sz="10400" dirty="0" smtClean="0"/>
              <a:t>A</a:t>
            </a:r>
            <a:r>
              <a:rPr lang="en-US" sz="10400" dirty="0"/>
              <a:t>.	</a:t>
            </a:r>
            <a:r>
              <a:rPr lang="en-US" sz="10400" dirty="0" err="1"/>
              <a:t>Jamari</a:t>
            </a:r>
            <a:r>
              <a:rPr lang="en-US" sz="10400" dirty="0"/>
              <a:t> sold 240 newspaper subscriptions each month for 12 </a:t>
            </a:r>
            <a:r>
              <a:rPr lang="en-US" sz="10400" dirty="0" smtClean="0"/>
              <a:t>months</a:t>
            </a:r>
            <a:r>
              <a:rPr lang="en-US" sz="10400" dirty="0"/>
              <a:t>. What is x, the total number of </a:t>
            </a:r>
            <a:r>
              <a:rPr lang="en-US" sz="10400" dirty="0" smtClean="0"/>
              <a:t>newspaper subscriptions that </a:t>
            </a:r>
            <a:r>
              <a:rPr lang="en-US" sz="10400" dirty="0" err="1"/>
              <a:t>Jamari</a:t>
            </a:r>
            <a:r>
              <a:rPr lang="en-US" sz="10400" dirty="0"/>
              <a:t> sold in 1 year?</a:t>
            </a:r>
          </a:p>
          <a:p>
            <a:pPr marL="0" indent="0">
              <a:buNone/>
            </a:pPr>
            <a:r>
              <a:rPr lang="en-US" sz="10400" dirty="0"/>
              <a:t>B.	Brian cycled a total of 240 miles this month. He cycled 12 miles less </a:t>
            </a:r>
            <a:r>
              <a:rPr lang="en-US" sz="10400" dirty="0" smtClean="0"/>
              <a:t>this </a:t>
            </a:r>
            <a:r>
              <a:rPr lang="en-US" sz="10400" dirty="0"/>
              <a:t>month than last month. What is x, the number of miles Brian </a:t>
            </a:r>
            <a:r>
              <a:rPr lang="en-US" sz="10400" dirty="0" smtClean="0"/>
              <a:t>cycled </a:t>
            </a:r>
            <a:r>
              <a:rPr lang="en-US" sz="10400" dirty="0"/>
              <a:t>last month?</a:t>
            </a:r>
          </a:p>
          <a:p>
            <a:pPr marL="0" indent="0">
              <a:buNone/>
            </a:pPr>
            <a:r>
              <a:rPr lang="en-US" sz="10400" dirty="0"/>
              <a:t>C.	Maribel charges $12.00 per hour for labor to paint houses. What is </a:t>
            </a:r>
            <a:r>
              <a:rPr lang="en-US" sz="10400" dirty="0" smtClean="0"/>
              <a:t>x</a:t>
            </a:r>
            <a:r>
              <a:rPr lang="en-US" sz="10400" dirty="0"/>
              <a:t>, the number of hours Maribel worked if she charged $240.00 for </a:t>
            </a:r>
            <a:r>
              <a:rPr lang="en-US" sz="10400" dirty="0" smtClean="0"/>
              <a:t>labor</a:t>
            </a:r>
            <a:r>
              <a:rPr lang="en-US" sz="10400" dirty="0"/>
              <a:t>?</a:t>
            </a:r>
          </a:p>
          <a:p>
            <a:pPr marL="0" indent="0">
              <a:buNone/>
            </a:pPr>
            <a:r>
              <a:rPr lang="en-US" sz="10400" dirty="0"/>
              <a:t>D.	London bought 12 ride tickets and x game tickets. How many game </a:t>
            </a:r>
            <a:r>
              <a:rPr lang="en-US" sz="10400" dirty="0" smtClean="0"/>
              <a:t>tickets </a:t>
            </a:r>
            <a:r>
              <a:rPr lang="en-US" sz="10400" dirty="0"/>
              <a:t>did she buy if she bought 240 tickets in all?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5700" dirty="0" smtClean="0"/>
              <a:t>Anna Kate </a:t>
            </a:r>
            <a:r>
              <a:rPr lang="en-US" sz="5700" dirty="0"/>
              <a:t>needs at least 15 </a:t>
            </a:r>
            <a:r>
              <a:rPr lang="en-US" sz="5700" dirty="0" err="1"/>
              <a:t>lbs</a:t>
            </a:r>
            <a:r>
              <a:rPr lang="en-US" sz="5700" dirty="0"/>
              <a:t> </a:t>
            </a:r>
            <a:r>
              <a:rPr lang="en-US" sz="5700" dirty="0" smtClean="0"/>
              <a:t>of chocolate </a:t>
            </a:r>
            <a:r>
              <a:rPr lang="en-US" sz="5700" dirty="0"/>
              <a:t>to make her chocolate fountain work.  Write an inequality and graph </a:t>
            </a:r>
            <a:r>
              <a:rPr lang="en-US" sz="5700" dirty="0" smtClean="0"/>
              <a:t>it. </a:t>
            </a:r>
            <a:endParaRPr lang="en-US" sz="5700" dirty="0"/>
          </a:p>
          <a:p>
            <a:pPr algn="ctr">
              <a:buNone/>
            </a:pPr>
            <a:r>
              <a:rPr lang="en-US" sz="5700" dirty="0"/>
              <a:t>     </a:t>
            </a:r>
            <a:r>
              <a:rPr lang="en-US" sz="5700" dirty="0" smtClean="0"/>
              <a:t>Inequality:___________________</a:t>
            </a:r>
            <a:endParaRPr lang="en-US" sz="5700" dirty="0"/>
          </a:p>
          <a:p>
            <a:pPr algn="ctr">
              <a:buNone/>
            </a:pP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0" dirty="0"/>
              <a:t> </a:t>
            </a:r>
            <a:r>
              <a:rPr lang="en-US" sz="4700" dirty="0" smtClean="0"/>
              <a:t>Naomi </a:t>
            </a:r>
            <a:r>
              <a:rPr lang="en-US" sz="4700" dirty="0"/>
              <a:t>wants to spend no less than 5 days on vacation. Write an inequality and graph </a:t>
            </a:r>
            <a:r>
              <a:rPr lang="en-US" sz="4700" dirty="0" smtClean="0"/>
              <a:t>it. </a:t>
            </a:r>
          </a:p>
          <a:p>
            <a:pPr>
              <a:buNone/>
            </a:pPr>
            <a:endParaRPr lang="en-US" sz="4700" dirty="0"/>
          </a:p>
          <a:p>
            <a:pPr>
              <a:buNone/>
            </a:pPr>
            <a:r>
              <a:rPr lang="en-US" sz="4700" dirty="0" smtClean="0"/>
              <a:t>Inequality:________________</a:t>
            </a:r>
            <a:endParaRPr lang="en-US" sz="4700" dirty="0"/>
          </a:p>
          <a:p>
            <a:pPr algn="ctr">
              <a:buNone/>
            </a:pP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4300" dirty="0" smtClean="0"/>
              <a:t>Diego </a:t>
            </a:r>
            <a:r>
              <a:rPr lang="en-US" sz="4300" dirty="0"/>
              <a:t>made more than $20 doing chores. Write an inequality and graph </a:t>
            </a:r>
            <a:r>
              <a:rPr lang="en-US" sz="4300" dirty="0" smtClean="0"/>
              <a:t>it.</a:t>
            </a:r>
            <a:endParaRPr lang="en-US" sz="4300" dirty="0"/>
          </a:p>
          <a:p>
            <a:pPr algn="ctr">
              <a:buNone/>
            </a:pPr>
            <a:endParaRPr lang="en-US" sz="4300" dirty="0" smtClean="0"/>
          </a:p>
          <a:p>
            <a:pPr algn="ctr">
              <a:buNone/>
            </a:pPr>
            <a:r>
              <a:rPr lang="en-US" sz="4300" dirty="0" smtClean="0"/>
              <a:t> </a:t>
            </a:r>
            <a:r>
              <a:rPr lang="en-US" sz="4300" dirty="0"/>
              <a:t>Inequality</a:t>
            </a:r>
            <a:r>
              <a:rPr lang="en-US" sz="4300" dirty="0" smtClean="0"/>
              <a:t>:_____________________</a:t>
            </a:r>
            <a:endParaRPr lang="en-US" sz="4300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 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1"/>
            <a:ext cx="8081963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8000" dirty="0"/>
              <a:t>Donald sold wrapping paper for a school fundraiser.  Each roll cost the same amount. </a:t>
            </a:r>
            <a:r>
              <a:rPr lang="en-US" sz="8000" dirty="0" smtClean="0"/>
              <a:t> At </a:t>
            </a:r>
            <a:r>
              <a:rPr lang="en-US" sz="8000" dirty="0"/>
              <a:t>the end of the sale, he </a:t>
            </a:r>
            <a:r>
              <a:rPr lang="en-US" sz="8000" dirty="0" smtClean="0"/>
              <a:t>had sold </a:t>
            </a:r>
            <a:r>
              <a:rPr lang="en-US" sz="8000" dirty="0"/>
              <a:t>86 rolls and made a total of </a:t>
            </a:r>
            <a:r>
              <a:rPr lang="en-US" sz="8000" dirty="0" smtClean="0"/>
              <a:t>$516.  </a:t>
            </a:r>
            <a:r>
              <a:rPr lang="en-US" sz="8000" dirty="0"/>
              <a:t>Write the direct variation equation, where </a:t>
            </a:r>
            <a:r>
              <a:rPr lang="en-US" sz="8000" b="1" dirty="0"/>
              <a:t>k</a:t>
            </a:r>
            <a:r>
              <a:rPr lang="en-US" sz="8000" dirty="0"/>
              <a:t> </a:t>
            </a:r>
            <a:r>
              <a:rPr lang="en-US" sz="8000" b="1" dirty="0"/>
              <a:t>= the cost per roll</a:t>
            </a:r>
            <a:r>
              <a:rPr lang="en-US" sz="8000" dirty="0"/>
              <a:t>.</a:t>
            </a:r>
          </a:p>
          <a:p>
            <a:pPr algn="ctr">
              <a:buNone/>
            </a:pPr>
            <a:endParaRPr lang="en-US" sz="8000" dirty="0"/>
          </a:p>
          <a:p>
            <a:pPr algn="ctr">
              <a:buNone/>
            </a:pP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b="1" dirty="0"/>
              <a:t>Maria’s Maids charges $150 per home.  Fill in the table of </a:t>
            </a:r>
            <a:r>
              <a:rPr lang="en-US" sz="4000" b="1" dirty="0" smtClean="0"/>
              <a:t>values </a:t>
            </a:r>
            <a:r>
              <a:rPr lang="en-US" sz="4000" b="1" dirty="0"/>
              <a:t>to show how </a:t>
            </a:r>
            <a:r>
              <a:rPr lang="en-US" sz="4000" b="1" dirty="0" smtClean="0"/>
              <a:t>much total </a:t>
            </a:r>
            <a:r>
              <a:rPr lang="en-US" sz="4000" b="1" dirty="0"/>
              <a:t>money, y, they make after cleaning x </a:t>
            </a:r>
            <a:r>
              <a:rPr lang="en-US" sz="4000" b="1" dirty="0" smtClean="0"/>
              <a:t>homes.</a:t>
            </a:r>
          </a:p>
          <a:p>
            <a:pPr>
              <a:buNone/>
            </a:pPr>
            <a:endParaRPr lang="en-US" sz="4000" b="1" dirty="0"/>
          </a:p>
          <a:p>
            <a:pPr algn="ctr">
              <a:buNone/>
            </a:pPr>
            <a:endParaRPr lang="en-US" sz="72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154254"/>
              </p:ext>
            </p:extLst>
          </p:nvPr>
        </p:nvGraphicFramePr>
        <p:xfrm>
          <a:off x="1066800" y="4267200"/>
          <a:ext cx="6705600" cy="1600200"/>
        </p:xfrm>
        <a:graphic>
          <a:graphicData uri="http://schemas.openxmlformats.org/drawingml/2006/table">
            <a:tbl>
              <a:tblPr firstRow="1" firstCol="1" bandRow="1"/>
              <a:tblGrid>
                <a:gridCol w="2106802"/>
                <a:gridCol w="825426"/>
                <a:gridCol w="943343"/>
                <a:gridCol w="943343"/>
                <a:gridCol w="943343"/>
                <a:gridCol w="943343"/>
              </a:tblGrid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 (# of homes)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 (total money)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1,350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447799"/>
            <a:ext cx="7620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dirty="0" smtClean="0">
                <a:latin typeface="Cambria Math"/>
              </a:rPr>
              <a:t>Solve and check</a:t>
            </a:r>
            <a:endParaRPr lang="en-US" sz="8000" i="1" dirty="0">
              <a:latin typeface="Cambria Math"/>
            </a:endParaRPr>
          </a:p>
          <a:p>
            <a:endParaRPr lang="en-US" sz="8000" dirty="0" smtClean="0"/>
          </a:p>
          <a:p>
            <a:pPr algn="ctr"/>
            <a:r>
              <a:rPr lang="en-US" sz="9600" dirty="0"/>
              <a:t>x</a:t>
            </a:r>
            <a:r>
              <a:rPr lang="en-US" sz="9600" dirty="0" smtClean="0"/>
              <a:t> – 1 = 11 ½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7200" b="1" dirty="0"/>
              <a:t>What equation is shown by the graph below?</a:t>
            </a:r>
          </a:p>
          <a:p>
            <a:pPr algn="ctr">
              <a:buNone/>
            </a:pPr>
            <a:r>
              <a:rPr lang="en-US" sz="7200" b="1" dirty="0"/>
              <a:t>						</a:t>
            </a:r>
            <a:r>
              <a:rPr lang="en-US" sz="7200" b="1" dirty="0" smtClean="0"/>
              <a:t>a</a:t>
            </a:r>
            <a:r>
              <a:rPr lang="en-US" sz="7200" b="1" dirty="0"/>
              <a:t>.  </a:t>
            </a:r>
          </a:p>
          <a:p>
            <a:pPr algn="ctr">
              <a:buNone/>
            </a:pPr>
            <a:r>
              <a:rPr lang="en-US" sz="7200" b="1" dirty="0"/>
              <a:t>						</a:t>
            </a:r>
            <a:r>
              <a:rPr lang="en-US" sz="7200" b="1" dirty="0" smtClean="0"/>
              <a:t>b</a:t>
            </a:r>
            <a:r>
              <a:rPr lang="en-US" sz="7200" b="1" dirty="0"/>
              <a:t>.  </a:t>
            </a:r>
          </a:p>
          <a:p>
            <a:pPr algn="ctr">
              <a:buNone/>
            </a:pPr>
            <a:r>
              <a:rPr lang="en-US" sz="7200" b="1" dirty="0"/>
              <a:t>						</a:t>
            </a:r>
            <a:r>
              <a:rPr lang="en-US" sz="7200" b="1" dirty="0" smtClean="0"/>
              <a:t>c</a:t>
            </a:r>
            <a:r>
              <a:rPr lang="en-US" sz="7200" b="1" dirty="0"/>
              <a:t>.  </a:t>
            </a:r>
          </a:p>
          <a:p>
            <a:pPr algn="ctr">
              <a:buNone/>
            </a:pPr>
            <a:r>
              <a:rPr lang="en-US" sz="7200" b="1" dirty="0"/>
              <a:t>						</a:t>
            </a:r>
            <a:r>
              <a:rPr lang="en-US" sz="7200" b="1" dirty="0" smtClean="0"/>
              <a:t>d</a:t>
            </a:r>
            <a:r>
              <a:rPr lang="en-US" sz="7200" b="1" dirty="0"/>
              <a:t>. </a:t>
            </a:r>
            <a:endParaRPr lang="en-US" sz="7200" b="1" dirty="0" smtClean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590800"/>
            <a:ext cx="1066800" cy="85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57600"/>
            <a:ext cx="106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19600"/>
            <a:ext cx="10668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977" y="5181600"/>
            <a:ext cx="10668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5638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 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US" sz="6400" b="1" dirty="0"/>
              <a:t>What is the equation for direct variation?</a:t>
            </a:r>
          </a:p>
          <a:p>
            <a:pPr algn="ctr">
              <a:buNone/>
            </a:pPr>
            <a:endParaRPr lang="en-US" sz="4400" b="1" dirty="0"/>
          </a:p>
          <a:p>
            <a:pPr>
              <a:buNone/>
            </a:pPr>
            <a:r>
              <a:rPr lang="en-US" sz="8000" b="1" dirty="0" smtClean="0"/>
              <a:t>A. y=</a:t>
            </a:r>
            <a:r>
              <a:rPr lang="en-US" sz="8000" b="1" dirty="0" err="1" smtClean="0"/>
              <a:t>mx+b</a:t>
            </a:r>
            <a:endParaRPr lang="en-US" sz="8000" b="1" dirty="0" smtClean="0"/>
          </a:p>
          <a:p>
            <a:pPr>
              <a:buNone/>
            </a:pPr>
            <a:endParaRPr lang="en-US" sz="8000" b="1" dirty="0" smtClean="0"/>
          </a:p>
          <a:p>
            <a:pPr>
              <a:buNone/>
            </a:pPr>
            <a:r>
              <a:rPr lang="en-US" sz="8000" b="1" dirty="0" smtClean="0"/>
              <a:t>B. k=y/x</a:t>
            </a:r>
          </a:p>
          <a:p>
            <a:pPr>
              <a:buNone/>
            </a:pPr>
            <a:endParaRPr lang="en-US" sz="8000" b="1" dirty="0"/>
          </a:p>
          <a:p>
            <a:pPr>
              <a:buNone/>
            </a:pPr>
            <a:r>
              <a:rPr lang="en-US" sz="8000" b="1" dirty="0"/>
              <a:t>C. y=</a:t>
            </a:r>
            <a:r>
              <a:rPr lang="en-US" sz="8000" b="1" dirty="0" err="1"/>
              <a:t>kx</a:t>
            </a:r>
            <a:endParaRPr lang="en-US" sz="8000" b="1" dirty="0"/>
          </a:p>
          <a:p>
            <a:pPr>
              <a:buNone/>
            </a:pPr>
            <a:endParaRPr lang="en-US" sz="8000" b="1" dirty="0"/>
          </a:p>
          <a:p>
            <a:pPr>
              <a:buNone/>
            </a:pPr>
            <a:r>
              <a:rPr lang="en-US" sz="8000" b="1" dirty="0"/>
              <a:t>D. x=</a:t>
            </a:r>
            <a:r>
              <a:rPr lang="en-US" sz="8000" b="1" dirty="0" err="1"/>
              <a:t>ky</a:t>
            </a:r>
            <a:r>
              <a:rPr lang="en-US" sz="80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7200" b="1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11778"/>
            <a:ext cx="4572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1183021"/>
            <a:ext cx="57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Solve and Check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9112"/>
            <a:ext cx="8229600" cy="1143000"/>
          </a:xfrm>
        </p:spPr>
        <p:txBody>
          <a:bodyPr/>
          <a:lstStyle/>
          <a:p>
            <a:r>
              <a:rPr lang="en-US" b="1" dirty="0" smtClean="0"/>
              <a:t>Question #3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95800" y="35814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814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55767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Solve and check</a:t>
            </a:r>
          </a:p>
          <a:p>
            <a:pPr algn="ctr"/>
            <a:r>
              <a:rPr lang="en-US" sz="7200" b="1" dirty="0"/>
              <a:t> </a:t>
            </a:r>
            <a:r>
              <a:rPr lang="en-US" sz="7200" b="1" dirty="0" smtClean="0"/>
              <a:t>  </a:t>
            </a:r>
            <a:r>
              <a:rPr lang="en-US" sz="9600" b="1" dirty="0" smtClean="0"/>
              <a:t>r + 7 = 49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8000" b="1" dirty="0" smtClean="0"/>
              <a:t>  </a:t>
            </a:r>
            <a:r>
              <a:rPr lang="en-US" sz="8000" b="1" dirty="0"/>
              <a:t> </a:t>
            </a:r>
            <a:r>
              <a:rPr lang="en-US" sz="8000" b="1" dirty="0" smtClean="0"/>
              <a:t>       </a:t>
            </a:r>
            <a:r>
              <a:rPr lang="en-US" sz="8000" b="1" dirty="0" smtClean="0"/>
              <a:t> </a:t>
            </a:r>
            <a:r>
              <a:rPr lang="en-US" sz="8000" b="1" dirty="0" smtClean="0"/>
              <a:t>Graph         </a:t>
            </a:r>
          </a:p>
          <a:p>
            <a:pPr algn="ctr">
              <a:buNone/>
            </a:pPr>
            <a:r>
              <a:rPr lang="en-US" sz="9600" b="1" dirty="0" smtClean="0"/>
              <a:t>k </a:t>
            </a:r>
            <a:r>
              <a:rPr lang="en-US" sz="9600" b="1" dirty="0" smtClean="0"/>
              <a:t> </a:t>
            </a:r>
            <a:r>
              <a:rPr lang="en-US" sz="9600" b="1" dirty="0" smtClean="0"/>
              <a:t>≤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#5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8000" b="1" dirty="0">
                <a:solidFill>
                  <a:prstClr val="black"/>
                </a:solidFill>
              </a:rPr>
              <a:t> </a:t>
            </a:r>
            <a:r>
              <a:rPr lang="en-US" sz="8000" b="1" dirty="0">
                <a:solidFill>
                  <a:prstClr val="black"/>
                </a:solidFill>
              </a:rPr>
              <a:t>	</a:t>
            </a:r>
            <a:r>
              <a:rPr lang="en-US" sz="8000" b="1" dirty="0" smtClean="0">
                <a:solidFill>
                  <a:prstClr val="black"/>
                </a:solidFill>
              </a:rPr>
              <a:t>		</a:t>
            </a:r>
            <a:r>
              <a:rPr lang="en-US" sz="8000" b="1" dirty="0" smtClean="0">
                <a:solidFill>
                  <a:prstClr val="black"/>
                </a:solidFill>
              </a:rPr>
              <a:t> </a:t>
            </a:r>
            <a:r>
              <a:rPr lang="en-US" sz="8000" b="1" dirty="0">
                <a:solidFill>
                  <a:prstClr val="black"/>
                </a:solidFill>
              </a:rPr>
              <a:t>Graph         </a:t>
            </a:r>
          </a:p>
          <a:p>
            <a:pPr lvl="0" algn="ctr">
              <a:buNone/>
            </a:pPr>
            <a:r>
              <a:rPr lang="en-US" sz="9600" b="1" dirty="0" smtClean="0">
                <a:solidFill>
                  <a:prstClr val="black"/>
                </a:solidFill>
              </a:rPr>
              <a:t>x </a:t>
            </a:r>
            <a:r>
              <a:rPr lang="en-US" sz="9600" b="1" dirty="0" smtClean="0">
                <a:solidFill>
                  <a:prstClr val="black"/>
                </a:solidFill>
              </a:rPr>
              <a:t>&gt; 120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#6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60020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Solve and Graph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9600" b="1" dirty="0" smtClean="0"/>
              <a:t>         x  ≠   3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4400" dirty="0" smtClean="0"/>
              <a:t>A </a:t>
            </a:r>
            <a:r>
              <a:rPr lang="en-US" sz="14400" dirty="0"/>
              <a:t>quarterback threw the ball x total yards over 10 games.  If he averaged 90 yards per game, write an equation that </a:t>
            </a:r>
            <a:r>
              <a:rPr lang="en-US" sz="14400" dirty="0" smtClean="0"/>
              <a:t>represents </a:t>
            </a:r>
            <a:r>
              <a:rPr lang="en-US" sz="14400" dirty="0"/>
              <a:t>this situation, and solve for x, the total number of yards thrown.</a:t>
            </a:r>
          </a:p>
          <a:p>
            <a:pPr marL="0" indent="0">
              <a:buNone/>
            </a:pPr>
            <a:r>
              <a:rPr lang="en-US" sz="14400" dirty="0" smtClean="0"/>
              <a:t>	</a:t>
            </a:r>
          </a:p>
          <a:p>
            <a:pPr marL="0" indent="0">
              <a:buNone/>
            </a:pPr>
            <a:r>
              <a:rPr lang="en-US" sz="14400" dirty="0"/>
              <a:t>	</a:t>
            </a:r>
            <a:r>
              <a:rPr lang="en-US" sz="14400" dirty="0" smtClean="0"/>
              <a:t>Equation</a:t>
            </a:r>
            <a:r>
              <a:rPr lang="en-US" sz="14400" dirty="0"/>
              <a:t>:____________________</a:t>
            </a:r>
          </a:p>
          <a:p>
            <a:pPr marL="0" indent="0">
              <a:buNone/>
            </a:pPr>
            <a:endParaRPr lang="en-US" sz="14400" dirty="0"/>
          </a:p>
          <a:p>
            <a:pPr marL="0" indent="0">
              <a:buNone/>
            </a:pPr>
            <a:r>
              <a:rPr lang="en-US" sz="14400" dirty="0"/>
              <a:t>	Solution:_____________________</a:t>
            </a:r>
          </a:p>
          <a:p>
            <a:pPr marL="0" indent="0">
              <a:buNone/>
            </a:pPr>
            <a:endParaRPr lang="en-US" sz="8800" dirty="0"/>
          </a:p>
          <a:p>
            <a:pPr marL="0" indent="0">
              <a:buNone/>
            </a:pPr>
            <a:endParaRPr lang="en-US" sz="8800" dirty="0" smtClean="0"/>
          </a:p>
          <a:p>
            <a:pPr marL="0" indent="0">
              <a:buNone/>
            </a:pPr>
            <a:r>
              <a:rPr lang="en-US" sz="8800" dirty="0"/>
              <a:t>	</a:t>
            </a:r>
            <a:r>
              <a:rPr lang="en-US" sz="8800" dirty="0" smtClean="0"/>
              <a:t>	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371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dirty="0" err="1" smtClean="0"/>
              <a:t>Aniya</a:t>
            </a:r>
            <a:r>
              <a:rPr lang="en-US" sz="3900" dirty="0" smtClean="0"/>
              <a:t> had </a:t>
            </a:r>
            <a:r>
              <a:rPr lang="en-US" sz="3900" dirty="0"/>
              <a:t>x dollars in her bank account.  </a:t>
            </a:r>
            <a:r>
              <a:rPr lang="en-US" sz="3900" dirty="0" smtClean="0"/>
              <a:t>After spending </a:t>
            </a:r>
            <a:r>
              <a:rPr lang="en-US" sz="3900" dirty="0"/>
              <a:t>$182 on Christmas gifts, she has $200 left in her </a:t>
            </a:r>
            <a:r>
              <a:rPr lang="en-US" sz="3900" dirty="0" smtClean="0"/>
              <a:t>account</a:t>
            </a:r>
            <a:r>
              <a:rPr lang="en-US" sz="3900" dirty="0"/>
              <a:t>.  Write an equation and solve for x, the amount she originally had in her account.</a:t>
            </a:r>
          </a:p>
          <a:p>
            <a:pPr>
              <a:buNone/>
            </a:pPr>
            <a:endParaRPr lang="en-US" sz="3900" dirty="0"/>
          </a:p>
          <a:p>
            <a:pPr algn="ctr">
              <a:buNone/>
            </a:pPr>
            <a:r>
              <a:rPr lang="en-US" sz="3900" dirty="0"/>
              <a:t>	Equation:____________________ </a:t>
            </a:r>
          </a:p>
          <a:p>
            <a:pPr algn="ctr">
              <a:buNone/>
            </a:pPr>
            <a:endParaRPr lang="en-US" sz="3900" dirty="0"/>
          </a:p>
          <a:p>
            <a:pPr algn="ctr">
              <a:buNone/>
            </a:pPr>
            <a:r>
              <a:rPr lang="en-US" sz="3900" dirty="0"/>
              <a:t>	Solution:_____________________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401</Words>
  <Application>Microsoft Office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Office Theme</vt:lpstr>
      <vt:lpstr>iRespondGraphMaster</vt:lpstr>
      <vt:lpstr>iRespondQuestionMaster</vt:lpstr>
      <vt:lpstr>Equation</vt:lpstr>
      <vt:lpstr>Left-Handed Locomotive</vt:lpstr>
      <vt:lpstr>Question #1</vt:lpstr>
      <vt:lpstr>Question #2</vt:lpstr>
      <vt:lpstr>Question #3</vt:lpstr>
      <vt:lpstr>Question #4</vt:lpstr>
      <vt:lpstr>Question #5</vt:lpstr>
      <vt:lpstr>Question #6</vt:lpstr>
      <vt:lpstr>Question #7</vt:lpstr>
      <vt:lpstr>Question #8</vt:lpstr>
      <vt:lpstr>Question #9</vt:lpstr>
      <vt:lpstr>Question #10</vt:lpstr>
      <vt:lpstr>Question #11</vt:lpstr>
      <vt:lpstr>Question #12</vt:lpstr>
      <vt:lpstr>Question #13</vt:lpstr>
      <vt:lpstr>Question #14</vt:lpstr>
      <vt:lpstr>Question #15</vt:lpstr>
      <vt:lpstr>Question # 16</vt:lpstr>
      <vt:lpstr>Question #17</vt:lpstr>
      <vt:lpstr>Question #18</vt:lpstr>
      <vt:lpstr>Question #19</vt:lpstr>
      <vt:lpstr>Question # 20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Left-Handed Locomotive</dc:title>
  <dc:creator>install</dc:creator>
  <cp:lastModifiedBy>Yolanda Ledesma</cp:lastModifiedBy>
  <cp:revision>52</cp:revision>
  <dcterms:created xsi:type="dcterms:W3CDTF">2011-08-16T16:19:20Z</dcterms:created>
  <dcterms:modified xsi:type="dcterms:W3CDTF">2015-01-20T15:27:30Z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