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72" r:id="rId2"/>
    <p:sldId id="27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5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12/17/2015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– Wednesday, December 16</a:t>
            </a:r>
            <a:br>
              <a:rPr lang="en-US" dirty="0" smtClean="0"/>
            </a:br>
            <a:r>
              <a:rPr lang="en-US" dirty="0" smtClean="0"/>
              <a:t>copy and solve</a:t>
            </a:r>
            <a:endParaRPr lang="en-US" dirty="0"/>
          </a:p>
        </p:txBody>
      </p:sp>
      <p:pic>
        <p:nvPicPr>
          <p:cNvPr id="22" name="Content Placeholder 2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189" y="1965330"/>
            <a:ext cx="12137366" cy="236513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91706" y="4632385"/>
            <a:ext cx="108692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5)  Is </a:t>
            </a:r>
            <a:r>
              <a:rPr lang="en-US" sz="2600" dirty="0"/>
              <a:t>m=3.2 a solution to the equation m+.08=4? </a:t>
            </a:r>
          </a:p>
        </p:txBody>
      </p:sp>
    </p:spTree>
    <p:extLst>
      <p:ext uri="{BB962C8B-B14F-4D97-AF65-F5344CB8AC3E}">
        <p14:creationId xmlns:p14="http://schemas.microsoft.com/office/powerpoint/2010/main" val="2002156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920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276709"/>
            <a:ext cx="10058400" cy="4895491"/>
          </a:xfrm>
        </p:spPr>
        <p:txBody>
          <a:bodyPr/>
          <a:lstStyle/>
          <a:p>
            <a:r>
              <a:rPr lang="en-US" sz="3200" dirty="0"/>
              <a:t>Which solution makes the equation true?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/>
              <a:t>x - </a:t>
            </a:r>
            <a:r>
              <a:rPr lang="en-US" sz="3200" dirty="0" smtClean="0"/>
              <a:t>3.5 </a:t>
            </a:r>
            <a:r>
              <a:rPr lang="en-US" sz="3200" dirty="0"/>
              <a:t>= </a:t>
            </a:r>
            <a:r>
              <a:rPr lang="en-US" sz="3200" dirty="0" smtClean="0"/>
              <a:t>16</a:t>
            </a:r>
            <a:endParaRPr lang="en-US" dirty="0"/>
          </a:p>
          <a:p>
            <a:r>
              <a:rPr lang="en-US" sz="3200" dirty="0"/>
              <a:t>a.	</a:t>
            </a:r>
            <a:r>
              <a:rPr lang="en-US" sz="3200" dirty="0" smtClean="0"/>
              <a:t>3.5</a:t>
            </a:r>
            <a:endParaRPr lang="en-US" sz="3200" dirty="0"/>
          </a:p>
          <a:p>
            <a:r>
              <a:rPr lang="en-US" sz="3200" dirty="0"/>
              <a:t>b.	</a:t>
            </a:r>
            <a:r>
              <a:rPr lang="en-US" sz="3200" dirty="0" smtClean="0"/>
              <a:t>19.5</a:t>
            </a:r>
            <a:endParaRPr lang="en-US" sz="3200" dirty="0"/>
          </a:p>
          <a:p>
            <a:r>
              <a:rPr lang="en-US" sz="3200" dirty="0"/>
              <a:t>c.	</a:t>
            </a:r>
            <a:r>
              <a:rPr lang="en-US" sz="3200" dirty="0" smtClean="0"/>
              <a:t>12.5</a:t>
            </a:r>
            <a:endParaRPr lang="en-US" sz="3200" dirty="0"/>
          </a:p>
          <a:p>
            <a:r>
              <a:rPr lang="en-US" sz="3200" dirty="0"/>
              <a:t>d.	</a:t>
            </a:r>
            <a:r>
              <a:rPr lang="en-US" sz="3200" dirty="0" smtClean="0"/>
              <a:t>56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30100"/>
          </a:xfrm>
        </p:spPr>
        <p:txBody>
          <a:bodyPr/>
          <a:lstStyle/>
          <a:p>
            <a:r>
              <a:rPr lang="en-US" dirty="0" smtClean="0"/>
              <a:t>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37094"/>
            <a:ext cx="10058400" cy="4835106"/>
          </a:xfrm>
        </p:spPr>
        <p:txBody>
          <a:bodyPr/>
          <a:lstStyle/>
          <a:p>
            <a:pPr marL="0" indent="0">
              <a:buNone/>
            </a:pPr>
            <a:r>
              <a:rPr lang="da-DK" sz="3200" dirty="0" smtClean="0"/>
              <a:t>                          24 = x - 9  </a:t>
            </a:r>
            <a:r>
              <a:rPr lang="da-DK" sz="3200" dirty="0"/>
              <a:t>for x = </a:t>
            </a:r>
            <a:r>
              <a:rPr lang="da-DK" sz="3200" dirty="0" smtClean="0"/>
              <a:t>16</a:t>
            </a:r>
          </a:p>
          <a:p>
            <a:pPr marL="0" indent="0">
              <a:buNone/>
            </a:pPr>
            <a:endParaRPr lang="da-DK" sz="3200" dirty="0"/>
          </a:p>
          <a:p>
            <a:r>
              <a:rPr lang="da-DK" sz="3200" dirty="0"/>
              <a:t>	</a:t>
            </a:r>
            <a:r>
              <a:rPr lang="da-DK" sz="3200" dirty="0" smtClean="0"/>
              <a:t>A. True</a:t>
            </a:r>
            <a:endParaRPr lang="da-DK" sz="3200" dirty="0"/>
          </a:p>
          <a:p>
            <a:r>
              <a:rPr lang="da-DK" sz="3200" dirty="0"/>
              <a:t>	</a:t>
            </a:r>
            <a:r>
              <a:rPr lang="da-DK" sz="3200" dirty="0" smtClean="0"/>
              <a:t>B.  False</a:t>
            </a:r>
          </a:p>
          <a:p>
            <a:r>
              <a:rPr lang="da-DK" sz="3200" dirty="0"/>
              <a:t> </a:t>
            </a:r>
            <a:r>
              <a:rPr lang="da-DK" sz="3200" dirty="0" smtClean="0"/>
              <a:t>      C. Neither A or B</a:t>
            </a:r>
            <a:endParaRPr lang="da-DK" sz="3200" dirty="0"/>
          </a:p>
          <a:p>
            <a:endParaRPr lang="da-D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0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957" y="182708"/>
            <a:ext cx="10058400" cy="688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940279"/>
                <a:ext cx="10058400" cy="5231921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800" dirty="0" smtClean="0"/>
                  <a:t>Julia paid $100 </a:t>
                </a:r>
                <a:r>
                  <a:rPr lang="en-US" sz="2800" dirty="0"/>
                  <a:t>for </a:t>
                </a:r>
                <a:r>
                  <a:rPr lang="en-US" sz="2800" dirty="0" smtClean="0"/>
                  <a:t>4 shirts.  </a:t>
                </a:r>
                <a:r>
                  <a:rPr lang="en-US" sz="2800" dirty="0"/>
                  <a:t>Each </a:t>
                </a:r>
                <a:r>
                  <a:rPr lang="en-US" sz="2800" dirty="0" smtClean="0"/>
                  <a:t>shirt was </a:t>
                </a:r>
                <a:r>
                  <a:rPr lang="en-US" sz="2800" dirty="0"/>
                  <a:t>the same price.  Which shows the equation that represents the situation and </a:t>
                </a:r>
                <a:r>
                  <a:rPr lang="en-US" sz="2800" u="sng" dirty="0"/>
                  <a:t>the price of each </a:t>
                </a:r>
                <a:r>
                  <a:rPr lang="en-US" sz="2800" u="sng" dirty="0" smtClean="0"/>
                  <a:t>shirt</a:t>
                </a:r>
                <a:r>
                  <a:rPr lang="en-US" sz="2800" dirty="0" smtClean="0"/>
                  <a:t>?</a:t>
                </a:r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a</a:t>
                </a:r>
                <a:r>
                  <a:rPr lang="en-US" sz="2800" dirty="0" smtClean="0"/>
                  <a:t>.  x + 4 = 100;   $96</a:t>
                </a:r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 smtClean="0"/>
                  <a:t>b. x – 4 = 100;  $104</a:t>
                </a:r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c</a:t>
                </a:r>
                <a:r>
                  <a:rPr lang="en-US" sz="2800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= 100;  $400</a:t>
                </a:r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d</a:t>
                </a:r>
                <a:r>
                  <a:rPr lang="en-US" sz="2800" dirty="0" smtClean="0"/>
                  <a:t>. 4x = 100 ;  $25</a:t>
                </a:r>
                <a:endParaRPr lang="en-US" sz="28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940279"/>
                <a:ext cx="10058400" cy="5231921"/>
              </a:xfrm>
              <a:blipFill rotWithShape="0">
                <a:blip r:embed="rId2"/>
                <a:stretch>
                  <a:fillRect l="-667" t="-2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7798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125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078302"/>
            <a:ext cx="10058400" cy="50938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 smtClean="0"/>
              <a:t>Nerdy Ned made a mistake.  Find it!</a:t>
            </a:r>
          </a:p>
          <a:p>
            <a:pPr marL="0" indent="0" algn="ctr">
              <a:buNone/>
            </a:pPr>
            <a:r>
              <a:rPr lang="en-US" sz="3200" dirty="0" smtClean="0"/>
              <a:t>18 </a:t>
            </a:r>
            <a:r>
              <a:rPr lang="en-US" sz="3200" dirty="0"/>
              <a:t>+ </a:t>
            </a:r>
            <a:r>
              <a:rPr lang="en-US" sz="3200" i="1" dirty="0"/>
              <a:t>x</a:t>
            </a:r>
            <a:r>
              <a:rPr lang="en-US" sz="3200" dirty="0"/>
              <a:t> = </a:t>
            </a:r>
            <a:r>
              <a:rPr lang="en-US" sz="3200" dirty="0" smtClean="0"/>
              <a:t>24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1</a:t>
            </a:r>
            <a:r>
              <a:rPr lang="en-US" sz="3200" dirty="0"/>
              <a:t>8</a:t>
            </a:r>
            <a:r>
              <a:rPr lang="en-US" sz="3200" dirty="0" smtClean="0"/>
              <a:t> </a:t>
            </a:r>
            <a:r>
              <a:rPr lang="en-US" sz="3200" dirty="0"/>
              <a:t>+ </a:t>
            </a:r>
            <a:r>
              <a:rPr lang="en-US" sz="3200" i="1" dirty="0"/>
              <a:t>x</a:t>
            </a:r>
            <a:r>
              <a:rPr lang="en-US" sz="3200" dirty="0"/>
              <a:t> = </a:t>
            </a:r>
            <a:r>
              <a:rPr lang="en-US" sz="3200" dirty="0" smtClean="0"/>
              <a:t>24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-18        +18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i="1" dirty="0" smtClean="0"/>
              <a:t>    x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smtClean="0"/>
              <a:t>42</a:t>
            </a:r>
          </a:p>
          <a:p>
            <a:pPr marL="0" indent="0">
              <a:buNone/>
            </a:pPr>
            <a:r>
              <a:rPr lang="en-US" sz="3200" dirty="0" smtClean="0"/>
              <a:t>a.  He should have added 18 to both sides.</a:t>
            </a:r>
          </a:p>
          <a:p>
            <a:pPr marL="514350" indent="-514350">
              <a:buAutoNum type="alphaLcPeriod" startAt="2"/>
            </a:pPr>
            <a:r>
              <a:rPr lang="en-US" sz="3200" dirty="0" smtClean="0"/>
              <a:t>He should have subtracted 18 from both sides.</a:t>
            </a:r>
          </a:p>
          <a:p>
            <a:pPr marL="514350" indent="-514350">
              <a:buAutoNum type="alphaLcPeriod" startAt="2"/>
            </a:pPr>
            <a:r>
              <a:rPr lang="en-US" sz="3200" dirty="0" smtClean="0"/>
              <a:t>He should have divided both sides by 18.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95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505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130060"/>
            <a:ext cx="10058400" cy="5042140"/>
          </a:xfrm>
        </p:spPr>
        <p:txBody>
          <a:bodyPr>
            <a:normAutofit/>
          </a:bodyPr>
          <a:lstStyle/>
          <a:p>
            <a:r>
              <a:rPr lang="en-US" sz="2400" dirty="0"/>
              <a:t>Which is the solution to </a:t>
            </a:r>
            <a:r>
              <a:rPr lang="en-US" sz="2400" dirty="0" smtClean="0"/>
              <a:t>2x = 142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a.	</a:t>
            </a:r>
            <a:r>
              <a:rPr lang="en-US" sz="2400" dirty="0" smtClean="0"/>
              <a:t>71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b.	</a:t>
            </a:r>
            <a:r>
              <a:rPr lang="en-US" sz="2400" dirty="0" smtClean="0"/>
              <a:t>284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c.	</a:t>
            </a:r>
            <a:r>
              <a:rPr lang="en-US" sz="2400" dirty="0" smtClean="0"/>
              <a:t>142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d.	</a:t>
            </a:r>
            <a:r>
              <a:rPr lang="en-US" sz="2400" dirty="0" smtClean="0"/>
              <a:t>140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84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2399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825" y="948906"/>
            <a:ext cx="10058400" cy="44900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art teacher </a:t>
            </a:r>
            <a:r>
              <a:rPr lang="en-US" sz="2400" dirty="0"/>
              <a:t>bought </a:t>
            </a:r>
            <a:r>
              <a:rPr lang="en-US" sz="2400" dirty="0" smtClean="0"/>
              <a:t>18 canvases </a:t>
            </a:r>
            <a:r>
              <a:rPr lang="en-US" sz="2400" dirty="0"/>
              <a:t>of equal price.  She spent a total of $</a:t>
            </a:r>
            <a:r>
              <a:rPr lang="en-US" sz="2400" dirty="0" smtClean="0"/>
              <a:t>54.  </a:t>
            </a:r>
            <a:r>
              <a:rPr lang="en-US" sz="2400" dirty="0"/>
              <a:t>The </a:t>
            </a:r>
            <a:r>
              <a:rPr lang="en-US" sz="2400" dirty="0" smtClean="0"/>
              <a:t>equation 18c = 54 can </a:t>
            </a:r>
            <a:r>
              <a:rPr lang="en-US" sz="2400" dirty="0"/>
              <a:t>be used to find </a:t>
            </a:r>
            <a:r>
              <a:rPr lang="en-US" sz="2400" dirty="0" smtClean="0"/>
              <a:t>c, </a:t>
            </a:r>
            <a:r>
              <a:rPr lang="en-US" sz="2400" dirty="0"/>
              <a:t>the price of each </a:t>
            </a:r>
            <a:r>
              <a:rPr lang="en-US" sz="2400" dirty="0" smtClean="0"/>
              <a:t>canvas </a:t>
            </a:r>
            <a:r>
              <a:rPr lang="en-US" sz="2400" dirty="0"/>
              <a:t>in dollars.  What was the price of each </a:t>
            </a:r>
            <a:r>
              <a:rPr lang="en-US" sz="2400" dirty="0" smtClean="0"/>
              <a:t>canvas?</a:t>
            </a:r>
            <a:endParaRPr lang="en-US" sz="2400" dirty="0"/>
          </a:p>
          <a:p>
            <a:r>
              <a:rPr lang="en-US" sz="2400" dirty="0"/>
              <a:t>a.	$3</a:t>
            </a:r>
          </a:p>
          <a:p>
            <a:endParaRPr lang="en-US" sz="2400" dirty="0"/>
          </a:p>
          <a:p>
            <a:r>
              <a:rPr lang="en-US" sz="2400" dirty="0"/>
              <a:t>b.	$4</a:t>
            </a:r>
          </a:p>
          <a:p>
            <a:endParaRPr lang="en-US" sz="2400" dirty="0"/>
          </a:p>
          <a:p>
            <a:r>
              <a:rPr lang="en-US" sz="2400" dirty="0"/>
              <a:t>c.	</a:t>
            </a:r>
            <a:r>
              <a:rPr lang="en-US" sz="2400" dirty="0" smtClean="0"/>
              <a:t>$54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d.	</a:t>
            </a:r>
            <a:r>
              <a:rPr lang="en-US" sz="2400" dirty="0" smtClean="0"/>
              <a:t>$972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24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403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#13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1302589"/>
                <a:ext cx="10058400" cy="4869611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Last week Molly worked 42 hours in 4 days.  Which equation could Molly use to find the average number of hours she worked each day?</a:t>
                </a:r>
              </a:p>
              <a:p>
                <a:r>
                  <a:rPr lang="en-US" sz="3200" dirty="0"/>
                  <a:t>a.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200" dirty="0" smtClean="0"/>
                  <a:t>  </a:t>
                </a:r>
                <a:r>
                  <a:rPr lang="en-US" sz="3200" dirty="0"/>
                  <a:t>= </a:t>
                </a:r>
                <a:r>
                  <a:rPr lang="en-US" sz="3200" dirty="0" smtClean="0"/>
                  <a:t>42</a:t>
                </a:r>
                <a:endParaRPr lang="en-US" sz="3200" dirty="0"/>
              </a:p>
              <a:p>
                <a:r>
                  <a:rPr lang="en-US" sz="3200" dirty="0"/>
                  <a:t>b.	</a:t>
                </a:r>
                <a:r>
                  <a:rPr lang="en-US" sz="3200" dirty="0" smtClean="0"/>
                  <a:t>4h </a:t>
                </a:r>
                <a:r>
                  <a:rPr lang="en-US" sz="3200" dirty="0"/>
                  <a:t>= </a:t>
                </a:r>
                <a:r>
                  <a:rPr lang="en-US" sz="3200" dirty="0" smtClean="0"/>
                  <a:t>42</a:t>
                </a:r>
                <a:endParaRPr lang="en-US" sz="3200" dirty="0"/>
              </a:p>
              <a:p>
                <a:r>
                  <a:rPr lang="en-US" sz="3200" dirty="0"/>
                  <a:t>c.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</m:oMath>
                </a14:m>
                <a:r>
                  <a:rPr lang="en-US" sz="3200" dirty="0" smtClean="0"/>
                  <a:t>  </a:t>
                </a:r>
                <a:r>
                  <a:rPr lang="en-US" sz="3200" dirty="0"/>
                  <a:t>= </a:t>
                </a:r>
                <a:r>
                  <a:rPr lang="en-US" sz="3200" dirty="0" smtClean="0"/>
                  <a:t>4</a:t>
                </a:r>
                <a:endParaRPr lang="en-US" sz="3200" dirty="0"/>
              </a:p>
              <a:p>
                <a:r>
                  <a:rPr lang="en-US" sz="3200" dirty="0"/>
                  <a:t>d.	</a:t>
                </a:r>
                <a:r>
                  <a:rPr lang="en-US" sz="3200" dirty="0" smtClean="0"/>
                  <a:t>42h </a:t>
                </a:r>
                <a:r>
                  <a:rPr lang="en-US" sz="3200" dirty="0"/>
                  <a:t>= </a:t>
                </a:r>
                <a:r>
                  <a:rPr lang="en-US" sz="3200" dirty="0" smtClean="0"/>
                  <a:t>4</a:t>
                </a:r>
                <a:endParaRPr lang="en-US" sz="32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1302589"/>
                <a:ext cx="10058400" cy="4869611"/>
              </a:xfrm>
              <a:blipFill rotWithShape="0">
                <a:blip r:embed="rId2"/>
                <a:stretch>
                  <a:fillRect l="-1030" t="-23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948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600" dirty="0"/>
                  <a:t>  for </a:t>
                </a:r>
                <a:r>
                  <a:rPr lang="en-US" sz="3600" i="1" dirty="0"/>
                  <a:t>k </a:t>
                </a:r>
                <a:r>
                  <a:rPr lang="en-US" sz="3600" dirty="0"/>
                  <a:t>= </a:t>
                </a:r>
                <a:r>
                  <a:rPr lang="en-US" sz="3600" dirty="0" smtClean="0"/>
                  <a:t>4</a:t>
                </a:r>
                <a:endParaRPr lang="en-US" sz="36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lvl="0" indent="0">
                  <a:buNone/>
                </a:pPr>
                <a:r>
                  <a:rPr lang="en-US" sz="2800" dirty="0" smtClean="0"/>
                  <a:t>A.  True</a:t>
                </a:r>
                <a:endParaRPr lang="en-US" sz="2800" dirty="0"/>
              </a:p>
              <a:p>
                <a:pPr marL="0" lvl="0" indent="0">
                  <a:buNone/>
                </a:pPr>
                <a:r>
                  <a:rPr lang="en-US" sz="2800" dirty="0" smtClean="0"/>
                  <a:t>B.  False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C.  Not enough information</a:t>
                </a:r>
                <a:endParaRPr lang="en-US" sz="28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73" t="-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445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626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#15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1224951"/>
                <a:ext cx="10058400" cy="4947249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3300" dirty="0" smtClean="0"/>
                  <a:t>Which value makes the equation below true?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:r>
                  <a:rPr lang="en-US" sz="51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1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1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51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5100" dirty="0" smtClean="0"/>
                  <a:t> = 5.2</a:t>
                </a:r>
                <a:endParaRPr lang="en-US" dirty="0"/>
              </a:p>
              <a:p>
                <a:r>
                  <a:rPr lang="en-US" sz="3300" dirty="0"/>
                  <a:t>a.	</a:t>
                </a:r>
                <a:r>
                  <a:rPr lang="en-US" sz="3300" dirty="0" smtClean="0"/>
                  <a:t>5.2</a:t>
                </a:r>
              </a:p>
              <a:p>
                <a:endParaRPr lang="en-US" sz="3300" dirty="0"/>
              </a:p>
              <a:p>
                <a:r>
                  <a:rPr lang="en-US" sz="3300" dirty="0"/>
                  <a:t>b.	</a:t>
                </a:r>
                <a:r>
                  <a:rPr lang="en-US" sz="3300" dirty="0" smtClean="0"/>
                  <a:t>11.2</a:t>
                </a:r>
                <a:endParaRPr lang="en-US" sz="3300" dirty="0"/>
              </a:p>
              <a:p>
                <a:endParaRPr lang="en-US" sz="3300" dirty="0"/>
              </a:p>
              <a:p>
                <a:r>
                  <a:rPr lang="en-US" sz="3300" dirty="0"/>
                  <a:t>c.	</a:t>
                </a:r>
                <a:r>
                  <a:rPr lang="en-US" sz="3300" dirty="0" smtClean="0"/>
                  <a:t>31.2</a:t>
                </a:r>
                <a:endParaRPr lang="en-US" sz="3300" dirty="0"/>
              </a:p>
              <a:p>
                <a:endParaRPr lang="en-US" sz="3300" dirty="0"/>
              </a:p>
              <a:p>
                <a:r>
                  <a:rPr lang="en-US" sz="3300" dirty="0"/>
                  <a:t>d.	6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1224951"/>
                <a:ext cx="10058400" cy="4947249"/>
              </a:xfrm>
              <a:blipFill rotWithShape="0">
                <a:blip r:embed="rId2"/>
                <a:stretch>
                  <a:fillRect l="-848" t="-3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7266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815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138687"/>
            <a:ext cx="10058400" cy="503351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Which problem situation matches the </a:t>
            </a:r>
            <a:r>
              <a:rPr lang="en-US" sz="2800" dirty="0" smtClean="0"/>
              <a:t>equation 2x = 24 </a:t>
            </a:r>
            <a:r>
              <a:rPr lang="en-US" sz="2800" dirty="0"/>
              <a:t>?</a:t>
            </a:r>
          </a:p>
          <a:p>
            <a:endParaRPr lang="en-US" dirty="0"/>
          </a:p>
          <a:p>
            <a:r>
              <a:rPr lang="en-US" sz="2400" dirty="0"/>
              <a:t>A.	Jamie sold 24 newspaper subscriptions each month for 2 months. What is x, the total number of newspaper subscriptions that Jamie sold in 1 month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B.	Brenna cycled a total of 24 miles this month. She cycled 2 miles less this month than last month. What is x, the number of miles Brenna cycled last month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C.	Carrie had x dollars, and she doubled that amount by selling pencils at the Locker Stocker.  Now, she has $24.  How much did she start with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D.	Sara bought 2 ride tickets and x game tickets. How many game tickets did she buy if she bought 24 tickets in all?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22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Learning Target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 can solve one-step equations.</a:t>
            </a:r>
          </a:p>
          <a:p>
            <a:endParaRPr lang="en-US" sz="3200" dirty="0"/>
          </a:p>
          <a:p>
            <a:r>
              <a:rPr lang="en-US" sz="3200" dirty="0" smtClean="0"/>
              <a:t>What can I do to prepare for tomorrow’s Unit 4 test over equations?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3862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– What have you learned so far in Unit 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Test is TOMORROW!!</a:t>
            </a:r>
          </a:p>
          <a:p>
            <a:r>
              <a:rPr lang="en-US" sz="2800" dirty="0" smtClean="0"/>
              <a:t>Study the BLUE pages in your MSG and review all notes/homework and our last quiz over equations.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58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540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Remember!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9848" y="1207698"/>
            <a:ext cx="10058400" cy="496450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Work out each problem on your paper.</a:t>
            </a:r>
          </a:p>
          <a:p>
            <a:endParaRPr lang="en-US" sz="2800" dirty="0"/>
          </a:p>
          <a:p>
            <a:r>
              <a:rPr lang="en-US" sz="2800" dirty="0" smtClean="0"/>
              <a:t>SHOW ALL steps.</a:t>
            </a:r>
          </a:p>
          <a:p>
            <a:endParaRPr lang="en-US" sz="2800" dirty="0"/>
          </a:p>
          <a:p>
            <a:r>
              <a:rPr lang="en-US" sz="2800" dirty="0" smtClean="0"/>
              <a:t>When you choose your answer, hold up your PLICKER card with your answer’s side UP.</a:t>
            </a:r>
          </a:p>
          <a:p>
            <a:endParaRPr lang="en-US" sz="2800" dirty="0"/>
          </a:p>
          <a:p>
            <a:r>
              <a:rPr lang="en-US" sz="2800" dirty="0" smtClean="0"/>
              <a:t>DO NOT CALL OUT YOUR ANSWER!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508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6022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85176" y="1232886"/>
                <a:ext cx="10593066" cy="453818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400" dirty="0" smtClean="0"/>
                  <a:t>Which step should be taken to isolate the variable in the following equation?</a:t>
                </a:r>
                <a:endParaRPr lang="en-US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3600" dirty="0" smtClean="0"/>
                  <a:t> = 11</a:t>
                </a:r>
                <a:endParaRPr lang="en-US" sz="3600" dirty="0"/>
              </a:p>
              <a:p>
                <a:r>
                  <a:rPr lang="en-US" dirty="0"/>
                  <a:t>a.	</a:t>
                </a:r>
                <a:r>
                  <a:rPr lang="en-US" dirty="0" smtClean="0"/>
                  <a:t>Subtract 5 from </a:t>
                </a:r>
                <a:r>
                  <a:rPr lang="en-US" dirty="0"/>
                  <a:t>both sides of the </a:t>
                </a:r>
                <a:r>
                  <a:rPr lang="en-US" dirty="0" smtClean="0"/>
                  <a:t>equation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b.	</a:t>
                </a:r>
                <a:r>
                  <a:rPr lang="en-US" dirty="0" smtClean="0"/>
                  <a:t>Add 5 to </a:t>
                </a:r>
                <a:r>
                  <a:rPr lang="en-US" dirty="0"/>
                  <a:t>both sides of the equation</a:t>
                </a:r>
              </a:p>
              <a:p>
                <a:endParaRPr lang="en-US" dirty="0"/>
              </a:p>
              <a:p>
                <a:r>
                  <a:rPr lang="en-US" dirty="0"/>
                  <a:t>c.	</a:t>
                </a:r>
                <a:r>
                  <a:rPr lang="en-US" dirty="0" smtClean="0"/>
                  <a:t>Divide </a:t>
                </a:r>
                <a:r>
                  <a:rPr lang="en-US" dirty="0"/>
                  <a:t>both sides of the equation by </a:t>
                </a:r>
                <a:r>
                  <a:rPr lang="en-US" dirty="0" smtClean="0"/>
                  <a:t>5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d.	</a:t>
                </a:r>
                <a:r>
                  <a:rPr lang="en-US" dirty="0" smtClean="0"/>
                  <a:t>Multiply </a:t>
                </a:r>
                <a:r>
                  <a:rPr lang="en-US" dirty="0"/>
                  <a:t>both sides of the equation by </a:t>
                </a:r>
                <a:r>
                  <a:rPr lang="en-US" dirty="0" smtClean="0"/>
                  <a:t>5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85176" y="1232886"/>
                <a:ext cx="10593066" cy="4538185"/>
              </a:xfrm>
              <a:blipFill rotWithShape="0">
                <a:blip r:embed="rId2"/>
                <a:stretch>
                  <a:fillRect l="-518" t="-2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2695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451" y="0"/>
            <a:ext cx="10058400" cy="1328468"/>
          </a:xfrm>
        </p:spPr>
        <p:txBody>
          <a:bodyPr/>
          <a:lstStyle/>
          <a:p>
            <a:r>
              <a:rPr lang="en-US" dirty="0" smtClean="0"/>
              <a:t>#2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1268083"/>
                <a:ext cx="10058400" cy="4904117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What is the value of a in the following equation?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3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800" b="0" i="1" smtClean="0">
                          <a:latin typeface="Cambria Math" panose="02040503050406030204" pitchFamily="18" charset="0"/>
                        </a:rPr>
                        <m:t>=12</m:t>
                      </m:r>
                    </m:oMath>
                  </m:oMathPara>
                </a14:m>
                <a:endParaRPr lang="en-US" sz="3800" dirty="0"/>
              </a:p>
              <a:p>
                <a:r>
                  <a:rPr lang="en-US" sz="2800" dirty="0"/>
                  <a:t>a.	</a:t>
                </a:r>
                <a:r>
                  <a:rPr lang="en-US" sz="2800" dirty="0" smtClean="0"/>
                  <a:t>3</a:t>
                </a:r>
                <a:endParaRPr lang="en-US" sz="2800" dirty="0"/>
              </a:p>
              <a:p>
                <a:r>
                  <a:rPr lang="en-US" sz="2800" dirty="0"/>
                  <a:t>b.	</a:t>
                </a:r>
                <a:r>
                  <a:rPr lang="en-US" sz="2800" dirty="0" smtClean="0"/>
                  <a:t>12</a:t>
                </a:r>
                <a:endParaRPr lang="en-US" sz="2800" dirty="0"/>
              </a:p>
              <a:p>
                <a:r>
                  <a:rPr lang="en-US" sz="2800" dirty="0"/>
                  <a:t>c.	</a:t>
                </a:r>
                <a:r>
                  <a:rPr lang="en-US" sz="2800" dirty="0" smtClean="0"/>
                  <a:t>48</a:t>
                </a:r>
                <a:endParaRPr lang="en-US" sz="2800" dirty="0"/>
              </a:p>
              <a:p>
                <a:r>
                  <a:rPr lang="en-US" sz="2800" dirty="0"/>
                  <a:t>d.	8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1268083"/>
                <a:ext cx="10058400" cy="4904117"/>
              </a:xfrm>
              <a:blipFill rotWithShape="0">
                <a:blip r:embed="rId2"/>
                <a:stretch>
                  <a:fillRect l="-848" t="-2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617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43836"/>
          </a:xfrm>
        </p:spPr>
        <p:txBody>
          <a:bodyPr/>
          <a:lstStyle/>
          <a:p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328468"/>
            <a:ext cx="10058400" cy="4843732"/>
          </a:xfrm>
        </p:spPr>
        <p:txBody>
          <a:bodyPr/>
          <a:lstStyle/>
          <a:p>
            <a:r>
              <a:rPr lang="en-US" sz="2800" dirty="0"/>
              <a:t>What is the value of j in the following equation?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j – 67 = 125</a:t>
            </a:r>
            <a:endParaRPr lang="en-US" dirty="0"/>
          </a:p>
          <a:p>
            <a:r>
              <a:rPr lang="en-US" sz="2800" dirty="0"/>
              <a:t>a.	5</a:t>
            </a:r>
            <a:r>
              <a:rPr lang="en-US" sz="2800" dirty="0" smtClean="0"/>
              <a:t>8</a:t>
            </a:r>
            <a:endParaRPr lang="en-US" sz="2800" dirty="0"/>
          </a:p>
          <a:p>
            <a:r>
              <a:rPr lang="en-US" sz="2800" dirty="0"/>
              <a:t>b.	</a:t>
            </a:r>
            <a:r>
              <a:rPr lang="en-US" sz="2800" dirty="0" smtClean="0"/>
              <a:t>192</a:t>
            </a:r>
            <a:endParaRPr lang="en-US" sz="2800" dirty="0"/>
          </a:p>
          <a:p>
            <a:r>
              <a:rPr lang="en-US" sz="2800" dirty="0"/>
              <a:t>c.	</a:t>
            </a:r>
            <a:r>
              <a:rPr lang="en-US" sz="2800" dirty="0" smtClean="0"/>
              <a:t>125</a:t>
            </a:r>
            <a:endParaRPr lang="en-US" sz="2800" dirty="0"/>
          </a:p>
          <a:p>
            <a:r>
              <a:rPr lang="en-US" sz="2800" dirty="0"/>
              <a:t>d.	252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34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729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5223" y="1078302"/>
                <a:ext cx="11015931" cy="5093898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Jose </a:t>
                </a:r>
                <a:r>
                  <a:rPr lang="en-US" sz="2400" dirty="0"/>
                  <a:t>wants to solve the </a:t>
                </a:r>
                <a:r>
                  <a:rPr lang="en-US" sz="2400" dirty="0" smtClean="0"/>
                  <a:t>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r>
                  <a:rPr lang="en-US" sz="2400" dirty="0" smtClean="0"/>
                  <a:t>.  </a:t>
                </a:r>
                <a:r>
                  <a:rPr lang="en-US" sz="2400" dirty="0"/>
                  <a:t>Which step should he do to get </a:t>
                </a:r>
                <a:r>
                  <a:rPr lang="en-US" sz="2400" dirty="0" smtClean="0"/>
                  <a:t>x </a:t>
                </a:r>
                <a:r>
                  <a:rPr lang="en-US" sz="2400" dirty="0"/>
                  <a:t>by itself on one side of the equation</a:t>
                </a:r>
                <a:r>
                  <a:rPr lang="en-US" sz="2400" dirty="0" smtClean="0"/>
                  <a:t>?   </a:t>
                </a:r>
                <a:endParaRPr lang="en-US" sz="2400" dirty="0"/>
              </a:p>
              <a:p>
                <a:endParaRPr lang="en-US" dirty="0"/>
              </a:p>
              <a:p>
                <a:r>
                  <a:rPr lang="en-US" sz="2400" dirty="0"/>
                  <a:t>a.	Multiply both sides by </a:t>
                </a:r>
                <a:r>
                  <a:rPr lang="en-US" sz="2400" dirty="0" smtClean="0"/>
                  <a:t>12</a:t>
                </a:r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b.	Divide both sides by </a:t>
                </a:r>
                <a:r>
                  <a:rPr lang="en-US" sz="2400" dirty="0" smtClean="0"/>
                  <a:t>12</a:t>
                </a:r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c.	Multiply both sides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/>
                  <a:t>d.	Divide both sides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5223" y="1078302"/>
                <a:ext cx="11015931" cy="5093898"/>
              </a:xfrm>
              <a:blipFill rotWithShape="0">
                <a:blip r:embed="rId2"/>
                <a:stretch>
                  <a:fillRect l="-498" t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151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4470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1147313"/>
                <a:ext cx="10058400" cy="5024887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Sam’s </a:t>
                </a:r>
                <a:r>
                  <a:rPr lang="en-US" sz="2800" dirty="0"/>
                  <a:t>basketball team scored </a:t>
                </a:r>
                <a:r>
                  <a:rPr lang="en-US" sz="2800" dirty="0" smtClean="0"/>
                  <a:t>34 </a:t>
                </a:r>
                <a:r>
                  <a:rPr lang="en-US" sz="2800" dirty="0"/>
                  <a:t>points in its last game.  </a:t>
                </a:r>
                <a:r>
                  <a:rPr lang="en-US" sz="2800" dirty="0" smtClean="0"/>
                  <a:t>Sam scored 12 </a:t>
                </a:r>
                <a:r>
                  <a:rPr lang="en-US" sz="2800" dirty="0"/>
                  <a:t>of the points.  Which equation could be used to determine the number of points p scored by </a:t>
                </a:r>
                <a:r>
                  <a:rPr lang="en-US" sz="2800" dirty="0" smtClean="0"/>
                  <a:t>Sam’s </a:t>
                </a:r>
                <a:r>
                  <a:rPr lang="en-US" sz="2800" dirty="0"/>
                  <a:t>teammates</a:t>
                </a:r>
                <a:r>
                  <a:rPr lang="en-US" sz="2800" dirty="0" smtClean="0"/>
                  <a:t>?</a:t>
                </a:r>
                <a:endParaRPr lang="en-US" sz="2800" dirty="0"/>
              </a:p>
              <a:p>
                <a:r>
                  <a:rPr lang="en-US" sz="2800" dirty="0"/>
                  <a:t>a</a:t>
                </a:r>
                <a:r>
                  <a:rPr lang="en-US" sz="2800" dirty="0" smtClean="0"/>
                  <a:t>. p – 12 = 34</a:t>
                </a:r>
                <a:endParaRPr lang="en-US" sz="2800" dirty="0"/>
              </a:p>
              <a:p>
                <a:r>
                  <a:rPr lang="en-US" sz="2800" dirty="0"/>
                  <a:t>b</a:t>
                </a:r>
                <a:r>
                  <a:rPr lang="en-US" sz="2800" dirty="0" smtClean="0"/>
                  <a:t>. 12p = 34</a:t>
                </a:r>
                <a:r>
                  <a:rPr lang="en-US" sz="2800" dirty="0"/>
                  <a:t>	 </a:t>
                </a:r>
              </a:p>
              <a:p>
                <a:r>
                  <a:rPr lang="en-US" sz="2800" dirty="0"/>
                  <a:t>c</a:t>
                </a:r>
                <a:r>
                  <a:rPr lang="en-US" sz="2800" dirty="0" smtClean="0"/>
                  <a:t>.  p + 12 = 34</a:t>
                </a:r>
                <a:endParaRPr lang="en-US" sz="2800" dirty="0"/>
              </a:p>
              <a:p>
                <a:r>
                  <a:rPr lang="en-US" sz="2800" dirty="0"/>
                  <a:t>d</a:t>
                </a:r>
                <a:r>
                  <a:rPr lang="en-US" sz="2800" dirty="0" smtClean="0"/>
                  <a:t>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US" sz="2800" dirty="0" smtClean="0"/>
                  <a:t>= 34</a:t>
                </a:r>
                <a:endParaRPr lang="en-US" sz="28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1147313"/>
                <a:ext cx="10058400" cy="5024887"/>
              </a:xfrm>
              <a:blipFill rotWithShape="0">
                <a:blip r:embed="rId2"/>
                <a:stretch>
                  <a:fillRect l="-848" t="-2182" r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74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074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1147313"/>
                <a:ext cx="10058400" cy="5024887"/>
              </a:xfrm>
            </p:spPr>
            <p:txBody>
              <a:bodyPr/>
              <a:lstStyle/>
              <a:p>
                <a:r>
                  <a:rPr lang="en-US" sz="2400" dirty="0" smtClean="0"/>
                  <a:t>Savannah and two </a:t>
                </a:r>
                <a:r>
                  <a:rPr lang="en-US" sz="2400" dirty="0"/>
                  <a:t>friends went to Taco </a:t>
                </a:r>
                <a:r>
                  <a:rPr lang="en-US" sz="2400" dirty="0" smtClean="0"/>
                  <a:t>Bell </a:t>
                </a:r>
                <a:r>
                  <a:rPr lang="en-US" sz="2400" dirty="0"/>
                  <a:t>for lunch.  They decided to split their bill evenly.  If they each paid $</a:t>
                </a:r>
                <a:r>
                  <a:rPr lang="en-US" sz="2400" dirty="0" smtClean="0"/>
                  <a:t>15, </a:t>
                </a:r>
                <a:r>
                  <a:rPr lang="en-US" sz="2400" dirty="0"/>
                  <a:t>which equation would represent the cost of their bill?</a:t>
                </a:r>
              </a:p>
              <a:p>
                <a:endParaRPr lang="en-US" dirty="0"/>
              </a:p>
              <a:p>
                <a:r>
                  <a:rPr lang="en-US" sz="2800" dirty="0"/>
                  <a:t>a.	</a:t>
                </a:r>
                <a:r>
                  <a:rPr lang="en-US" sz="2800" dirty="0" smtClean="0"/>
                  <a:t>3x </a:t>
                </a:r>
                <a:r>
                  <a:rPr lang="en-US" sz="2800" dirty="0"/>
                  <a:t>= </a:t>
                </a:r>
                <a:r>
                  <a:rPr lang="en-US" sz="2800" dirty="0" smtClean="0"/>
                  <a:t>15    </a:t>
                </a:r>
                <a:endParaRPr lang="en-US" sz="2800" dirty="0"/>
              </a:p>
              <a:p>
                <a:r>
                  <a:rPr lang="en-US" sz="2800" dirty="0"/>
                  <a:t>b.	x + </a:t>
                </a:r>
                <a:r>
                  <a:rPr lang="en-US" sz="2800" dirty="0" smtClean="0"/>
                  <a:t>3 </a:t>
                </a:r>
                <a:r>
                  <a:rPr lang="en-US" sz="2800" dirty="0"/>
                  <a:t>= </a:t>
                </a:r>
                <a:r>
                  <a:rPr lang="en-US" sz="2800" dirty="0" smtClean="0"/>
                  <a:t>15   </a:t>
                </a:r>
                <a:endParaRPr lang="en-US" sz="2800" dirty="0"/>
              </a:p>
              <a:p>
                <a:r>
                  <a:rPr lang="en-US" sz="2800" dirty="0"/>
                  <a:t>c.	</a:t>
                </a:r>
                <a:r>
                  <a:rPr lang="en-US" sz="2800" dirty="0" smtClean="0"/>
                  <a:t>15 </a:t>
                </a:r>
                <a:r>
                  <a:rPr lang="en-US" sz="2800" dirty="0"/>
                  <a:t>– x = 3</a:t>
                </a:r>
              </a:p>
              <a:p>
                <a:r>
                  <a:rPr lang="en-US" sz="2800" dirty="0"/>
                  <a:t>d.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/>
                  <a:t> =15</a:t>
                </a:r>
                <a:endParaRPr lang="en-US" sz="28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1147313"/>
                <a:ext cx="10058400" cy="5024887"/>
              </a:xfrm>
              <a:blipFill rotWithShape="0">
                <a:blip r:embed="rId2"/>
                <a:stretch>
                  <a:fillRect l="-848" t="-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804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70</TotalTime>
  <Words>524</Words>
  <Application>Microsoft Office PowerPoint</Application>
  <PresentationFormat>Widescreen</PresentationFormat>
  <Paragraphs>153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Cambria Math</vt:lpstr>
      <vt:lpstr>Rockwell</vt:lpstr>
      <vt:lpstr>Rockwell Condensed</vt:lpstr>
      <vt:lpstr>Wingdings</vt:lpstr>
      <vt:lpstr>Wood Type</vt:lpstr>
      <vt:lpstr>Warm Up – Wednesday, December 16 copy and solve</vt:lpstr>
      <vt:lpstr>Today’s Learning Target </vt:lpstr>
      <vt:lpstr>Remember!</vt:lpstr>
      <vt:lpstr>#1</vt:lpstr>
      <vt:lpstr>#2</vt:lpstr>
      <vt:lpstr>#3</vt:lpstr>
      <vt:lpstr>#4</vt:lpstr>
      <vt:lpstr>#5</vt:lpstr>
      <vt:lpstr>#6</vt:lpstr>
      <vt:lpstr>#7</vt:lpstr>
      <vt:lpstr>#8</vt:lpstr>
      <vt:lpstr>#9</vt:lpstr>
      <vt:lpstr>#10</vt:lpstr>
      <vt:lpstr>#11</vt:lpstr>
      <vt:lpstr>#12</vt:lpstr>
      <vt:lpstr>#13</vt:lpstr>
      <vt:lpstr>#14</vt:lpstr>
      <vt:lpstr>#15</vt:lpstr>
      <vt:lpstr>#16</vt:lpstr>
      <vt:lpstr>Closing – What have you learned so far in Unit 4?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Remember!</dc:title>
  <dc:creator>Amanda Leach</dc:creator>
  <cp:lastModifiedBy>Brittany Dudek</cp:lastModifiedBy>
  <cp:revision>21</cp:revision>
  <dcterms:created xsi:type="dcterms:W3CDTF">2015-12-15T02:34:36Z</dcterms:created>
  <dcterms:modified xsi:type="dcterms:W3CDTF">2015-12-17T17:17:24Z</dcterms:modified>
</cp:coreProperties>
</file>