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</p:sldMasterIdLst>
  <p:notesMasterIdLst>
    <p:notesMasterId r:id="rId17"/>
  </p:notesMasterIdLst>
  <p:sldIdLst>
    <p:sldId id="256" r:id="rId5"/>
    <p:sldId id="257" r:id="rId6"/>
    <p:sldId id="258" r:id="rId7"/>
    <p:sldId id="264" r:id="rId8"/>
    <p:sldId id="259" r:id="rId9"/>
    <p:sldId id="263" r:id="rId10"/>
    <p:sldId id="260" r:id="rId11"/>
    <p:sldId id="261" r:id="rId12"/>
    <p:sldId id="267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864" y="9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30F9D-20BB-4240-BA04-8B3B8FF6FFCC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46FDD-B9CA-487A-992D-D2C2F38DE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46FDD-B9CA-487A-992D-D2C2F38DE1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4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AF1C2-55DC-4207-A0D3-E2B56D626F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3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C98F-C59C-4581-AF04-0A6A57B580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8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E1DE-1B07-45B7-9A13-1482E83712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1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93D5-D6EE-4D44-8ACB-7C0BC583F1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8FF2A0-8A4D-4F24-9B69-8BAA574501D5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EFB63C-EFCE-4F51-A6A8-D3E1FEB88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FF2A0-8A4D-4F24-9B69-8BAA574501D5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B63C-EFCE-4F51-A6A8-D3E1FEB88A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FF2A0-8A4D-4F24-9B69-8BAA574501D5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B63C-EFCE-4F51-A6A8-D3E1FEB88A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FF2A0-8A4D-4F24-9B69-8BAA574501D5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B63C-EFCE-4F51-A6A8-D3E1FEB88AF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FF2A0-8A4D-4F24-9B69-8BAA574501D5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B63C-EFCE-4F51-A6A8-D3E1FEB88A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FF2A0-8A4D-4F24-9B69-8BAA574501D5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B63C-EFCE-4F51-A6A8-D3E1FEB88A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FF2A0-8A4D-4F24-9B69-8BAA574501D5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B63C-EFCE-4F51-A6A8-D3E1FEB88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9AEA-3971-4888-B270-E3D78B2B9C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43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8FF2A0-8A4D-4F24-9B69-8BAA574501D5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B63C-EFCE-4F51-A6A8-D3E1FEB88A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8FF2A0-8A4D-4F24-9B69-8BAA574501D5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EFB63C-EFCE-4F51-A6A8-D3E1FEB88AF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FF2A0-8A4D-4F24-9B69-8BAA574501D5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B63C-EFCE-4F51-A6A8-D3E1FEB88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8FF2A0-8A4D-4F24-9B69-8BAA574501D5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EFB63C-EFCE-4F51-A6A8-D3E1FEB88A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9AEA-3971-4888-B270-E3D78B2B9C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43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22DD7-E1C3-41BE-89CD-86160F649A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6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C9D4-9B13-4DAC-99BC-CB9D3A9A7D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7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30133-633B-411B-B6BB-7C9FD440BD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784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E2C3D-9B21-4F58-AADB-B8D03BD3DD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11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93CB-AF37-41CF-8549-B989255514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22DD7-E1C3-41BE-89CD-86160F649A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64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9C863-FCF3-47E7-B900-F415299447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860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6C05E-C143-4597-AE76-144E545FB5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36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C98F-C59C-4581-AF04-0A6A57B580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83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E1DE-1B07-45B7-9A13-1482E83712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13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93D5-D6EE-4D44-8ACB-7C0BC583F1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9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9AEA-3971-4888-B270-E3D78B2B9C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43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22DD7-E1C3-41BE-89CD-86160F649A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64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C9D4-9B13-4DAC-99BC-CB9D3A9A7D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7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30133-633B-411B-B6BB-7C9FD440BD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78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E2C3D-9B21-4F58-AADB-B8D03BD3DD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1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3C9D4-9B13-4DAC-99BC-CB9D3A9A7D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87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93CB-AF37-41CF-8549-B989255514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20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9C863-FCF3-47E7-B900-F415299447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86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6C05E-C143-4597-AE76-144E545FB5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36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C98F-C59C-4581-AF04-0A6A57B580E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838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6E1DE-1B07-45B7-9A13-1482E83712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13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93D5-D6EE-4D44-8ACB-7C0BC583F12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30133-633B-411B-B6BB-7C9FD440BD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7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E2C3D-9B21-4F58-AADB-B8D03BD3DD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1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93CB-AF37-41CF-8549-B989255514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9C863-FCF3-47E7-B900-F415299447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8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6C05E-C143-4597-AE76-144E545FB5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83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70D63-C547-419E-8C8E-98DDA3F1774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175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8FF2A0-8A4D-4F24-9B69-8BAA574501D5}" type="datetimeFigureOut">
              <a:rPr lang="en-US" smtClean="0"/>
              <a:t>6/18/2015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5EFB63C-EFCE-4F51-A6A8-D3E1FEB88A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A.) Response A</a:t>
            </a: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B.) Response B</a:t>
            </a: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C.) Response C</a:t>
            </a: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D.) Response D</a:t>
            </a: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E.) Response E</a:t>
            </a: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Percent Complete 100%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00:30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7175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23552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33%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23553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A*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B*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C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D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E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0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1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2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3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7175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eorgia_Pow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Water Pollution and Conservation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03313"/>
            <a:ext cx="4419600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52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the best time to water a lawn?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05200"/>
          </a:xfrm>
        </p:spPr>
        <p:txBody>
          <a:bodyPr/>
          <a:lstStyle/>
          <a:p>
            <a:r>
              <a:rPr lang="en-US" dirty="0" smtClean="0"/>
              <a:t>A.  2pm in the afternoon</a:t>
            </a:r>
          </a:p>
          <a:p>
            <a:r>
              <a:rPr lang="en-US" dirty="0" smtClean="0"/>
              <a:t>B.  6pm in the evening</a:t>
            </a:r>
          </a:p>
          <a:p>
            <a:r>
              <a:rPr lang="en-US" dirty="0" smtClean="0"/>
              <a:t>C.  5am in the morning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do we call efforts by industries and homes to use less water?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 Conservation</a:t>
            </a:r>
          </a:p>
          <a:p>
            <a:r>
              <a:rPr lang="en-US" dirty="0" smtClean="0"/>
              <a:t>B.  Recycling</a:t>
            </a:r>
          </a:p>
          <a:p>
            <a:r>
              <a:rPr lang="en-US" dirty="0" smtClean="0"/>
              <a:t>C.  Pollution</a:t>
            </a:r>
          </a:p>
          <a:p>
            <a:r>
              <a:rPr lang="en-US" dirty="0" smtClean="0"/>
              <a:t>D.  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2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87"/>
            <a:ext cx="9144000" cy="69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648200"/>
          </a:xfrm>
        </p:spPr>
        <p:txBody>
          <a:bodyPr/>
          <a:lstStyle/>
          <a:p>
            <a:r>
              <a:rPr lang="en-US" dirty="0" smtClean="0"/>
              <a:t>Fill a liter (1000 ml) beaker with water. This represents all the water on Earth.</a:t>
            </a:r>
          </a:p>
          <a:p>
            <a:r>
              <a:rPr lang="en-US" dirty="0" smtClean="0"/>
              <a:t>Use an eyedropper to remove one single drop of water (0.003 ml). </a:t>
            </a:r>
          </a:p>
          <a:p>
            <a:r>
              <a:rPr lang="en-US" dirty="0" smtClean="0"/>
              <a:t>This drop represents the clean, fresh water that is not polluted and is available for use.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Why must this drop be managed properly?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6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0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343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This single drop actually represents a large volume of water on Earth.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If all the fresh clean water on Earth were distributed equally among 5 billion people, there would be</a:t>
            </a:r>
            <a:r>
              <a:rPr lang="en-US" sz="2800" u="sng" dirty="0" smtClean="0"/>
              <a:t> 2.18 million gallons </a:t>
            </a:r>
            <a:r>
              <a:rPr lang="en-US" sz="2800" dirty="0" smtClean="0"/>
              <a:t>or 8.4 million liters </a:t>
            </a:r>
            <a:r>
              <a:rPr lang="en-US" sz="2800" b="1" u="sng" dirty="0" smtClean="0"/>
              <a:t>per person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79" y="990600"/>
            <a:ext cx="413394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562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However, for some, water may appear to be plentiful while for others it is scarce. </a:t>
            </a:r>
            <a:r>
              <a:rPr lang="en-US" b="1" dirty="0" smtClean="0">
                <a:solidFill>
                  <a:srgbClr val="C00000"/>
                </a:solidFill>
              </a:rPr>
              <a:t>Why? </a:t>
            </a:r>
            <a:r>
              <a:rPr lang="en-US" dirty="0" smtClean="0"/>
              <a:t>(Geography, climate, and weather affect its distribution).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Availability of water is also affected by agriculture, industry, and domestic use.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97115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724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Average U. S. household uses 107,000 gallons of water per year.</a:t>
            </a:r>
          </a:p>
          <a:p>
            <a:pPr eaLnBrk="1" hangingPunct="1"/>
            <a:r>
              <a:rPr lang="en-US" b="1" dirty="0" smtClean="0"/>
              <a:t>United States </a:t>
            </a:r>
            <a:r>
              <a:rPr lang="en-US" dirty="0" smtClean="0"/>
              <a:t>has the world’s highest per capita use of water.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5724177"/>
            <a:ext cx="267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Indoor water use in U.S.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34034"/>
            <a:ext cx="4783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Total water use in U.S.</a:t>
            </a:r>
            <a:endParaRPr lang="en-US" sz="36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80365"/>
            <a:ext cx="7467600" cy="584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6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066800"/>
          </a:xfrm>
        </p:spPr>
        <p:txBody>
          <a:bodyPr/>
          <a:lstStyle/>
          <a:p>
            <a:r>
              <a:rPr lang="en-US" sz="3200" dirty="0" smtClean="0"/>
              <a:t>Contamination of the water supply from: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sewage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from the increasing number of septic tanks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farm wastes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inadequate or broken sewer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highway salt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</a:t>
            </a:r>
            <a:r>
              <a:rPr lang="en-US" dirty="0" smtClean="0"/>
              <a:t>cid rain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</a:t>
            </a:r>
            <a:r>
              <a:rPr lang="en-US" dirty="0" smtClean="0"/>
              <a:t>ertilizers and pesticides (runoff)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e</a:t>
            </a:r>
            <a:r>
              <a:rPr lang="en-US" dirty="0" smtClean="0"/>
              <a:t>roded soil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chemical leaks (industry)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</a:t>
            </a:r>
            <a:r>
              <a:rPr lang="en-US" dirty="0" smtClean="0"/>
              <a:t>hermal pollution (hot water)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non-point source pollution (is of </a:t>
            </a:r>
            <a:r>
              <a:rPr lang="en-US" u="sng" dirty="0" smtClean="0"/>
              <a:t>unknown</a:t>
            </a:r>
            <a:r>
              <a:rPr lang="en-US" dirty="0" smtClean="0"/>
              <a:t> origin)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5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en-US" dirty="0" smtClean="0"/>
              <a:t>Non-point pollutants (40-50% of the water pollutants) include: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4800600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buClrTx/>
              <a:buSzTx/>
              <a:buNone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spots of toxic oil that leaks from cars on to driveways, streets, and parking lots </a:t>
            </a:r>
          </a:p>
          <a:p>
            <a:pPr lvl="0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fertilizers used on lawns and gardens </a:t>
            </a:r>
          </a:p>
          <a:p>
            <a:pPr lvl="0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herbicides and pesticides used around homes</a:t>
            </a:r>
          </a:p>
          <a:p>
            <a:pPr lvl="0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yard clippings</a:t>
            </a:r>
          </a:p>
          <a:p>
            <a:pPr lvl="0" eaLnBrk="1" hangingPunct="1">
              <a:lnSpc>
                <a:spcPct val="90000"/>
              </a:lnSpc>
              <a:buClrTx/>
              <a:buSzTx/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pet wastes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94" y="3429000"/>
            <a:ext cx="5334000" cy="318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2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Hydroelectric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3657600" cy="4114800"/>
          </a:xfrm>
        </p:spPr>
        <p:txBody>
          <a:bodyPr/>
          <a:lstStyle/>
          <a:p>
            <a:r>
              <a:rPr lang="en-US" dirty="0" smtClean="0"/>
              <a:t>About 10% of power in U.S. comes from moving water (19% worldwide)</a:t>
            </a:r>
          </a:p>
          <a:p>
            <a:r>
              <a:rPr lang="en-US" dirty="0" smtClean="0"/>
              <a:t>Advantages?</a:t>
            </a:r>
          </a:p>
          <a:p>
            <a:r>
              <a:rPr lang="en-US" dirty="0" smtClean="0"/>
              <a:t>Disadvantages?</a:t>
            </a:r>
          </a:p>
          <a:p>
            <a:r>
              <a:rPr lang="en-US" dirty="0" smtClean="0">
                <a:hlinkClick r:id="rId3"/>
              </a:rPr>
              <a:t>Power plants of Georgia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2057400"/>
            <a:ext cx="51050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6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RespondGraphMaster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374</Words>
  <Application>Microsoft Office PowerPoint</Application>
  <PresentationFormat>On-screen Show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Textured</vt:lpstr>
      <vt:lpstr>Concourse</vt:lpstr>
      <vt:lpstr>iRespondQuestionMaster</vt:lpstr>
      <vt:lpstr>iRespondGraphMaster</vt:lpstr>
      <vt:lpstr>Water Pollution and Conservation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Contamination of the water supply from: </vt:lpstr>
      <vt:lpstr>Non-point pollutants (40-50% of the water pollutants) include:</vt:lpstr>
      <vt:lpstr>Hydroelectric Power</vt:lpstr>
      <vt:lpstr>PowerPoint Presentation</vt:lpstr>
      <vt:lpstr>When is the best time to water a lawn?</vt:lpstr>
      <vt:lpstr>What do we call efforts by industries and homes to use less water?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Pollution and Conservation</dc:title>
  <dc:creator>Twila</dc:creator>
  <cp:lastModifiedBy>Twila Mcmullan</cp:lastModifiedBy>
  <cp:revision>13</cp:revision>
  <dcterms:created xsi:type="dcterms:W3CDTF">2012-06-11T18:36:44Z</dcterms:created>
  <dcterms:modified xsi:type="dcterms:W3CDTF">2015-06-18T18:46:31Z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