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355" r:id="rId3"/>
    <p:sldId id="363" r:id="rId4"/>
    <p:sldId id="365" r:id="rId5"/>
    <p:sldId id="373" r:id="rId6"/>
    <p:sldId id="374" r:id="rId7"/>
    <p:sldId id="569" r:id="rId8"/>
    <p:sldId id="380" r:id="rId9"/>
    <p:sldId id="382" r:id="rId10"/>
    <p:sldId id="383" r:id="rId11"/>
    <p:sldId id="570" r:id="rId12"/>
    <p:sldId id="571" r:id="rId13"/>
    <p:sldId id="572" r:id="rId14"/>
    <p:sldId id="384" r:id="rId15"/>
    <p:sldId id="385" r:id="rId16"/>
    <p:sldId id="386" r:id="rId17"/>
    <p:sldId id="388" r:id="rId18"/>
    <p:sldId id="387" r:id="rId19"/>
    <p:sldId id="389" r:id="rId20"/>
    <p:sldId id="574" r:id="rId21"/>
    <p:sldId id="391" r:id="rId22"/>
    <p:sldId id="393" r:id="rId23"/>
    <p:sldId id="392" r:id="rId24"/>
    <p:sldId id="394" r:id="rId25"/>
    <p:sldId id="395" r:id="rId26"/>
    <p:sldId id="575" r:id="rId27"/>
    <p:sldId id="396" r:id="rId28"/>
    <p:sldId id="397" r:id="rId29"/>
    <p:sldId id="577" r:id="rId30"/>
    <p:sldId id="401" r:id="rId31"/>
    <p:sldId id="579" r:id="rId32"/>
    <p:sldId id="580" r:id="rId33"/>
    <p:sldId id="581" r:id="rId34"/>
    <p:sldId id="402" r:id="rId35"/>
    <p:sldId id="409" r:id="rId36"/>
    <p:sldId id="410" r:id="rId37"/>
    <p:sldId id="411" r:id="rId38"/>
    <p:sldId id="583" r:id="rId39"/>
    <p:sldId id="412" r:id="rId40"/>
    <p:sldId id="413" r:id="rId41"/>
    <p:sldId id="416" r:id="rId42"/>
    <p:sldId id="417" r:id="rId43"/>
    <p:sldId id="420" r:id="rId44"/>
    <p:sldId id="419" r:id="rId45"/>
    <p:sldId id="421" r:id="rId46"/>
    <p:sldId id="423" r:id="rId47"/>
    <p:sldId id="424" r:id="rId48"/>
    <p:sldId id="588" r:id="rId49"/>
    <p:sldId id="425" r:id="rId50"/>
    <p:sldId id="426" r:id="rId51"/>
    <p:sldId id="427" r:id="rId52"/>
    <p:sldId id="428" r:id="rId53"/>
    <p:sldId id="431" r:id="rId54"/>
    <p:sldId id="429" r:id="rId55"/>
    <p:sldId id="432" r:id="rId56"/>
    <p:sldId id="434" r:id="rId57"/>
    <p:sldId id="437" r:id="rId58"/>
    <p:sldId id="589" r:id="rId59"/>
    <p:sldId id="439" r:id="rId60"/>
    <p:sldId id="438" r:id="rId61"/>
    <p:sldId id="442" r:id="rId62"/>
    <p:sldId id="443" r:id="rId63"/>
    <p:sldId id="445" r:id="rId64"/>
    <p:sldId id="446" r:id="rId65"/>
    <p:sldId id="449" r:id="rId66"/>
    <p:sldId id="447" r:id="rId67"/>
    <p:sldId id="591" r:id="rId68"/>
    <p:sldId id="59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ACF052-A8DE-4A5A-96B1-A99A25C706B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282007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CF052-A8DE-4A5A-96B1-A99A25C706B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294792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B3ACF052-A8DE-4A5A-96B1-A99A25C706B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60617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B3ACF052-A8DE-4A5A-96B1-A99A25C706BE}"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149423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CF052-A8DE-4A5A-96B1-A99A25C706B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166024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CF052-A8DE-4A5A-96B1-A99A25C706B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41521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CF052-A8DE-4A5A-96B1-A99A25C706B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74450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CF052-A8DE-4A5A-96B1-A99A25C706B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231343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CF052-A8DE-4A5A-96B1-A99A25C706B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40918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ACF052-A8DE-4A5A-96B1-A99A25C706BE}"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160158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ACF052-A8DE-4A5A-96B1-A99A25C706BE}"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75450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CF052-A8DE-4A5A-96B1-A99A25C706BE}"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2630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CF052-A8DE-4A5A-96B1-A99A25C706B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328611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B3ACF052-A8DE-4A5A-96B1-A99A25C706BE}" type="datetimeFigureOut">
              <a:rPr lang="en-US" smtClean="0"/>
              <a:t>11/19/2019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1DB65493-8AFD-4E37-A283-3AE6222321C7}" type="slidenum">
              <a:rPr lang="en-US" smtClean="0"/>
              <a:t>‹#›</a:t>
            </a:fld>
            <a:endParaRPr lang="en-US"/>
          </a:p>
        </p:txBody>
      </p:sp>
    </p:spTree>
    <p:extLst>
      <p:ext uri="{BB962C8B-B14F-4D97-AF65-F5344CB8AC3E}">
        <p14:creationId xmlns:p14="http://schemas.microsoft.com/office/powerpoint/2010/main" val="236203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3ACF052-A8DE-4A5A-96B1-A99A25C706BE}" type="datetimeFigureOut">
              <a:rPr lang="en-US" smtClean="0"/>
              <a:t>11/19/2019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DB65493-8AFD-4E37-A283-3AE6222321C7}" type="slidenum">
              <a:rPr lang="en-US" smtClean="0"/>
              <a:t>‹#›</a:t>
            </a:fld>
            <a:endParaRPr lang="en-US"/>
          </a:p>
        </p:txBody>
      </p:sp>
    </p:spTree>
    <p:extLst>
      <p:ext uri="{BB962C8B-B14F-4D97-AF65-F5344CB8AC3E}">
        <p14:creationId xmlns:p14="http://schemas.microsoft.com/office/powerpoint/2010/main" val="2765121751"/>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nzquEOMLGU"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hyperlink" Target="https://creativecommons.org/licenses/by-nc-sa/3.0/" TargetMode="External"/><Relationship Id="rId4" Type="http://schemas.openxmlformats.org/officeDocument/2006/relationships/hyperlink" Target="http://www.ciaomaestra.com/2010_10_24_archive.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3B20-08E5-4F84-B545-3B7045E1C723}"/>
              </a:ext>
            </a:extLst>
          </p:cNvPr>
          <p:cNvSpPr>
            <a:spLocks noGrp="1"/>
          </p:cNvSpPr>
          <p:nvPr>
            <p:ph type="ctrTitle"/>
          </p:nvPr>
        </p:nvSpPr>
        <p:spPr/>
        <p:txBody>
          <a:bodyPr/>
          <a:lstStyle/>
          <a:p>
            <a:r>
              <a:rPr lang="en-US" dirty="0"/>
              <a:t>Do Now 2019-2020</a:t>
            </a:r>
          </a:p>
        </p:txBody>
      </p:sp>
      <p:sp>
        <p:nvSpPr>
          <p:cNvPr id="3" name="Subtitle 2">
            <a:extLst>
              <a:ext uri="{FF2B5EF4-FFF2-40B4-BE49-F238E27FC236}">
                <a16:creationId xmlns:a16="http://schemas.microsoft.com/office/drawing/2014/main" id="{52719349-3137-4907-B3BF-146C66F5290E}"/>
              </a:ext>
            </a:extLst>
          </p:cNvPr>
          <p:cNvSpPr>
            <a:spLocks noGrp="1"/>
          </p:cNvSpPr>
          <p:nvPr>
            <p:ph type="subTitle" idx="1"/>
          </p:nvPr>
        </p:nvSpPr>
        <p:spPr/>
        <p:txBody>
          <a:bodyPr/>
          <a:lstStyle/>
          <a:p>
            <a:r>
              <a:rPr lang="en-US" dirty="0"/>
              <a:t>Thanksgiving Break Check</a:t>
            </a:r>
          </a:p>
        </p:txBody>
      </p:sp>
    </p:spTree>
    <p:extLst>
      <p:ext uri="{BB962C8B-B14F-4D97-AF65-F5344CB8AC3E}">
        <p14:creationId xmlns:p14="http://schemas.microsoft.com/office/powerpoint/2010/main" val="84320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766C-E6D9-483E-9425-4F3E6472EEB2}"/>
              </a:ext>
            </a:extLst>
          </p:cNvPr>
          <p:cNvSpPr>
            <a:spLocks noGrp="1"/>
          </p:cNvSpPr>
          <p:nvPr>
            <p:ph type="title"/>
          </p:nvPr>
        </p:nvSpPr>
        <p:spPr/>
        <p:txBody>
          <a:bodyPr/>
          <a:lstStyle/>
          <a:p>
            <a:pPr>
              <a:defRPr/>
            </a:pPr>
            <a:r>
              <a:rPr lang="en-US" dirty="0"/>
              <a:t>Do Now 8.14.19</a:t>
            </a:r>
          </a:p>
        </p:txBody>
      </p:sp>
      <p:sp>
        <p:nvSpPr>
          <p:cNvPr id="3" name="Content Placeholder 2">
            <a:extLst>
              <a:ext uri="{FF2B5EF4-FFF2-40B4-BE49-F238E27FC236}">
                <a16:creationId xmlns:a16="http://schemas.microsoft.com/office/drawing/2014/main" id="{0344197B-E55D-4E1B-9798-53EBF7B9D411}"/>
              </a:ext>
            </a:extLst>
          </p:cNvPr>
          <p:cNvSpPr>
            <a:spLocks noGrp="1"/>
          </p:cNvSpPr>
          <p:nvPr>
            <p:ph idx="1"/>
          </p:nvPr>
        </p:nvSpPr>
        <p:spPr>
          <a:xfrm>
            <a:off x="1790700" y="2514601"/>
            <a:ext cx="8610600" cy="3636963"/>
          </a:xfrm>
        </p:spPr>
        <p:txBody>
          <a:bodyPr>
            <a:noAutofit/>
          </a:bodyPr>
          <a:lstStyle/>
          <a:p>
            <a:pPr marL="0" indent="0">
              <a:buNone/>
              <a:defRPr/>
            </a:pPr>
            <a:r>
              <a:rPr lang="en-US" sz="2400" dirty="0">
                <a:solidFill>
                  <a:srgbClr val="FF7C80"/>
                </a:solidFill>
              </a:rPr>
              <a:t>If you didn’t turn in your bubble gum lab, turn it into the front now!</a:t>
            </a:r>
          </a:p>
          <a:p>
            <a:pPr>
              <a:buFont typeface="Wingdings 2" panose="05020102010507070707" pitchFamily="18" charset="2"/>
              <a:buAutoNum type="arabicPeriod"/>
              <a:defRPr/>
            </a:pPr>
            <a:r>
              <a:rPr lang="en-US" sz="2400" dirty="0"/>
              <a:t>What do you think is going to be your biggest challenge this year?</a:t>
            </a:r>
          </a:p>
          <a:p>
            <a:pPr>
              <a:buFont typeface="Wingdings 2" panose="05020102010507070707" pitchFamily="18" charset="2"/>
              <a:buAutoNum type="arabicPeriod"/>
              <a:defRPr/>
            </a:pPr>
            <a:r>
              <a:rPr lang="en-US" sz="2400" dirty="0"/>
              <a:t>What days are Science Tutoring sessions held?</a:t>
            </a:r>
          </a:p>
          <a:p>
            <a:pPr>
              <a:buFont typeface="Wingdings 2" panose="05020102010507070707" pitchFamily="18" charset="2"/>
              <a:buAutoNum type="arabicPeriod"/>
              <a:defRPr/>
            </a:pPr>
            <a:r>
              <a:rPr lang="en-US" sz="2400" dirty="0"/>
              <a:t>Why do you need 9 folders for the year in Science?</a:t>
            </a:r>
          </a:p>
          <a:p>
            <a:pPr>
              <a:buFont typeface="Wingdings 2" panose="05020102010507070707" pitchFamily="18" charset="2"/>
              <a:buAutoNum type="arabicPeriod"/>
              <a:defRPr/>
            </a:pPr>
            <a:r>
              <a:rPr lang="en-US" sz="2400" dirty="0"/>
              <a:t>What is occurring tomorrow evening at East Cobb Middle?</a:t>
            </a:r>
          </a:p>
          <a:p>
            <a:pPr>
              <a:buFont typeface="Wingdings 2" panose="05020102010507070707" pitchFamily="18" charset="2"/>
              <a:buAutoNum type="arabicPeriod"/>
              <a:defRPr/>
            </a:pPr>
            <a:r>
              <a:rPr lang="en-US" sz="2400" dirty="0"/>
              <a:t>If you’re in here during a fire drill, where do you go and where do we line up and wait for Mrs. </a:t>
            </a:r>
            <a:r>
              <a:rPr lang="en-US" sz="2400" dirty="0" err="1"/>
              <a:t>Dwills</a:t>
            </a:r>
            <a:r>
              <a:rPr lang="en-US" sz="2400" dirty="0"/>
              <a: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232A-318A-4150-B6C3-3BEE7F3E8FF7}"/>
              </a:ext>
            </a:extLst>
          </p:cNvPr>
          <p:cNvSpPr>
            <a:spLocks noGrp="1"/>
          </p:cNvSpPr>
          <p:nvPr>
            <p:ph type="title"/>
          </p:nvPr>
        </p:nvSpPr>
        <p:spPr/>
        <p:txBody>
          <a:bodyPr/>
          <a:lstStyle/>
          <a:p>
            <a:r>
              <a:rPr lang="en-US" dirty="0"/>
              <a:t>Do Now 8.15.19</a:t>
            </a:r>
          </a:p>
        </p:txBody>
      </p:sp>
      <p:sp>
        <p:nvSpPr>
          <p:cNvPr id="3" name="Content Placeholder 2">
            <a:extLst>
              <a:ext uri="{FF2B5EF4-FFF2-40B4-BE49-F238E27FC236}">
                <a16:creationId xmlns:a16="http://schemas.microsoft.com/office/drawing/2014/main" id="{1544A9C8-D091-4394-A395-A787438C7125}"/>
              </a:ext>
            </a:extLst>
          </p:cNvPr>
          <p:cNvSpPr>
            <a:spLocks noGrp="1"/>
          </p:cNvSpPr>
          <p:nvPr>
            <p:ph idx="1"/>
          </p:nvPr>
        </p:nvSpPr>
        <p:spPr>
          <a:xfrm>
            <a:off x="1676401" y="2222287"/>
            <a:ext cx="8762999" cy="3636510"/>
          </a:xfrm>
        </p:spPr>
        <p:txBody>
          <a:bodyPr>
            <a:normAutofit/>
          </a:bodyPr>
          <a:lstStyle/>
          <a:p>
            <a:pPr marL="0" indent="0" algn="ctr">
              <a:buNone/>
            </a:pPr>
            <a:r>
              <a:rPr lang="en-US" sz="2800" b="1" dirty="0">
                <a:solidFill>
                  <a:schemeClr val="accent4"/>
                </a:solidFill>
              </a:rPr>
              <a:t>Writing Wednesday (even though it’s Thursday): </a:t>
            </a:r>
          </a:p>
          <a:p>
            <a:pPr marL="0" indent="0" algn="ctr">
              <a:buNone/>
            </a:pPr>
            <a:r>
              <a:rPr lang="en-US" sz="2800" dirty="0"/>
              <a:t>Write a letter to your future self for the last day of school. What do you want them to know? What do you hope to accomplish by then? What are you currently excited about? What are you curious about?</a:t>
            </a:r>
          </a:p>
        </p:txBody>
      </p:sp>
    </p:spTree>
    <p:extLst>
      <p:ext uri="{BB962C8B-B14F-4D97-AF65-F5344CB8AC3E}">
        <p14:creationId xmlns:p14="http://schemas.microsoft.com/office/powerpoint/2010/main" val="224838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FDB9-26DB-4B41-999B-AB28195A43B2}"/>
              </a:ext>
            </a:extLst>
          </p:cNvPr>
          <p:cNvSpPr>
            <a:spLocks noGrp="1"/>
          </p:cNvSpPr>
          <p:nvPr>
            <p:ph type="title"/>
          </p:nvPr>
        </p:nvSpPr>
        <p:spPr/>
        <p:txBody>
          <a:bodyPr/>
          <a:lstStyle/>
          <a:p>
            <a:r>
              <a:rPr lang="en-US" dirty="0"/>
              <a:t>Do Now 8.16.19</a:t>
            </a:r>
          </a:p>
        </p:txBody>
      </p:sp>
      <p:sp>
        <p:nvSpPr>
          <p:cNvPr id="3" name="Content Placeholder 2">
            <a:extLst>
              <a:ext uri="{FF2B5EF4-FFF2-40B4-BE49-F238E27FC236}">
                <a16:creationId xmlns:a16="http://schemas.microsoft.com/office/drawing/2014/main" id="{893FB71D-2211-4440-BEDD-F64219D6B55E}"/>
              </a:ext>
            </a:extLst>
          </p:cNvPr>
          <p:cNvSpPr>
            <a:spLocks noGrp="1"/>
          </p:cNvSpPr>
          <p:nvPr>
            <p:ph idx="1"/>
          </p:nvPr>
        </p:nvSpPr>
        <p:spPr>
          <a:xfrm>
            <a:off x="1524001" y="1905000"/>
            <a:ext cx="9067799" cy="4876800"/>
          </a:xfrm>
        </p:spPr>
        <p:txBody>
          <a:bodyPr>
            <a:normAutofit lnSpcReduction="10000"/>
          </a:bodyPr>
          <a:lstStyle/>
          <a:p>
            <a:pPr marL="0" indent="0" algn="ctr">
              <a:buNone/>
            </a:pPr>
            <a:r>
              <a:rPr lang="en-US" sz="2400" dirty="0">
                <a:solidFill>
                  <a:schemeClr val="accent4"/>
                </a:solidFill>
              </a:rPr>
              <a:t>Pick up a copy of this week’s article from the side table</a:t>
            </a:r>
          </a:p>
          <a:p>
            <a:pPr marL="0" indent="0" algn="ctr">
              <a:buNone/>
            </a:pPr>
            <a:r>
              <a:rPr lang="en-US" sz="2400" dirty="0">
                <a:solidFill>
                  <a:srgbClr val="FF7C80"/>
                </a:solidFill>
              </a:rPr>
              <a:t>Have your vocab out on your desk for Mrs. </a:t>
            </a:r>
            <a:r>
              <a:rPr lang="en-US" sz="2400" dirty="0" err="1">
                <a:solidFill>
                  <a:srgbClr val="FF7C80"/>
                </a:solidFill>
              </a:rPr>
              <a:t>Dwills</a:t>
            </a:r>
            <a:r>
              <a:rPr lang="en-US" sz="2400" dirty="0">
                <a:solidFill>
                  <a:srgbClr val="FF7C80"/>
                </a:solidFill>
              </a:rPr>
              <a:t> to check</a:t>
            </a:r>
          </a:p>
          <a:p>
            <a:pPr>
              <a:buAutoNum type="arabicPeriod"/>
            </a:pPr>
            <a:r>
              <a:rPr lang="en-US" sz="2600" dirty="0"/>
              <a:t>What did you find interesting or surprising in this week’s article?</a:t>
            </a:r>
          </a:p>
          <a:p>
            <a:pPr>
              <a:buAutoNum type="arabicPeriod"/>
            </a:pPr>
            <a:r>
              <a:rPr lang="en-US" sz="2600" dirty="0"/>
              <a:t>What topic(s) relate to what we have learned in class?</a:t>
            </a:r>
          </a:p>
          <a:p>
            <a:pPr>
              <a:buAutoNum type="arabicPeriod"/>
            </a:pPr>
            <a:r>
              <a:rPr lang="en-US" sz="2600" dirty="0"/>
              <a:t>What section(s) would you like to do further research on? Why?</a:t>
            </a:r>
          </a:p>
          <a:p>
            <a:pPr>
              <a:buAutoNum type="arabicPeriod"/>
            </a:pPr>
            <a:r>
              <a:rPr lang="en-US" sz="2600" dirty="0"/>
              <a:t>Count your neighbor’s “Do </a:t>
            </a:r>
            <a:r>
              <a:rPr lang="en-US" sz="2600" dirty="0" err="1"/>
              <a:t>Nows</a:t>
            </a:r>
            <a:r>
              <a:rPr lang="en-US" sz="2600" dirty="0"/>
              <a:t>”, make sure they have their writing Wednesday (8/12, 8/13, 8/14, 8/15, 8/16)</a:t>
            </a:r>
          </a:p>
        </p:txBody>
      </p:sp>
    </p:spTree>
    <p:extLst>
      <p:ext uri="{BB962C8B-B14F-4D97-AF65-F5344CB8AC3E}">
        <p14:creationId xmlns:p14="http://schemas.microsoft.com/office/powerpoint/2010/main" val="213468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F9B1-1938-4698-9110-C05EBC289997}"/>
              </a:ext>
            </a:extLst>
          </p:cNvPr>
          <p:cNvSpPr>
            <a:spLocks noGrp="1"/>
          </p:cNvSpPr>
          <p:nvPr>
            <p:ph type="title"/>
          </p:nvPr>
        </p:nvSpPr>
        <p:spPr/>
        <p:txBody>
          <a:bodyPr/>
          <a:lstStyle/>
          <a:p>
            <a:r>
              <a:rPr lang="en-US" dirty="0"/>
              <a:t>Do Now 8.19.19	</a:t>
            </a:r>
          </a:p>
        </p:txBody>
      </p:sp>
      <p:sp>
        <p:nvSpPr>
          <p:cNvPr id="3" name="Content Placeholder 2">
            <a:extLst>
              <a:ext uri="{FF2B5EF4-FFF2-40B4-BE49-F238E27FC236}">
                <a16:creationId xmlns:a16="http://schemas.microsoft.com/office/drawing/2014/main" id="{DDDE2A8C-474E-4604-91A4-AAAD39EE446B}"/>
              </a:ext>
            </a:extLst>
          </p:cNvPr>
          <p:cNvSpPr>
            <a:spLocks noGrp="1"/>
          </p:cNvSpPr>
          <p:nvPr>
            <p:ph idx="1"/>
          </p:nvPr>
        </p:nvSpPr>
        <p:spPr>
          <a:xfrm>
            <a:off x="1524001" y="2222287"/>
            <a:ext cx="9143999" cy="4635713"/>
          </a:xfrm>
        </p:spPr>
        <p:txBody>
          <a:bodyPr/>
          <a:lstStyle/>
          <a:p>
            <a:pPr>
              <a:buAutoNum type="arabicPeriod"/>
            </a:pPr>
            <a:r>
              <a:rPr lang="en-US" sz="2400" dirty="0"/>
              <a:t>After looking at the vocabulary for Unit 1, what are you most excited to learn more about?</a:t>
            </a:r>
          </a:p>
          <a:p>
            <a:pPr>
              <a:buAutoNum type="arabicPeriod"/>
            </a:pPr>
            <a:r>
              <a:rPr lang="en-US" sz="2400" dirty="0"/>
              <a:t>Explain heliocentric and geocentric theories in your own words.</a:t>
            </a:r>
          </a:p>
          <a:p>
            <a:pPr>
              <a:buAutoNum type="arabicPeriod"/>
            </a:pPr>
            <a:r>
              <a:rPr lang="en-US" sz="2400" dirty="0"/>
              <a:t>Draw a picture of each model in your ‘Do Now’ journal.</a:t>
            </a:r>
          </a:p>
          <a:p>
            <a:pPr>
              <a:buAutoNum type="arabicPeriod"/>
            </a:pPr>
            <a:r>
              <a:rPr lang="en-US" sz="2400" dirty="0"/>
              <a:t>Explain the big bang theory in your own words</a:t>
            </a:r>
          </a:p>
          <a:p>
            <a:pPr marL="0" indent="0" algn="ctr">
              <a:buNone/>
              <a:defRPr/>
            </a:pPr>
            <a:r>
              <a:rPr lang="en-US" sz="2000" dirty="0">
                <a:solidFill>
                  <a:srgbClr val="FF7C80"/>
                </a:solidFill>
              </a:rPr>
              <a:t>Be sure to write your homework in your agenda for today!</a:t>
            </a:r>
          </a:p>
          <a:p>
            <a:pPr marL="0" indent="0" algn="ctr">
              <a:buNone/>
              <a:defRPr/>
            </a:pPr>
            <a:r>
              <a:rPr lang="en-US" sz="2000" i="1" dirty="0">
                <a:solidFill>
                  <a:schemeClr val="accent5">
                    <a:lumMod val="60000"/>
                    <a:lumOff val="40000"/>
                  </a:schemeClr>
                </a:solidFill>
              </a:rPr>
              <a:t>When you are done, grab a copy of the notes from the front desk and turn in your Origin of the Solar System Performance Task (from Friday)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4610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C757-D936-48C7-B00A-8373939B20A8}"/>
              </a:ext>
            </a:extLst>
          </p:cNvPr>
          <p:cNvSpPr>
            <a:spLocks noGrp="1"/>
          </p:cNvSpPr>
          <p:nvPr>
            <p:ph type="title"/>
          </p:nvPr>
        </p:nvSpPr>
        <p:spPr/>
        <p:txBody>
          <a:bodyPr/>
          <a:lstStyle/>
          <a:p>
            <a:pPr>
              <a:defRPr/>
            </a:pPr>
            <a:r>
              <a:rPr lang="en-US" dirty="0"/>
              <a:t>Do Now 8.20.19</a:t>
            </a:r>
          </a:p>
        </p:txBody>
      </p:sp>
      <p:sp>
        <p:nvSpPr>
          <p:cNvPr id="3" name="Content Placeholder 2">
            <a:extLst>
              <a:ext uri="{FF2B5EF4-FFF2-40B4-BE49-F238E27FC236}">
                <a16:creationId xmlns:a16="http://schemas.microsoft.com/office/drawing/2014/main" id="{7311D56B-D908-4355-AA6A-4E9687CCAAB7}"/>
              </a:ext>
            </a:extLst>
          </p:cNvPr>
          <p:cNvSpPr>
            <a:spLocks noGrp="1"/>
          </p:cNvSpPr>
          <p:nvPr>
            <p:ph idx="1"/>
          </p:nvPr>
        </p:nvSpPr>
        <p:spPr>
          <a:xfrm>
            <a:off x="1676400" y="2222500"/>
            <a:ext cx="8839200" cy="4254500"/>
          </a:xfrm>
        </p:spPr>
        <p:txBody>
          <a:bodyPr>
            <a:normAutofit lnSpcReduction="10000"/>
          </a:bodyPr>
          <a:lstStyle/>
          <a:p>
            <a:pPr>
              <a:buFont typeface="Wingdings 2" panose="05020102010507070707" pitchFamily="18" charset="2"/>
              <a:buAutoNum type="arabicPeriod"/>
              <a:defRPr/>
            </a:pPr>
            <a:r>
              <a:rPr lang="en-US" sz="2400" dirty="0"/>
              <a:t>What is the main difference between Geocentric and Heliocentric?</a:t>
            </a:r>
          </a:p>
          <a:p>
            <a:pPr>
              <a:buFont typeface="Wingdings 2" panose="05020102010507070707" pitchFamily="18" charset="2"/>
              <a:buAutoNum type="arabicPeriod"/>
              <a:defRPr/>
            </a:pPr>
            <a:r>
              <a:rPr lang="en-US" sz="2400" dirty="0"/>
              <a:t>Why do you think people believed in theories that were completely incorrect during early cultures?</a:t>
            </a:r>
          </a:p>
          <a:p>
            <a:pPr>
              <a:buFont typeface="Wingdings 2" panose="05020102010507070707" pitchFamily="18" charset="2"/>
              <a:buAutoNum type="arabicPeriod"/>
              <a:defRPr/>
            </a:pPr>
            <a:r>
              <a:rPr lang="en-US" sz="2400" dirty="0"/>
              <a:t>What is the name of the galaxy that we live in?</a:t>
            </a:r>
          </a:p>
          <a:p>
            <a:pPr>
              <a:buFont typeface="Wingdings 2" panose="05020102010507070707" pitchFamily="18" charset="2"/>
              <a:buAutoNum type="arabicPeriod"/>
              <a:defRPr/>
            </a:pPr>
            <a:r>
              <a:rPr lang="en-US" sz="2400" dirty="0"/>
              <a:t>Why is it important to use Science and Engineering practices instead of “thought” and “wisdom”?</a:t>
            </a:r>
          </a:p>
          <a:p>
            <a:pPr marL="0" indent="0">
              <a:buNone/>
              <a:defRPr/>
            </a:pPr>
            <a:r>
              <a:rPr lang="en-US" sz="2400" dirty="0">
                <a:solidFill>
                  <a:srgbClr val="FF7C80"/>
                </a:solidFill>
              </a:rPr>
              <a:t>Be sure to write your homework in your agenda for today!</a:t>
            </a:r>
          </a:p>
          <a:p>
            <a:pPr marL="0" indent="0">
              <a:buNone/>
              <a:defRPr/>
            </a:pPr>
            <a:r>
              <a:rPr lang="en-US" sz="2400" i="1" dirty="0">
                <a:solidFill>
                  <a:schemeClr val="accent5">
                    <a:lumMod val="60000"/>
                    <a:lumOff val="40000"/>
                  </a:schemeClr>
                </a:solidFill>
              </a:rPr>
              <a:t>When you are done, grab a copy of the notes from the front desk</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BF14-58BE-4D4C-8ABB-8B3C17E0D3FC}"/>
              </a:ext>
            </a:extLst>
          </p:cNvPr>
          <p:cNvSpPr>
            <a:spLocks noGrp="1"/>
          </p:cNvSpPr>
          <p:nvPr>
            <p:ph type="title"/>
          </p:nvPr>
        </p:nvSpPr>
        <p:spPr/>
        <p:txBody>
          <a:bodyPr/>
          <a:lstStyle/>
          <a:p>
            <a:pPr>
              <a:defRPr/>
            </a:pPr>
            <a:r>
              <a:rPr lang="en-US" dirty="0"/>
              <a:t>Do Now 8.21.19</a:t>
            </a:r>
          </a:p>
        </p:txBody>
      </p:sp>
      <p:sp>
        <p:nvSpPr>
          <p:cNvPr id="3" name="Content Placeholder 2">
            <a:extLst>
              <a:ext uri="{FF2B5EF4-FFF2-40B4-BE49-F238E27FC236}">
                <a16:creationId xmlns:a16="http://schemas.microsoft.com/office/drawing/2014/main" id="{720A51E8-FE00-4957-8033-BF9E4EE601A3}"/>
              </a:ext>
            </a:extLst>
          </p:cNvPr>
          <p:cNvSpPr>
            <a:spLocks noGrp="1"/>
          </p:cNvSpPr>
          <p:nvPr>
            <p:ph idx="1"/>
          </p:nvPr>
        </p:nvSpPr>
        <p:spPr>
          <a:xfrm>
            <a:off x="1676400" y="1771650"/>
            <a:ext cx="8839200" cy="4648200"/>
          </a:xfrm>
        </p:spPr>
        <p:txBody>
          <a:bodyPr/>
          <a:lstStyle/>
          <a:p>
            <a:pPr>
              <a:buFont typeface="Wingdings 2" panose="05020102010507070707" pitchFamily="18" charset="2"/>
              <a:buAutoNum type="arabicPeriod"/>
              <a:defRPr/>
            </a:pPr>
            <a:r>
              <a:rPr lang="en-US" sz="2200" dirty="0"/>
              <a:t>What are the three types of galaxies?</a:t>
            </a:r>
          </a:p>
          <a:p>
            <a:pPr>
              <a:buFont typeface="Wingdings 2" panose="05020102010507070707" pitchFamily="18" charset="2"/>
              <a:buAutoNum type="arabicPeriod"/>
              <a:defRPr/>
            </a:pPr>
            <a:r>
              <a:rPr lang="en-US" sz="2200" dirty="0"/>
              <a:t>What determines the shape of a galaxy?</a:t>
            </a:r>
          </a:p>
          <a:p>
            <a:pPr>
              <a:buFont typeface="Wingdings 2" panose="05020102010507070707" pitchFamily="18" charset="2"/>
              <a:buAutoNum type="arabicPeriod"/>
              <a:defRPr/>
            </a:pPr>
            <a:r>
              <a:rPr lang="en-US" sz="2200" dirty="0"/>
              <a:t>Order the following from BIGGEST  to SMALLEST: Plant Cell, The Universe, Atlanta, Milky Way Galaxy, Solar System, Earth, Jupiter</a:t>
            </a:r>
          </a:p>
          <a:p>
            <a:pPr>
              <a:buFont typeface="Wingdings 2" panose="05020102010507070707" pitchFamily="18" charset="2"/>
              <a:buAutoNum type="arabicPeriod"/>
              <a:defRPr/>
            </a:pPr>
            <a:r>
              <a:rPr lang="en-US" sz="2200" dirty="0"/>
              <a:t>Explain </a:t>
            </a:r>
            <a:r>
              <a:rPr lang="en-US" sz="2200" b="1" u="sng" dirty="0"/>
              <a:t>redshift</a:t>
            </a:r>
            <a:r>
              <a:rPr lang="en-US" sz="2200" dirty="0"/>
              <a:t> in your own words</a:t>
            </a:r>
          </a:p>
          <a:p>
            <a:pPr>
              <a:buFont typeface="Wingdings 2" panose="05020102010507070707" pitchFamily="18" charset="2"/>
              <a:buAutoNum type="arabicPeriod"/>
              <a:defRPr/>
            </a:pPr>
            <a:r>
              <a:rPr lang="en-US" sz="2200" dirty="0"/>
              <a:t>Writing Wednesday: Create your own story about how the universe and our solar system were formed</a:t>
            </a:r>
          </a:p>
          <a:p>
            <a:pPr marL="0" indent="0">
              <a:buNone/>
              <a:defRPr/>
            </a:pPr>
            <a:r>
              <a:rPr lang="en-US" sz="2200" dirty="0">
                <a:solidFill>
                  <a:schemeClr val="accent5">
                    <a:lumMod val="60000"/>
                    <a:lumOff val="40000"/>
                  </a:schemeClr>
                </a:solidFill>
              </a:rPr>
              <a:t>Be sure to write down the HOMEWORK in your agenda</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76F8-6421-45AE-A27C-035CA7975571}"/>
              </a:ext>
            </a:extLst>
          </p:cNvPr>
          <p:cNvSpPr>
            <a:spLocks noGrp="1"/>
          </p:cNvSpPr>
          <p:nvPr>
            <p:ph type="title"/>
          </p:nvPr>
        </p:nvSpPr>
        <p:spPr/>
        <p:txBody>
          <a:bodyPr/>
          <a:lstStyle/>
          <a:p>
            <a:pPr>
              <a:defRPr/>
            </a:pPr>
            <a:r>
              <a:rPr lang="en-US" dirty="0"/>
              <a:t>Do Now 8.22.19</a:t>
            </a:r>
          </a:p>
        </p:txBody>
      </p:sp>
      <p:sp>
        <p:nvSpPr>
          <p:cNvPr id="3" name="Content Placeholder 2">
            <a:extLst>
              <a:ext uri="{FF2B5EF4-FFF2-40B4-BE49-F238E27FC236}">
                <a16:creationId xmlns:a16="http://schemas.microsoft.com/office/drawing/2014/main" id="{B37D0CF8-7589-4E86-A158-C6BC00FA50EC}"/>
              </a:ext>
            </a:extLst>
          </p:cNvPr>
          <p:cNvSpPr>
            <a:spLocks noGrp="1"/>
          </p:cNvSpPr>
          <p:nvPr>
            <p:ph idx="1"/>
          </p:nvPr>
        </p:nvSpPr>
        <p:spPr>
          <a:xfrm>
            <a:off x="1524000" y="1905000"/>
            <a:ext cx="9144000" cy="4953000"/>
          </a:xfrm>
        </p:spPr>
        <p:txBody>
          <a:bodyPr/>
          <a:lstStyle/>
          <a:p>
            <a:pPr>
              <a:buFont typeface="Wingdings 2" panose="05020102010507070707" pitchFamily="18" charset="2"/>
              <a:buAutoNum type="arabicPeriod"/>
              <a:defRPr/>
            </a:pPr>
            <a:r>
              <a:rPr lang="en-US" sz="2800" dirty="0"/>
              <a:t>Why is gravity important?</a:t>
            </a:r>
          </a:p>
          <a:p>
            <a:pPr>
              <a:buFont typeface="Wingdings 2" panose="05020102010507070707" pitchFamily="18" charset="2"/>
              <a:buAutoNum type="arabicPeriod"/>
              <a:defRPr/>
            </a:pPr>
            <a:r>
              <a:rPr lang="en-US" sz="2800" dirty="0"/>
              <a:t>Does Earth just need gravity in order to stay in orbit? Explain</a:t>
            </a:r>
          </a:p>
          <a:p>
            <a:pPr>
              <a:buFont typeface="Wingdings 2" panose="05020102010507070707" pitchFamily="18" charset="2"/>
              <a:buAutoNum type="arabicPeriod"/>
              <a:defRPr/>
            </a:pPr>
            <a:r>
              <a:rPr lang="en-US" sz="2800" dirty="0"/>
              <a:t>How can gravity decrease between the Sun and Earth? List the ways</a:t>
            </a:r>
          </a:p>
          <a:p>
            <a:pPr>
              <a:buFont typeface="Wingdings 2" panose="05020102010507070707" pitchFamily="18" charset="2"/>
              <a:buAutoNum type="arabicPeriod"/>
              <a:defRPr/>
            </a:pPr>
            <a:r>
              <a:rPr lang="en-US" sz="2800" dirty="0"/>
              <a:t>Do you think Mercury has more or less gravity than the Earth? Explain</a:t>
            </a:r>
          </a:p>
          <a:p>
            <a:pPr marL="0" indent="0">
              <a:buNone/>
              <a:defRPr/>
            </a:pPr>
            <a:r>
              <a:rPr lang="en-US" sz="2000" dirty="0">
                <a:solidFill>
                  <a:srgbClr val="FF7C80"/>
                </a:solidFill>
              </a:rPr>
              <a:t>Be sure to write down your homework in your agenda</a:t>
            </a:r>
          </a:p>
          <a:p>
            <a:pPr marL="0" indent="0">
              <a:buNone/>
              <a:defRPr/>
            </a:pPr>
            <a:endParaRPr 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430D-08C1-49B5-9C7C-EDD22322539A}"/>
              </a:ext>
            </a:extLst>
          </p:cNvPr>
          <p:cNvSpPr>
            <a:spLocks noGrp="1"/>
          </p:cNvSpPr>
          <p:nvPr>
            <p:ph type="title"/>
          </p:nvPr>
        </p:nvSpPr>
        <p:spPr/>
        <p:txBody>
          <a:bodyPr/>
          <a:lstStyle/>
          <a:p>
            <a:pPr>
              <a:defRPr/>
            </a:pPr>
            <a:r>
              <a:rPr lang="en-US" dirty="0"/>
              <a:t>Do Now 8.23.19</a:t>
            </a:r>
          </a:p>
        </p:txBody>
      </p:sp>
      <p:sp>
        <p:nvSpPr>
          <p:cNvPr id="3" name="Content Placeholder 2">
            <a:extLst>
              <a:ext uri="{FF2B5EF4-FFF2-40B4-BE49-F238E27FC236}">
                <a16:creationId xmlns:a16="http://schemas.microsoft.com/office/drawing/2014/main" id="{1DB9ED6A-490F-47FA-9AFE-D9EE2D62FCF0}"/>
              </a:ext>
            </a:extLst>
          </p:cNvPr>
          <p:cNvSpPr>
            <a:spLocks noGrp="1"/>
          </p:cNvSpPr>
          <p:nvPr>
            <p:ph idx="1"/>
          </p:nvPr>
        </p:nvSpPr>
        <p:spPr>
          <a:xfrm>
            <a:off x="1676400" y="2222500"/>
            <a:ext cx="8915400" cy="4254500"/>
          </a:xfrm>
        </p:spPr>
        <p:txBody>
          <a:bodyPr>
            <a:noAutofit/>
          </a:bodyPr>
          <a:lstStyle/>
          <a:p>
            <a:pPr marL="0" indent="0">
              <a:buNone/>
              <a:defRPr/>
            </a:pPr>
            <a:r>
              <a:rPr lang="en-US" sz="2400" dirty="0">
                <a:solidFill>
                  <a:srgbClr val="FF7C80"/>
                </a:solidFill>
              </a:rPr>
              <a:t>Pick up a copy of this week’s article from the side table</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and put the number on their paper (they should have 5!)</a:t>
            </a:r>
          </a:p>
          <a:p>
            <a:pPr marL="0" indent="0">
              <a:buNone/>
              <a:defRPr/>
            </a:pPr>
            <a:r>
              <a:rPr lang="en-US" sz="2400" dirty="0">
                <a:solidFill>
                  <a:srgbClr val="00B0F0"/>
                </a:solidFill>
              </a:rPr>
              <a:t>Turn in your Virtual Lab sheet from yesterday if you haven’t already</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C06A-8DDD-45A7-8735-347699CBC9D9}"/>
              </a:ext>
            </a:extLst>
          </p:cNvPr>
          <p:cNvSpPr>
            <a:spLocks noGrp="1"/>
          </p:cNvSpPr>
          <p:nvPr>
            <p:ph type="title"/>
          </p:nvPr>
        </p:nvSpPr>
        <p:spPr/>
        <p:txBody>
          <a:bodyPr/>
          <a:lstStyle/>
          <a:p>
            <a:pPr>
              <a:defRPr/>
            </a:pPr>
            <a:r>
              <a:rPr lang="en-US" dirty="0"/>
              <a:t>Do Now 8.26.19</a:t>
            </a:r>
          </a:p>
        </p:txBody>
      </p:sp>
      <p:sp>
        <p:nvSpPr>
          <p:cNvPr id="3" name="Content Placeholder 2">
            <a:extLst>
              <a:ext uri="{FF2B5EF4-FFF2-40B4-BE49-F238E27FC236}">
                <a16:creationId xmlns:a16="http://schemas.microsoft.com/office/drawing/2014/main" id="{A1D55954-E36B-4F67-8CBA-BD9DBA98D188}"/>
              </a:ext>
            </a:extLst>
          </p:cNvPr>
          <p:cNvSpPr>
            <a:spLocks noGrp="1"/>
          </p:cNvSpPr>
          <p:nvPr>
            <p:ph idx="1"/>
          </p:nvPr>
        </p:nvSpPr>
        <p:spPr>
          <a:xfrm>
            <a:off x="1752600" y="2362200"/>
            <a:ext cx="8686800" cy="4635500"/>
          </a:xfrm>
        </p:spPr>
        <p:txBody>
          <a:bodyPr>
            <a:noAutofit/>
          </a:bodyPr>
          <a:lstStyle/>
          <a:p>
            <a:pPr>
              <a:buFont typeface="Wingdings 2" panose="05020102010507070707" pitchFamily="18" charset="2"/>
              <a:buAutoNum type="arabicPeriod"/>
              <a:defRPr/>
            </a:pPr>
            <a:r>
              <a:rPr lang="en-US" sz="2400" dirty="0"/>
              <a:t>Explain how to increase gravity on a planet.</a:t>
            </a:r>
          </a:p>
          <a:p>
            <a:pPr>
              <a:buFont typeface="Wingdings 2" panose="05020102010507070707" pitchFamily="18" charset="2"/>
              <a:buAutoNum type="arabicPeriod"/>
              <a:defRPr/>
            </a:pPr>
            <a:r>
              <a:rPr lang="en-US" sz="2400" dirty="0"/>
              <a:t>If we moved Earth closer to the Sun, what would change?</a:t>
            </a:r>
          </a:p>
          <a:p>
            <a:pPr>
              <a:buFont typeface="Wingdings 2" panose="05020102010507070707" pitchFamily="18" charset="2"/>
              <a:buAutoNum type="arabicPeriod"/>
              <a:defRPr/>
            </a:pPr>
            <a:r>
              <a:rPr lang="en-US" sz="2400" dirty="0"/>
              <a:t>Compare Neptune’s year with Earth’s year. Which is longer, which is shorter and why?</a:t>
            </a:r>
          </a:p>
          <a:p>
            <a:pPr>
              <a:buFont typeface="Wingdings 2" panose="05020102010507070707" pitchFamily="18" charset="2"/>
              <a:buAutoNum type="arabicPeriod"/>
              <a:defRPr/>
            </a:pPr>
            <a:r>
              <a:rPr lang="en-US" sz="2400" dirty="0"/>
              <a:t>Compare Venus’ gravity with Jupiter’s gravity. Which is stronger, which is weaker and why?</a:t>
            </a:r>
          </a:p>
          <a:p>
            <a:pPr marL="0" indent="0">
              <a:buNone/>
              <a:defRPr/>
            </a:pPr>
            <a:r>
              <a:rPr lang="en-US" sz="2000" dirty="0">
                <a:solidFill>
                  <a:srgbClr val="FF7C80"/>
                </a:solidFill>
              </a:rPr>
              <a:t>Be sure to write down your homework in your agenda!</a:t>
            </a:r>
          </a:p>
          <a:p>
            <a:pPr marL="0" indent="0">
              <a:buNone/>
              <a:defRPr/>
            </a:pPr>
            <a:r>
              <a:rPr lang="en-US" sz="2000" dirty="0">
                <a:solidFill>
                  <a:srgbClr val="00B0F0"/>
                </a:solidFill>
              </a:rPr>
              <a:t>Turn in your Gravity and Orbit lab sheet to the front counter if you did not turn it in last week</a:t>
            </a:r>
          </a:p>
          <a:p>
            <a:pPr marL="0" indent="0">
              <a:buNone/>
              <a:defRPr/>
            </a:pPr>
            <a:r>
              <a:rPr lang="en-US" sz="2000" dirty="0">
                <a:solidFill>
                  <a:srgbClr val="0070C0"/>
                </a:solidFill>
              </a:rPr>
              <a:t>http://joshworth.com/dev/pixelspace/pixelspace_solarsystem.html</a:t>
            </a:r>
          </a:p>
          <a:p>
            <a:pPr marL="0" indent="0">
              <a:buNone/>
              <a:defRPr/>
            </a:pPr>
            <a:endParaRPr lang="en-US" sz="2000" dirty="0">
              <a:solidFill>
                <a:srgbClr val="00B0F0"/>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D2C-C450-4510-91EB-A2666E048E18}"/>
              </a:ext>
            </a:extLst>
          </p:cNvPr>
          <p:cNvSpPr>
            <a:spLocks noGrp="1"/>
          </p:cNvSpPr>
          <p:nvPr>
            <p:ph type="title"/>
          </p:nvPr>
        </p:nvSpPr>
        <p:spPr/>
        <p:txBody>
          <a:bodyPr/>
          <a:lstStyle/>
          <a:p>
            <a:pPr>
              <a:defRPr/>
            </a:pPr>
            <a:r>
              <a:rPr lang="en-US" dirty="0"/>
              <a:t>Do Now 8.27.19</a:t>
            </a:r>
          </a:p>
        </p:txBody>
      </p:sp>
      <p:sp>
        <p:nvSpPr>
          <p:cNvPr id="3" name="Content Placeholder 2">
            <a:extLst>
              <a:ext uri="{FF2B5EF4-FFF2-40B4-BE49-F238E27FC236}">
                <a16:creationId xmlns:a16="http://schemas.microsoft.com/office/drawing/2014/main" id="{C178385A-8E97-419A-8D82-C5DBB06A75C3}"/>
              </a:ext>
            </a:extLst>
          </p:cNvPr>
          <p:cNvSpPr>
            <a:spLocks noGrp="1"/>
          </p:cNvSpPr>
          <p:nvPr>
            <p:ph idx="1"/>
          </p:nvPr>
        </p:nvSpPr>
        <p:spPr>
          <a:xfrm>
            <a:off x="1676400" y="2222500"/>
            <a:ext cx="8839200" cy="4559300"/>
          </a:xfrm>
        </p:spPr>
        <p:txBody>
          <a:bodyPr>
            <a:noAutofit/>
          </a:bodyPr>
          <a:lstStyle/>
          <a:p>
            <a:pPr>
              <a:buFont typeface="Wingdings 2" panose="05020102010507070707" pitchFamily="18" charset="2"/>
              <a:buAutoNum type="arabicPeriod"/>
              <a:defRPr/>
            </a:pPr>
            <a:r>
              <a:rPr lang="en-US" sz="2800" dirty="0"/>
              <a:t>List the planets in order starting from the Sun</a:t>
            </a:r>
          </a:p>
          <a:p>
            <a:pPr>
              <a:buFont typeface="Wingdings 2" panose="05020102010507070707" pitchFamily="18" charset="2"/>
              <a:buAutoNum type="arabicPeriod"/>
              <a:defRPr/>
            </a:pPr>
            <a:r>
              <a:rPr lang="en-US" sz="2800" dirty="0"/>
              <a:t>What are the requirements for being a gas giant?</a:t>
            </a:r>
          </a:p>
          <a:p>
            <a:pPr>
              <a:buFont typeface="Wingdings 2" panose="05020102010507070707" pitchFamily="18" charset="2"/>
              <a:buAutoNum type="arabicPeriod"/>
              <a:defRPr/>
            </a:pPr>
            <a:r>
              <a:rPr lang="en-US" sz="2800" dirty="0"/>
              <a:t>Why is Venus the hottest planet?</a:t>
            </a:r>
          </a:p>
          <a:p>
            <a:pPr>
              <a:buFont typeface="Wingdings 2" panose="05020102010507070707" pitchFamily="18" charset="2"/>
              <a:buAutoNum type="arabicPeriod"/>
              <a:defRPr/>
            </a:pPr>
            <a:r>
              <a:rPr lang="en-US" sz="2800" dirty="0"/>
              <a:t>Which planets have no moons?</a:t>
            </a:r>
          </a:p>
          <a:p>
            <a:pPr>
              <a:buFont typeface="Wingdings 2" panose="05020102010507070707" pitchFamily="18" charset="2"/>
              <a:buAutoNum type="arabicPeriod"/>
              <a:defRPr/>
            </a:pPr>
            <a:r>
              <a:rPr lang="en-US" sz="2800" dirty="0"/>
              <a:t>Thinking Tuesday: Is there gravity in space? Explain.</a:t>
            </a:r>
          </a:p>
          <a:p>
            <a:pPr marL="0" indent="0">
              <a:buNone/>
              <a:defRPr/>
            </a:pPr>
            <a:r>
              <a:rPr lang="en-US" sz="1600" dirty="0">
                <a:solidFill>
                  <a:srgbClr val="FF7C80"/>
                </a:solidFill>
              </a:rPr>
              <a:t>Write down your homework </a:t>
            </a:r>
            <a:r>
              <a:rPr lang="en-US" sz="1600" dirty="0">
                <a:solidFill>
                  <a:srgbClr val="FF7C80"/>
                </a:solidFill>
                <a:sym typeface="Wingdings" panose="05000000000000000000" pitchFamily="2" charset="2"/>
              </a:rPr>
              <a:t></a:t>
            </a:r>
            <a:endParaRPr lang="en-US" sz="1600" dirty="0">
              <a:solidFill>
                <a:srgbClr val="FF7C80"/>
              </a:solidFill>
            </a:endParaRPr>
          </a:p>
          <a:p>
            <a:pPr marL="0" indent="0">
              <a:buNone/>
              <a:defRPr/>
            </a:pPr>
            <a:r>
              <a:rPr lang="en-US" sz="2800" dirty="0">
                <a:hlinkClick r:id="rId3"/>
              </a:rPr>
              <a:t>https://www.youtube.com/watch?v=qnzquEOMLGU</a:t>
            </a:r>
            <a:r>
              <a:rPr lang="en-US" sz="2800" dirty="0"/>
              <a:t>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72CD-3D3F-4BB4-A249-1DE85B845458}"/>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89118ABB-B8C0-44EA-95BB-ACBD2AC1F478}"/>
              </a:ext>
            </a:extLst>
          </p:cNvPr>
          <p:cNvSpPr>
            <a:spLocks noGrp="1"/>
          </p:cNvSpPr>
          <p:nvPr>
            <p:ph idx="1"/>
          </p:nvPr>
        </p:nvSpPr>
        <p:spPr>
          <a:xfrm>
            <a:off x="1529872" y="1804967"/>
            <a:ext cx="9142694" cy="5056579"/>
          </a:xfrm>
        </p:spPr>
        <p:txBody>
          <a:bodyPr>
            <a:normAutofit/>
          </a:bodyPr>
          <a:lstStyle/>
          <a:p>
            <a:pPr>
              <a:buFont typeface="+mj-lt"/>
              <a:buAutoNum type="arabicPeriod"/>
              <a:defRPr/>
            </a:pPr>
            <a:r>
              <a:rPr lang="en-US" sz="2400" dirty="0"/>
              <a:t>Write your FIRST and LAST name on the lined side of your index card</a:t>
            </a:r>
          </a:p>
          <a:p>
            <a:pPr>
              <a:buFont typeface="+mj-lt"/>
              <a:buAutoNum type="arabicPeriod"/>
              <a:defRPr/>
            </a:pPr>
            <a:r>
              <a:rPr lang="en-US" sz="2400" dirty="0"/>
              <a:t>Write three words describing how you would like to be remembered when you leave 6</a:t>
            </a:r>
            <a:r>
              <a:rPr lang="en-US" sz="2400" baseline="30000" dirty="0"/>
              <a:t>th</a:t>
            </a:r>
            <a:r>
              <a:rPr lang="en-US" sz="2400" dirty="0"/>
              <a:t> grade ON THE BLANK SIDE</a:t>
            </a:r>
          </a:p>
          <a:p>
            <a:pPr>
              <a:buFont typeface="+mj-lt"/>
              <a:buAutoNum type="arabicPeriod"/>
              <a:defRPr/>
            </a:pPr>
            <a:r>
              <a:rPr lang="en-US" sz="2400" dirty="0"/>
              <a:t>Write a goal you’d like to achieve by the end of 6</a:t>
            </a:r>
            <a:r>
              <a:rPr lang="en-US" sz="2400" baseline="30000" dirty="0"/>
              <a:t>th</a:t>
            </a:r>
            <a:r>
              <a:rPr lang="en-US" sz="2400" dirty="0"/>
              <a:t> grade on the LINED SIDE</a:t>
            </a:r>
          </a:p>
          <a:p>
            <a:pPr>
              <a:buAutoNum type="arabicPeriod"/>
              <a:defRPr/>
            </a:pPr>
            <a:r>
              <a:rPr lang="en-US" sz="2400" dirty="0"/>
              <a:t>Color it, decorate it with pictures :)</a:t>
            </a:r>
          </a:p>
          <a:p>
            <a:pPr>
              <a:buFont typeface="+mj-lt"/>
              <a:buAutoNum type="arabicPeriod"/>
              <a:defRPr/>
            </a:pPr>
            <a:r>
              <a:rPr lang="en-US" sz="2400" dirty="0"/>
              <a:t>DON’T SHARE IT WITH YOUR NEIGHBORS</a:t>
            </a:r>
          </a:p>
          <a:p>
            <a:pPr marL="457200" lvl="1" indent="0">
              <a:buNone/>
              <a:defRPr/>
            </a:pPr>
            <a:r>
              <a:rPr lang="en-US" dirty="0"/>
              <a:t>Example: Ms. Dudek #inspiring #</a:t>
            </a:r>
            <a:r>
              <a:rPr lang="en-US" dirty="0" err="1"/>
              <a:t>thoughtprovoking</a:t>
            </a:r>
            <a:r>
              <a:rPr lang="en-US" dirty="0"/>
              <a:t> #challenging</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5B61-74A9-4198-B448-1F4F717E0611}"/>
              </a:ext>
            </a:extLst>
          </p:cNvPr>
          <p:cNvSpPr>
            <a:spLocks noGrp="1"/>
          </p:cNvSpPr>
          <p:nvPr>
            <p:ph type="title"/>
          </p:nvPr>
        </p:nvSpPr>
        <p:spPr/>
        <p:txBody>
          <a:bodyPr/>
          <a:lstStyle/>
          <a:p>
            <a:r>
              <a:rPr lang="en-US" dirty="0"/>
              <a:t>Do Now 8.28.19</a:t>
            </a:r>
          </a:p>
        </p:txBody>
      </p:sp>
      <p:sp>
        <p:nvSpPr>
          <p:cNvPr id="3" name="Content Placeholder 2">
            <a:extLst>
              <a:ext uri="{FF2B5EF4-FFF2-40B4-BE49-F238E27FC236}">
                <a16:creationId xmlns:a16="http://schemas.microsoft.com/office/drawing/2014/main" id="{B9F06FD5-A093-4A74-8B63-95B38024D9BA}"/>
              </a:ext>
            </a:extLst>
          </p:cNvPr>
          <p:cNvSpPr>
            <a:spLocks noGrp="1"/>
          </p:cNvSpPr>
          <p:nvPr>
            <p:ph idx="1"/>
          </p:nvPr>
        </p:nvSpPr>
        <p:spPr/>
        <p:txBody>
          <a:bodyPr>
            <a:normAutofit/>
          </a:bodyPr>
          <a:lstStyle/>
          <a:p>
            <a:pPr marL="0" indent="0" algn="ctr">
              <a:buNone/>
            </a:pPr>
            <a:r>
              <a:rPr lang="en-US" sz="2800" dirty="0">
                <a:solidFill>
                  <a:srgbClr val="FF7C80"/>
                </a:solidFill>
              </a:rPr>
              <a:t>Pick up a copy of the sheet for today on the front counter and put your name on it!</a:t>
            </a:r>
          </a:p>
          <a:p>
            <a:pPr marL="0" indent="0" algn="ctr">
              <a:buNone/>
            </a:pPr>
            <a:r>
              <a:rPr lang="en-US" sz="2000" dirty="0">
                <a:solidFill>
                  <a:srgbClr val="00B0F0"/>
                </a:solidFill>
              </a:rPr>
              <a:t>Leave everything else packed. You will need to bring a pencil and a clipboard along with your sheet.</a:t>
            </a:r>
          </a:p>
        </p:txBody>
      </p:sp>
    </p:spTree>
    <p:extLst>
      <p:ext uri="{BB962C8B-B14F-4D97-AF65-F5344CB8AC3E}">
        <p14:creationId xmlns:p14="http://schemas.microsoft.com/office/powerpoint/2010/main" val="109040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E61A-9EF0-47A1-8416-7CFF89D67CAB}"/>
              </a:ext>
            </a:extLst>
          </p:cNvPr>
          <p:cNvSpPr>
            <a:spLocks noGrp="1"/>
          </p:cNvSpPr>
          <p:nvPr>
            <p:ph type="title"/>
          </p:nvPr>
        </p:nvSpPr>
        <p:spPr/>
        <p:txBody>
          <a:bodyPr/>
          <a:lstStyle/>
          <a:p>
            <a:pPr>
              <a:defRPr/>
            </a:pPr>
            <a:r>
              <a:rPr lang="en-US" dirty="0"/>
              <a:t>Do Now 8.29.19</a:t>
            </a:r>
          </a:p>
        </p:txBody>
      </p:sp>
      <p:sp>
        <p:nvSpPr>
          <p:cNvPr id="3" name="Content Placeholder 2">
            <a:extLst>
              <a:ext uri="{FF2B5EF4-FFF2-40B4-BE49-F238E27FC236}">
                <a16:creationId xmlns:a16="http://schemas.microsoft.com/office/drawing/2014/main" id="{6A27C5C3-4FBB-4734-A3C0-DFCAEFA251FC}"/>
              </a:ext>
            </a:extLst>
          </p:cNvPr>
          <p:cNvSpPr>
            <a:spLocks noGrp="1"/>
          </p:cNvSpPr>
          <p:nvPr>
            <p:ph idx="1"/>
          </p:nvPr>
        </p:nvSpPr>
        <p:spPr>
          <a:xfrm>
            <a:off x="1524000" y="1981200"/>
            <a:ext cx="9144000" cy="4876800"/>
          </a:xfrm>
        </p:spPr>
        <p:txBody>
          <a:bodyPr>
            <a:normAutofit/>
          </a:bodyPr>
          <a:lstStyle/>
          <a:p>
            <a:pPr marL="0" indent="0">
              <a:buNone/>
              <a:defRPr/>
            </a:pPr>
            <a:r>
              <a:rPr lang="en-US" sz="2400" dirty="0">
                <a:solidFill>
                  <a:srgbClr val="FF7C80"/>
                </a:solidFill>
              </a:rPr>
              <a:t>Have your ‘Stepping into the Solar System’ sheet on your desk</a:t>
            </a:r>
          </a:p>
          <a:p>
            <a:pPr>
              <a:buFont typeface="Wingdings 2" panose="05020102010507070707" pitchFamily="18" charset="2"/>
              <a:buAutoNum type="arabicPeriod"/>
              <a:defRPr/>
            </a:pPr>
            <a:r>
              <a:rPr lang="en-US" sz="2400" dirty="0"/>
              <a:t>What is the difference between heliocentric and geocentric? Draw a picture of each to show your understanding</a:t>
            </a:r>
          </a:p>
          <a:p>
            <a:pPr>
              <a:buFont typeface="Wingdings 2" panose="05020102010507070707" pitchFamily="18" charset="2"/>
              <a:buAutoNum type="arabicPeriod"/>
              <a:defRPr/>
            </a:pPr>
            <a:r>
              <a:rPr lang="en-US" sz="2400" dirty="0"/>
              <a:t>What is the difference between gravity and inertia?</a:t>
            </a:r>
          </a:p>
          <a:p>
            <a:pPr>
              <a:buFont typeface="Wingdings 2" panose="05020102010507070707" pitchFamily="18" charset="2"/>
              <a:buAutoNum type="arabicPeriod"/>
              <a:defRPr/>
            </a:pPr>
            <a:r>
              <a:rPr lang="en-US" sz="2400" dirty="0"/>
              <a:t>What is a theory?</a:t>
            </a:r>
          </a:p>
          <a:p>
            <a:pPr>
              <a:buFont typeface="Wingdings 2" panose="05020102010507070707" pitchFamily="18" charset="2"/>
              <a:buAutoNum type="arabicPeriod"/>
              <a:defRPr/>
            </a:pPr>
            <a:r>
              <a:rPr lang="en-US" sz="2400" dirty="0"/>
              <a:t>What is a piece of evidence that supports the Big Bang Theory?</a:t>
            </a:r>
          </a:p>
          <a:p>
            <a:pPr marL="0" indent="0">
              <a:buNone/>
              <a:defRPr/>
            </a:pPr>
            <a:r>
              <a:rPr lang="en-US" sz="2400" dirty="0">
                <a:solidFill>
                  <a:srgbClr val="00B0F0"/>
                </a:solidFill>
              </a:rPr>
              <a:t>Grab a copy of the notes from the front counter</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CA06-3998-4881-AA62-F9A11CA4B75A}"/>
              </a:ext>
            </a:extLst>
          </p:cNvPr>
          <p:cNvSpPr>
            <a:spLocks noGrp="1"/>
          </p:cNvSpPr>
          <p:nvPr>
            <p:ph type="title"/>
          </p:nvPr>
        </p:nvSpPr>
        <p:spPr/>
        <p:txBody>
          <a:bodyPr/>
          <a:lstStyle/>
          <a:p>
            <a:pPr>
              <a:defRPr/>
            </a:pPr>
            <a:r>
              <a:rPr lang="en-US" dirty="0"/>
              <a:t>Do Now 8.30.19</a:t>
            </a:r>
          </a:p>
        </p:txBody>
      </p:sp>
      <p:sp>
        <p:nvSpPr>
          <p:cNvPr id="3" name="Content Placeholder 2">
            <a:extLst>
              <a:ext uri="{FF2B5EF4-FFF2-40B4-BE49-F238E27FC236}">
                <a16:creationId xmlns:a16="http://schemas.microsoft.com/office/drawing/2014/main" id="{CF396E03-4AF7-4681-98D4-F758C3F6BB7F}"/>
              </a:ext>
            </a:extLst>
          </p:cNvPr>
          <p:cNvSpPr>
            <a:spLocks noGrp="1"/>
          </p:cNvSpPr>
          <p:nvPr>
            <p:ph idx="1"/>
          </p:nvPr>
        </p:nvSpPr>
        <p:spPr>
          <a:xfrm>
            <a:off x="1600200" y="2222500"/>
            <a:ext cx="9067800" cy="4330700"/>
          </a:xfrm>
        </p:spPr>
        <p:txBody>
          <a:bodyPr/>
          <a:lstStyle/>
          <a:p>
            <a:pPr marL="0" indent="0">
              <a:buNone/>
              <a:defRPr/>
            </a:pPr>
            <a:r>
              <a:rPr lang="en-US" sz="2400" dirty="0">
                <a:solidFill>
                  <a:srgbClr val="FF7C80"/>
                </a:solidFill>
              </a:rPr>
              <a:t>Pick up a copy of this week’s article from the side table</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and put the number on their paper (they should have 4!)</a:t>
            </a:r>
          </a:p>
          <a:p>
            <a:pPr marL="0" indent="0" algn="ctr">
              <a:buNone/>
              <a:defRPr/>
            </a:pPr>
            <a:r>
              <a:rPr lang="en-US" sz="2400" dirty="0">
                <a:solidFill>
                  <a:srgbClr val="00B0F0"/>
                </a:solidFill>
              </a:rPr>
              <a:t>1</a:t>
            </a:r>
            <a:r>
              <a:rPr lang="en-US" sz="2400" baseline="30000" dirty="0">
                <a:solidFill>
                  <a:srgbClr val="00B0F0"/>
                </a:solidFill>
              </a:rPr>
              <a:t>st</a:t>
            </a:r>
            <a:r>
              <a:rPr lang="en-US" sz="2400" dirty="0">
                <a:solidFill>
                  <a:srgbClr val="00B0F0"/>
                </a:solidFill>
              </a:rPr>
              <a:t> and 3</a:t>
            </a:r>
            <a:r>
              <a:rPr lang="en-US" sz="2400" baseline="30000" dirty="0">
                <a:solidFill>
                  <a:srgbClr val="00B0F0"/>
                </a:solidFill>
              </a:rPr>
              <a:t>rd </a:t>
            </a:r>
            <a:r>
              <a:rPr lang="en-US" sz="2400" dirty="0">
                <a:solidFill>
                  <a:srgbClr val="00B0F0"/>
                </a:solidFill>
              </a:rPr>
              <a:t>Period: Have your comic strip out on your desk with your name on it</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C1BB-541F-426F-8BE0-04A6B18D7423}"/>
              </a:ext>
            </a:extLst>
          </p:cNvPr>
          <p:cNvSpPr>
            <a:spLocks noGrp="1"/>
          </p:cNvSpPr>
          <p:nvPr>
            <p:ph type="title"/>
          </p:nvPr>
        </p:nvSpPr>
        <p:spPr/>
        <p:txBody>
          <a:bodyPr/>
          <a:lstStyle/>
          <a:p>
            <a:pPr>
              <a:defRPr/>
            </a:pPr>
            <a:r>
              <a:rPr lang="en-US" dirty="0"/>
              <a:t>Do Now 9.3.19</a:t>
            </a:r>
          </a:p>
        </p:txBody>
      </p:sp>
      <p:sp>
        <p:nvSpPr>
          <p:cNvPr id="3" name="Content Placeholder 2">
            <a:extLst>
              <a:ext uri="{FF2B5EF4-FFF2-40B4-BE49-F238E27FC236}">
                <a16:creationId xmlns:a16="http://schemas.microsoft.com/office/drawing/2014/main" id="{7CA703D3-7EC6-4083-8993-3AD426B62011}"/>
              </a:ext>
            </a:extLst>
          </p:cNvPr>
          <p:cNvSpPr>
            <a:spLocks noGrp="1"/>
          </p:cNvSpPr>
          <p:nvPr>
            <p:ph idx="1"/>
          </p:nvPr>
        </p:nvSpPr>
        <p:spPr>
          <a:xfrm>
            <a:off x="1676400" y="2222500"/>
            <a:ext cx="8839200" cy="4178300"/>
          </a:xfrm>
        </p:spPr>
        <p:txBody>
          <a:bodyPr>
            <a:noAutofit/>
          </a:bodyPr>
          <a:lstStyle/>
          <a:p>
            <a:pPr>
              <a:buFont typeface="Wingdings 2" panose="05020102010507070707" pitchFamily="18" charset="2"/>
              <a:buAutoNum type="arabicPeriod"/>
              <a:defRPr/>
            </a:pPr>
            <a:r>
              <a:rPr lang="en-US" sz="2800" dirty="0"/>
              <a:t>What is the difference between meteors, meteoroids, and meteorites?</a:t>
            </a:r>
          </a:p>
          <a:p>
            <a:pPr>
              <a:buFont typeface="Wingdings 2" panose="05020102010507070707" pitchFamily="18" charset="2"/>
              <a:buAutoNum type="arabicPeriod"/>
              <a:defRPr/>
            </a:pPr>
            <a:r>
              <a:rPr lang="en-US" sz="2800" dirty="0"/>
              <a:t>What are Saturn’s rings made of?</a:t>
            </a:r>
          </a:p>
          <a:p>
            <a:pPr>
              <a:buFont typeface="Wingdings 2" panose="05020102010507070707" pitchFamily="18" charset="2"/>
              <a:buAutoNum type="arabicPeriod"/>
              <a:defRPr/>
            </a:pPr>
            <a:r>
              <a:rPr lang="en-US" sz="2800" dirty="0"/>
              <a:t>Uranus is different from most planets because why?</a:t>
            </a:r>
          </a:p>
          <a:p>
            <a:pPr>
              <a:buFont typeface="Wingdings 2" panose="05020102010507070707" pitchFamily="18" charset="2"/>
              <a:buAutoNum type="arabicPeriod"/>
              <a:defRPr/>
            </a:pPr>
            <a:r>
              <a:rPr lang="en-US" sz="2800" dirty="0"/>
              <a:t>Aside from Earth, which other inner planet had water on its surface?</a:t>
            </a:r>
          </a:p>
          <a:p>
            <a:pPr>
              <a:buFont typeface="Wingdings 2" panose="05020102010507070707" pitchFamily="18" charset="2"/>
              <a:buAutoNum type="arabicPeriod"/>
              <a:defRPr/>
            </a:pPr>
            <a:r>
              <a:rPr lang="en-US" sz="2800" dirty="0"/>
              <a:t>Order the planets from biggest to smallest</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D91-B283-40AC-BC29-89A9295B6E66}"/>
              </a:ext>
            </a:extLst>
          </p:cNvPr>
          <p:cNvSpPr>
            <a:spLocks noGrp="1"/>
          </p:cNvSpPr>
          <p:nvPr>
            <p:ph type="title"/>
          </p:nvPr>
        </p:nvSpPr>
        <p:spPr/>
        <p:txBody>
          <a:bodyPr/>
          <a:lstStyle/>
          <a:p>
            <a:pPr>
              <a:defRPr/>
            </a:pPr>
            <a:r>
              <a:rPr lang="en-US" dirty="0"/>
              <a:t>Do Now 9.4.19</a:t>
            </a:r>
          </a:p>
        </p:txBody>
      </p:sp>
      <p:sp>
        <p:nvSpPr>
          <p:cNvPr id="3" name="Content Placeholder 2">
            <a:extLst>
              <a:ext uri="{FF2B5EF4-FFF2-40B4-BE49-F238E27FC236}">
                <a16:creationId xmlns:a16="http://schemas.microsoft.com/office/drawing/2014/main" id="{9D3107B7-C1A3-4B3A-99F7-A1BD1A7139D4}"/>
              </a:ext>
            </a:extLst>
          </p:cNvPr>
          <p:cNvSpPr>
            <a:spLocks noGrp="1"/>
          </p:cNvSpPr>
          <p:nvPr>
            <p:ph idx="1"/>
          </p:nvPr>
        </p:nvSpPr>
        <p:spPr>
          <a:xfrm>
            <a:off x="1600200" y="2222500"/>
            <a:ext cx="9067800" cy="4483100"/>
          </a:xfrm>
        </p:spPr>
        <p:txBody>
          <a:bodyPr>
            <a:noAutofit/>
          </a:bodyPr>
          <a:lstStyle/>
          <a:p>
            <a:pPr marL="0" indent="0">
              <a:buNone/>
              <a:defRPr/>
            </a:pPr>
            <a:r>
              <a:rPr lang="en-US" sz="2800" dirty="0"/>
              <a:t>1. Make a double bubble comparing and contrasting the inner and outer planets </a:t>
            </a:r>
          </a:p>
          <a:p>
            <a:pPr marL="0" indent="0">
              <a:buNone/>
              <a:defRPr/>
            </a:pPr>
            <a:r>
              <a:rPr lang="en-US" sz="2800" dirty="0"/>
              <a:t>2. What do you still need help with in Unit 1?</a:t>
            </a:r>
          </a:p>
          <a:p>
            <a:pPr marL="0" indent="0">
              <a:buNone/>
              <a:defRPr/>
            </a:pPr>
            <a:r>
              <a:rPr lang="en-US" sz="2800" dirty="0"/>
              <a:t>3. What makes Earth able to sustain life? Try to list as many characteristics as you can.</a:t>
            </a:r>
          </a:p>
          <a:p>
            <a:pPr marL="0" indent="0">
              <a:buNone/>
              <a:defRPr/>
            </a:pPr>
            <a:r>
              <a:rPr lang="en-US" sz="2800" dirty="0"/>
              <a:t>4. What are you going to do this evening to prepare for the test tomorrow?</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55D7-370F-4FBA-8090-8E9E78CBAA08}"/>
              </a:ext>
            </a:extLst>
          </p:cNvPr>
          <p:cNvSpPr>
            <a:spLocks noGrp="1"/>
          </p:cNvSpPr>
          <p:nvPr>
            <p:ph type="title"/>
          </p:nvPr>
        </p:nvSpPr>
        <p:spPr/>
        <p:txBody>
          <a:bodyPr/>
          <a:lstStyle/>
          <a:p>
            <a:pPr>
              <a:defRPr/>
            </a:pPr>
            <a:r>
              <a:rPr lang="en-US" dirty="0"/>
              <a:t>Do Now 9.5.19</a:t>
            </a:r>
          </a:p>
        </p:txBody>
      </p:sp>
      <p:sp>
        <p:nvSpPr>
          <p:cNvPr id="3" name="Content Placeholder 2">
            <a:extLst>
              <a:ext uri="{FF2B5EF4-FFF2-40B4-BE49-F238E27FC236}">
                <a16:creationId xmlns:a16="http://schemas.microsoft.com/office/drawing/2014/main" id="{E022F2D5-5723-4122-A64B-D9EC544B5CF3}"/>
              </a:ext>
            </a:extLst>
          </p:cNvPr>
          <p:cNvSpPr>
            <a:spLocks noGrp="1"/>
          </p:cNvSpPr>
          <p:nvPr>
            <p:ph idx="1"/>
          </p:nvPr>
        </p:nvSpPr>
        <p:spPr>
          <a:xfrm>
            <a:off x="1524000" y="2222500"/>
            <a:ext cx="5181600" cy="4635500"/>
          </a:xfrm>
        </p:spPr>
        <p:txBody>
          <a:bodyPr>
            <a:noAutofit/>
          </a:bodyPr>
          <a:lstStyle/>
          <a:p>
            <a:pPr>
              <a:buFont typeface="Wingdings 2" panose="05020102010507070707" pitchFamily="18" charset="2"/>
              <a:buAutoNum type="arabicPeriod"/>
              <a:defRPr/>
            </a:pPr>
            <a:r>
              <a:rPr lang="en-US" sz="2000" dirty="0"/>
              <a:t>Write down any last minute questions you have before we take the test.</a:t>
            </a:r>
          </a:p>
          <a:p>
            <a:pPr>
              <a:buFont typeface="Wingdings 2" panose="05020102010507070707" pitchFamily="18" charset="2"/>
              <a:buAutoNum type="arabicPeriod"/>
              <a:defRPr/>
            </a:pPr>
            <a:r>
              <a:rPr lang="en-US" sz="2000" dirty="0"/>
              <a:t>Get out your science folder and make sure it is organized. If you are missing something, that is okay. Skip it and go on to the next one.</a:t>
            </a:r>
          </a:p>
          <a:p>
            <a:pPr>
              <a:buFont typeface="Wingdings 2" panose="05020102010507070707" pitchFamily="18" charset="2"/>
              <a:buAutoNum type="arabicPeriod"/>
              <a:defRPr/>
            </a:pPr>
            <a:r>
              <a:rPr lang="en-US" sz="2000" dirty="0"/>
              <a:t>Be ready to turn in your folder that should have your FIRST AND LAST NAME on the front along with ‘Unit 1’. Sharpies are on the front counter if you need them </a:t>
            </a:r>
          </a:p>
          <a:p>
            <a:pPr marL="0" indent="0">
              <a:buNone/>
              <a:defRPr/>
            </a:pPr>
            <a:r>
              <a:rPr lang="en-US" sz="2000" dirty="0">
                <a:solidFill>
                  <a:srgbClr val="FF7C80"/>
                </a:solidFill>
              </a:rPr>
              <a:t>Have your planet booklet out and ready</a:t>
            </a:r>
          </a:p>
        </p:txBody>
      </p:sp>
      <p:pic>
        <p:nvPicPr>
          <p:cNvPr id="5" name="Picture 4" descr="A close up of text on a white background&#10;&#10;Description automatically generated">
            <a:extLst>
              <a:ext uri="{FF2B5EF4-FFF2-40B4-BE49-F238E27FC236}">
                <a16:creationId xmlns:a16="http://schemas.microsoft.com/office/drawing/2014/main" id="{A2ADD68A-8813-4FD7-BD07-FA9835B92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18910" y="2298700"/>
            <a:ext cx="4978400" cy="3733800"/>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13CC-494A-4C60-9796-E240F3980144}"/>
              </a:ext>
            </a:extLst>
          </p:cNvPr>
          <p:cNvSpPr>
            <a:spLocks noGrp="1"/>
          </p:cNvSpPr>
          <p:nvPr>
            <p:ph type="title"/>
          </p:nvPr>
        </p:nvSpPr>
        <p:spPr/>
        <p:txBody>
          <a:bodyPr/>
          <a:lstStyle/>
          <a:p>
            <a:r>
              <a:rPr lang="en-US" dirty="0"/>
              <a:t>Do Now 9.6.19</a:t>
            </a:r>
          </a:p>
        </p:txBody>
      </p:sp>
      <p:sp>
        <p:nvSpPr>
          <p:cNvPr id="3" name="Content Placeholder 2">
            <a:extLst>
              <a:ext uri="{FF2B5EF4-FFF2-40B4-BE49-F238E27FC236}">
                <a16:creationId xmlns:a16="http://schemas.microsoft.com/office/drawing/2014/main" id="{3EA71A3D-4482-4657-B6FD-87842C90644C}"/>
              </a:ext>
            </a:extLst>
          </p:cNvPr>
          <p:cNvSpPr>
            <a:spLocks noGrp="1"/>
          </p:cNvSpPr>
          <p:nvPr>
            <p:ph idx="1"/>
          </p:nvPr>
        </p:nvSpPr>
        <p:spPr>
          <a:xfrm>
            <a:off x="1638301" y="2133600"/>
            <a:ext cx="8915399" cy="4876800"/>
          </a:xfrm>
        </p:spPr>
        <p:txBody>
          <a:bodyPr>
            <a:normAutofit lnSpcReduction="10000"/>
          </a:bodyPr>
          <a:lstStyle/>
          <a:p>
            <a:pPr marL="0" indent="0">
              <a:buNone/>
              <a:defRPr/>
            </a:pPr>
            <a:r>
              <a:rPr lang="en-US" sz="2800" dirty="0">
                <a:solidFill>
                  <a:srgbClr val="FF7C80"/>
                </a:solidFill>
              </a:rPr>
              <a:t>Pick up a copy of this week’s article from the side table</a:t>
            </a:r>
          </a:p>
          <a:p>
            <a:pPr>
              <a:buFont typeface="Wingdings 2" panose="05020102010507070707" pitchFamily="18" charset="2"/>
              <a:buAutoNum type="arabicPeriod"/>
              <a:defRPr/>
            </a:pPr>
            <a:r>
              <a:rPr lang="en-US" sz="2800" dirty="0"/>
              <a:t>What did you find interesting or surprising?</a:t>
            </a:r>
          </a:p>
          <a:p>
            <a:pPr>
              <a:buFont typeface="Wingdings 2" panose="05020102010507070707" pitchFamily="18" charset="2"/>
              <a:buAutoNum type="arabicPeriod"/>
              <a:defRPr/>
            </a:pPr>
            <a:r>
              <a:rPr lang="en-US" sz="2800" dirty="0"/>
              <a:t>What topic(s)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and put the number on their paper (they should have 3 or 4!)</a:t>
            </a:r>
          </a:p>
          <a:p>
            <a:pPr marL="0" indent="0" algn="ctr">
              <a:buNone/>
              <a:defRPr/>
            </a:pPr>
            <a:r>
              <a:rPr lang="en-US" dirty="0">
                <a:solidFill>
                  <a:srgbClr val="00B0F0"/>
                </a:solidFill>
              </a:rPr>
              <a:t>Turn in your completed word search to your period’s IN box to get house points</a:t>
            </a:r>
          </a:p>
          <a:p>
            <a:pPr marL="0" indent="0">
              <a:buNone/>
            </a:pPr>
            <a:endParaRPr lang="en-US" dirty="0"/>
          </a:p>
        </p:txBody>
      </p:sp>
    </p:spTree>
    <p:extLst>
      <p:ext uri="{BB962C8B-B14F-4D97-AF65-F5344CB8AC3E}">
        <p14:creationId xmlns:p14="http://schemas.microsoft.com/office/powerpoint/2010/main" val="165034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E75E-9BC9-4F97-8C03-CCDB865AF274}"/>
              </a:ext>
            </a:extLst>
          </p:cNvPr>
          <p:cNvSpPr>
            <a:spLocks noGrp="1"/>
          </p:cNvSpPr>
          <p:nvPr>
            <p:ph type="title"/>
          </p:nvPr>
        </p:nvSpPr>
        <p:spPr/>
        <p:txBody>
          <a:bodyPr/>
          <a:lstStyle/>
          <a:p>
            <a:pPr>
              <a:defRPr/>
            </a:pPr>
            <a:r>
              <a:rPr lang="en-US" dirty="0"/>
              <a:t>Do Now 9.9.19</a:t>
            </a:r>
          </a:p>
        </p:txBody>
      </p:sp>
      <p:sp>
        <p:nvSpPr>
          <p:cNvPr id="3" name="Content Placeholder 2">
            <a:extLst>
              <a:ext uri="{FF2B5EF4-FFF2-40B4-BE49-F238E27FC236}">
                <a16:creationId xmlns:a16="http://schemas.microsoft.com/office/drawing/2014/main" id="{E9528CAE-C14D-4179-AB84-AD949D2AE6D6}"/>
              </a:ext>
            </a:extLst>
          </p:cNvPr>
          <p:cNvSpPr>
            <a:spLocks noGrp="1"/>
          </p:cNvSpPr>
          <p:nvPr>
            <p:ph idx="1"/>
          </p:nvPr>
        </p:nvSpPr>
        <p:spPr>
          <a:xfrm>
            <a:off x="1524000" y="1981200"/>
            <a:ext cx="9067800" cy="4876800"/>
          </a:xfrm>
        </p:spPr>
        <p:txBody>
          <a:bodyPr>
            <a:noAutofit/>
          </a:bodyPr>
          <a:lstStyle/>
          <a:p>
            <a:pPr marL="0" indent="0" algn="ctr">
              <a:buNone/>
              <a:defRPr/>
            </a:pPr>
            <a:r>
              <a:rPr lang="en-US" sz="2400" dirty="0">
                <a:solidFill>
                  <a:srgbClr val="FF7C80"/>
                </a:solidFill>
              </a:rPr>
              <a:t>Turn in your Math Connections (enrichment) sheet to your period’s IN box. If you have remediation KEEP IT!</a:t>
            </a:r>
          </a:p>
          <a:p>
            <a:pPr>
              <a:buFont typeface="Wingdings 2" panose="05020102010507070707" pitchFamily="18" charset="2"/>
              <a:buAutoNum type="arabicPeriod"/>
              <a:defRPr/>
            </a:pPr>
            <a:r>
              <a:rPr lang="en-US" sz="2800" dirty="0"/>
              <a:t>What do you think you did well on in Unit 1?</a:t>
            </a:r>
          </a:p>
          <a:p>
            <a:pPr>
              <a:buFont typeface="Wingdings 2" panose="05020102010507070707" pitchFamily="18" charset="2"/>
              <a:buAutoNum type="arabicPeriod"/>
              <a:defRPr/>
            </a:pPr>
            <a:r>
              <a:rPr lang="en-US" sz="2800" dirty="0"/>
              <a:t>What do you think you had difficulty with in Unit 1?</a:t>
            </a:r>
          </a:p>
          <a:p>
            <a:pPr>
              <a:buFont typeface="Wingdings 2" panose="05020102010507070707" pitchFamily="18" charset="2"/>
              <a:buAutoNum type="arabicPeriod"/>
              <a:defRPr/>
            </a:pPr>
            <a:r>
              <a:rPr lang="en-US" sz="2800" dirty="0"/>
              <a:t>Now that you have finished a Unit in 6</a:t>
            </a:r>
            <a:r>
              <a:rPr lang="en-US" sz="2800" baseline="30000" dirty="0"/>
              <a:t>th</a:t>
            </a:r>
            <a:r>
              <a:rPr lang="en-US" sz="2800" dirty="0"/>
              <a:t> grade Science, what do you think you’ll do differently in Unit 2?</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8E6A-E9B1-4747-8C64-4CB005DFEF38}"/>
              </a:ext>
            </a:extLst>
          </p:cNvPr>
          <p:cNvSpPr>
            <a:spLocks noGrp="1"/>
          </p:cNvSpPr>
          <p:nvPr>
            <p:ph type="title"/>
          </p:nvPr>
        </p:nvSpPr>
        <p:spPr/>
        <p:txBody>
          <a:bodyPr/>
          <a:lstStyle/>
          <a:p>
            <a:pPr>
              <a:defRPr/>
            </a:pPr>
            <a:r>
              <a:rPr lang="en-US" dirty="0"/>
              <a:t>Do Now 9.10.19</a:t>
            </a:r>
          </a:p>
        </p:txBody>
      </p:sp>
      <p:sp>
        <p:nvSpPr>
          <p:cNvPr id="3" name="Content Placeholder 2">
            <a:extLst>
              <a:ext uri="{FF2B5EF4-FFF2-40B4-BE49-F238E27FC236}">
                <a16:creationId xmlns:a16="http://schemas.microsoft.com/office/drawing/2014/main" id="{8DF39C02-1BE9-47BF-88E2-D10551314269}"/>
              </a:ext>
            </a:extLst>
          </p:cNvPr>
          <p:cNvSpPr>
            <a:spLocks noGrp="1"/>
          </p:cNvSpPr>
          <p:nvPr>
            <p:ph idx="1"/>
          </p:nvPr>
        </p:nvSpPr>
        <p:spPr>
          <a:xfrm>
            <a:off x="1676400" y="2222501"/>
            <a:ext cx="8915400" cy="3636963"/>
          </a:xfrm>
        </p:spPr>
        <p:txBody>
          <a:bodyPr>
            <a:normAutofit fontScale="92500" lnSpcReduction="20000"/>
          </a:bodyPr>
          <a:lstStyle/>
          <a:p>
            <a:pPr marL="0" indent="0">
              <a:buNone/>
              <a:defRPr/>
            </a:pPr>
            <a:r>
              <a:rPr lang="en-US" sz="2600" dirty="0">
                <a:solidFill>
                  <a:srgbClr val="FF7C80"/>
                </a:solidFill>
              </a:rPr>
              <a:t>Have your vocabulary out on your desk for Mrs. </a:t>
            </a:r>
            <a:r>
              <a:rPr lang="en-US" sz="2600" dirty="0" err="1">
                <a:solidFill>
                  <a:srgbClr val="FF7C80"/>
                </a:solidFill>
              </a:rPr>
              <a:t>Dwills</a:t>
            </a:r>
            <a:r>
              <a:rPr lang="en-US" sz="2600" dirty="0">
                <a:solidFill>
                  <a:srgbClr val="FF7C80"/>
                </a:solidFill>
              </a:rPr>
              <a:t> to check</a:t>
            </a:r>
          </a:p>
          <a:p>
            <a:pPr marL="0" indent="0">
              <a:buNone/>
              <a:defRPr/>
            </a:pPr>
            <a:r>
              <a:rPr lang="en-US" sz="2600" dirty="0"/>
              <a:t>1. Name the moon phases starting with ‘new moon’ (hint: there are 8)</a:t>
            </a:r>
          </a:p>
          <a:p>
            <a:pPr marL="0" indent="0">
              <a:buNone/>
              <a:defRPr/>
            </a:pPr>
            <a:r>
              <a:rPr lang="en-US" sz="2600" dirty="0"/>
              <a:t>2. Why do you think we have seasons?</a:t>
            </a:r>
          </a:p>
          <a:p>
            <a:pPr marL="0" indent="0">
              <a:buNone/>
              <a:defRPr/>
            </a:pPr>
            <a:r>
              <a:rPr lang="en-US" sz="2600" dirty="0"/>
              <a:t>3. What vocabulary term did you have the hardest time with?</a:t>
            </a:r>
          </a:p>
          <a:p>
            <a:pPr marL="0" indent="0">
              <a:buNone/>
              <a:defRPr/>
            </a:pPr>
            <a:r>
              <a:rPr lang="en-US" sz="2600" dirty="0"/>
              <a:t>4. What are you looking forward to in Unit 2 since you have already previewed the vocabulary?</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26B1-7D08-4DDC-94FA-047FD58B9A07}"/>
              </a:ext>
            </a:extLst>
          </p:cNvPr>
          <p:cNvSpPr>
            <a:spLocks noGrp="1"/>
          </p:cNvSpPr>
          <p:nvPr>
            <p:ph type="title"/>
          </p:nvPr>
        </p:nvSpPr>
        <p:spPr/>
        <p:txBody>
          <a:bodyPr/>
          <a:lstStyle/>
          <a:p>
            <a:r>
              <a:rPr lang="en-US" dirty="0"/>
              <a:t>Do Now 9.11.19</a:t>
            </a:r>
          </a:p>
        </p:txBody>
      </p:sp>
      <p:sp>
        <p:nvSpPr>
          <p:cNvPr id="3" name="Content Placeholder 2">
            <a:extLst>
              <a:ext uri="{FF2B5EF4-FFF2-40B4-BE49-F238E27FC236}">
                <a16:creationId xmlns:a16="http://schemas.microsoft.com/office/drawing/2014/main" id="{32A5A41E-6CDC-4458-B630-E272AB53BBF9}"/>
              </a:ext>
            </a:extLst>
          </p:cNvPr>
          <p:cNvSpPr>
            <a:spLocks noGrp="1"/>
          </p:cNvSpPr>
          <p:nvPr>
            <p:ph idx="1"/>
          </p:nvPr>
        </p:nvSpPr>
        <p:spPr>
          <a:xfrm>
            <a:off x="1676401" y="2222287"/>
            <a:ext cx="8839199" cy="4330913"/>
          </a:xfrm>
        </p:spPr>
        <p:txBody>
          <a:bodyPr/>
          <a:lstStyle/>
          <a:p>
            <a:pPr marL="0" indent="0" algn="ctr">
              <a:buNone/>
            </a:pPr>
            <a:r>
              <a:rPr lang="en-US" sz="2000" dirty="0">
                <a:solidFill>
                  <a:srgbClr val="FF7C80"/>
                </a:solidFill>
              </a:rPr>
              <a:t>If you didn’t turn in your Vocab yesterday, turn it in to Mrs. </a:t>
            </a:r>
            <a:r>
              <a:rPr lang="en-US" sz="2000" dirty="0" err="1">
                <a:solidFill>
                  <a:srgbClr val="FF7C80"/>
                </a:solidFill>
              </a:rPr>
              <a:t>Dwills</a:t>
            </a:r>
            <a:r>
              <a:rPr lang="en-US" sz="2000" dirty="0">
                <a:solidFill>
                  <a:srgbClr val="FF7C80"/>
                </a:solidFill>
              </a:rPr>
              <a:t> desk</a:t>
            </a:r>
          </a:p>
          <a:p>
            <a:pPr marL="0" indent="0">
              <a:buNone/>
            </a:pPr>
            <a:r>
              <a:rPr lang="en-US" sz="2800" dirty="0"/>
              <a:t>Writing Wednesday: Write a story about a trip to explore either the North Pole or the South Pole. Describe conditions such  as the amount of sunlight and the temperature, and include an explanation for why those conditions exist.</a:t>
            </a:r>
          </a:p>
        </p:txBody>
      </p:sp>
    </p:spTree>
    <p:extLst>
      <p:ext uri="{BB962C8B-B14F-4D97-AF65-F5344CB8AC3E}">
        <p14:creationId xmlns:p14="http://schemas.microsoft.com/office/powerpoint/2010/main" val="302580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4BC8-E4A2-476F-82DE-D276CEC001F8}"/>
              </a:ext>
            </a:extLst>
          </p:cNvPr>
          <p:cNvSpPr>
            <a:spLocks noGrp="1"/>
          </p:cNvSpPr>
          <p:nvPr>
            <p:ph type="title"/>
          </p:nvPr>
        </p:nvSpPr>
        <p:spPr>
          <a:xfrm>
            <a:off x="1690688" y="1752601"/>
            <a:ext cx="2209800" cy="4799013"/>
          </a:xfrm>
        </p:spPr>
        <p:txBody>
          <a:bodyPr>
            <a:normAutofit fontScale="90000"/>
          </a:bodyPr>
          <a:lstStyle/>
          <a:p>
            <a:pPr>
              <a:defRPr/>
            </a:pPr>
            <a:r>
              <a:rPr lang="en-US" sz="6700" dirty="0"/>
              <a:t>DO NOW</a:t>
            </a:r>
            <a:br>
              <a:rPr lang="en-US" sz="2100" dirty="0"/>
            </a:br>
            <a:br>
              <a:rPr lang="en-US" sz="2100" dirty="0"/>
            </a:br>
            <a:r>
              <a:rPr lang="en-US" sz="2100" dirty="0"/>
              <a:t>Identify the  unsafe behaviors in the chemistry lab.  In your Do Now Journal, or on a separate piece of paper, make a list of each safety infraction that is found and explain why it is an unsafe behavior in the lab.</a:t>
            </a:r>
          </a:p>
        </p:txBody>
      </p:sp>
      <p:pic>
        <p:nvPicPr>
          <p:cNvPr id="4" name="Content Placeholder 3">
            <a:extLst>
              <a:ext uri="{FF2B5EF4-FFF2-40B4-BE49-F238E27FC236}">
                <a16:creationId xmlns:a16="http://schemas.microsoft.com/office/drawing/2014/main" id="{C05813FD-4AC7-4439-B313-6F0A85D15E32}"/>
              </a:ext>
            </a:extLst>
          </p:cNvPr>
          <p:cNvPicPr>
            <a:picLocks noGrp="1" noChangeAspect="1"/>
          </p:cNvPicPr>
          <p:nvPr>
            <p:ph idx="1"/>
          </p:nvPr>
        </p:nvPicPr>
        <p:blipFill rotWithShape="1">
          <a:blip r:embed="rId3"/>
          <a:srcRect l="6368" t="9005" r="11717"/>
          <a:stretch/>
        </p:blipFill>
        <p:spPr>
          <a:xfrm>
            <a:off x="3924301" y="977900"/>
            <a:ext cx="6538913" cy="4895850"/>
          </a:xfr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2B83-051E-4C51-B449-4579327B23B7}"/>
              </a:ext>
            </a:extLst>
          </p:cNvPr>
          <p:cNvSpPr>
            <a:spLocks noGrp="1"/>
          </p:cNvSpPr>
          <p:nvPr>
            <p:ph type="title"/>
          </p:nvPr>
        </p:nvSpPr>
        <p:spPr/>
        <p:txBody>
          <a:bodyPr/>
          <a:lstStyle/>
          <a:p>
            <a:pPr>
              <a:defRPr/>
            </a:pPr>
            <a:r>
              <a:rPr lang="en-US" dirty="0"/>
              <a:t>Do Now 9.16.19</a:t>
            </a:r>
          </a:p>
        </p:txBody>
      </p:sp>
      <p:sp>
        <p:nvSpPr>
          <p:cNvPr id="3" name="Content Placeholder 2">
            <a:extLst>
              <a:ext uri="{FF2B5EF4-FFF2-40B4-BE49-F238E27FC236}">
                <a16:creationId xmlns:a16="http://schemas.microsoft.com/office/drawing/2014/main" id="{5838C1B1-AD6B-4281-B76B-0713177BE253}"/>
              </a:ext>
            </a:extLst>
          </p:cNvPr>
          <p:cNvSpPr>
            <a:spLocks noGrp="1"/>
          </p:cNvSpPr>
          <p:nvPr>
            <p:ph idx="1"/>
          </p:nvPr>
        </p:nvSpPr>
        <p:spPr>
          <a:xfrm>
            <a:off x="1600200" y="1828801"/>
            <a:ext cx="8991600" cy="4441825"/>
          </a:xfrm>
        </p:spPr>
        <p:txBody>
          <a:bodyPr/>
          <a:lstStyle/>
          <a:p>
            <a:pPr>
              <a:buFont typeface="Wingdings 2" panose="05020102010507070707" pitchFamily="18" charset="2"/>
              <a:buAutoNum type="arabicPeriod"/>
              <a:defRPr/>
            </a:pPr>
            <a:r>
              <a:rPr lang="en-US" sz="2400" dirty="0"/>
              <a:t>So the tilt of the Earth causes seasons… so when do we have summer? Explain why.</a:t>
            </a:r>
          </a:p>
          <a:p>
            <a:pPr>
              <a:buFont typeface="Wingdings 2" panose="05020102010507070707" pitchFamily="18" charset="2"/>
              <a:buAutoNum type="arabicPeriod"/>
              <a:defRPr/>
            </a:pPr>
            <a:r>
              <a:rPr lang="en-US" sz="2400" dirty="0"/>
              <a:t>What causes a day on Earth?</a:t>
            </a:r>
          </a:p>
          <a:p>
            <a:pPr>
              <a:buFont typeface="Wingdings 2" panose="05020102010507070707" pitchFamily="18" charset="2"/>
              <a:buAutoNum type="arabicPeriod"/>
              <a:defRPr/>
            </a:pPr>
            <a:r>
              <a:rPr lang="en-US" sz="2400" dirty="0"/>
              <a:t>What causes a year on Earth?</a:t>
            </a:r>
          </a:p>
          <a:p>
            <a:pPr>
              <a:buFont typeface="Wingdings 2" panose="05020102010507070707" pitchFamily="18" charset="2"/>
              <a:buAutoNum type="arabicPeriod"/>
              <a:defRPr/>
            </a:pPr>
            <a:r>
              <a:rPr lang="en-US" sz="2400" dirty="0"/>
              <a:t>If we experience Summer in June in the United States, what do you think Australians experience in June? Explain. Draw a picture if you need to</a:t>
            </a:r>
          </a:p>
          <a:p>
            <a:pPr marL="0" indent="0">
              <a:buNone/>
              <a:defRPr/>
            </a:pPr>
            <a:r>
              <a:rPr lang="en-US" sz="2400" dirty="0">
                <a:solidFill>
                  <a:srgbClr val="FF7C80"/>
                </a:solidFill>
              </a:rPr>
              <a:t>Grab your seasons chart from the back of the room and make sure it is filled in.</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EBBDE2-ED1F-4DEA-8A95-2B19ABB70D09}"/>
              </a:ext>
            </a:extLst>
          </p:cNvPr>
          <p:cNvPicPr>
            <a:picLocks noChangeAspect="1"/>
          </p:cNvPicPr>
          <p:nvPr/>
        </p:nvPicPr>
        <p:blipFill>
          <a:blip r:embed="rId2"/>
          <a:stretch>
            <a:fillRect/>
          </a:stretch>
        </p:blipFill>
        <p:spPr>
          <a:xfrm>
            <a:off x="3124200" y="3890168"/>
            <a:ext cx="5562600" cy="2948782"/>
          </a:xfrm>
          <a:prstGeom prst="rect">
            <a:avLst/>
          </a:prstGeom>
        </p:spPr>
      </p:pic>
      <p:sp>
        <p:nvSpPr>
          <p:cNvPr id="2" name="Title 1">
            <a:extLst>
              <a:ext uri="{FF2B5EF4-FFF2-40B4-BE49-F238E27FC236}">
                <a16:creationId xmlns:a16="http://schemas.microsoft.com/office/drawing/2014/main" id="{D97C267D-463D-4777-9018-BBC9E4362B6C}"/>
              </a:ext>
            </a:extLst>
          </p:cNvPr>
          <p:cNvSpPr>
            <a:spLocks noGrp="1"/>
          </p:cNvSpPr>
          <p:nvPr>
            <p:ph type="title"/>
          </p:nvPr>
        </p:nvSpPr>
        <p:spPr/>
        <p:txBody>
          <a:bodyPr/>
          <a:lstStyle/>
          <a:p>
            <a:r>
              <a:rPr lang="en-US" dirty="0"/>
              <a:t>Do Now 9.17.19</a:t>
            </a:r>
          </a:p>
        </p:txBody>
      </p:sp>
      <p:sp>
        <p:nvSpPr>
          <p:cNvPr id="3" name="Content Placeholder 2">
            <a:extLst>
              <a:ext uri="{FF2B5EF4-FFF2-40B4-BE49-F238E27FC236}">
                <a16:creationId xmlns:a16="http://schemas.microsoft.com/office/drawing/2014/main" id="{6CCB8008-0D86-4B4D-ABFE-B7D647223ECA}"/>
              </a:ext>
            </a:extLst>
          </p:cNvPr>
          <p:cNvSpPr>
            <a:spLocks noGrp="1"/>
          </p:cNvSpPr>
          <p:nvPr>
            <p:ph idx="1"/>
          </p:nvPr>
        </p:nvSpPr>
        <p:spPr>
          <a:xfrm>
            <a:off x="1524002" y="2362200"/>
            <a:ext cx="9143999" cy="4191000"/>
          </a:xfrm>
        </p:spPr>
        <p:txBody>
          <a:bodyPr>
            <a:normAutofit/>
          </a:bodyPr>
          <a:lstStyle/>
          <a:p>
            <a:pPr>
              <a:buAutoNum type="arabicPeriod"/>
            </a:pPr>
            <a:r>
              <a:rPr lang="en-US" dirty="0"/>
              <a:t>Get out your graphs and your Seasons lab sheet. Complete the analysis questions on the back</a:t>
            </a:r>
          </a:p>
          <a:p>
            <a:pPr>
              <a:buAutoNum type="arabicPeriod"/>
            </a:pPr>
            <a:r>
              <a:rPr lang="en-US" dirty="0"/>
              <a:t>Conclusion: What affects the temperature of an area the most? Use R.A.C.E (restate the question, answer, cite the evidence, explain the evidence) to write your conclusion. </a:t>
            </a:r>
            <a:r>
              <a:rPr lang="en-US" i="1" dirty="0">
                <a:solidFill>
                  <a:srgbClr val="FF7C80"/>
                </a:solidFill>
              </a:rPr>
              <a:t>DO THIS ON A SEPARATE SHEET OF PAPER.</a:t>
            </a:r>
          </a:p>
          <a:p>
            <a:pPr marL="2171400" lvl="5" indent="0">
              <a:buNone/>
            </a:pPr>
            <a:endParaRPr lang="en-US" sz="1800" b="1" dirty="0">
              <a:solidFill>
                <a:srgbClr val="FF3300"/>
              </a:solidFill>
            </a:endParaRPr>
          </a:p>
          <a:p>
            <a:pPr marL="2171400" lvl="5" indent="0">
              <a:buNone/>
            </a:pPr>
            <a:r>
              <a:rPr lang="en-US" sz="1800" b="1" dirty="0">
                <a:solidFill>
                  <a:srgbClr val="FF3300"/>
                </a:solidFill>
              </a:rPr>
              <a:t>A	    C</a:t>
            </a:r>
          </a:p>
          <a:p>
            <a:pPr marL="2171400" lvl="5" indent="0">
              <a:buNone/>
            </a:pPr>
            <a:endParaRPr lang="en-US" sz="1800" b="1" dirty="0">
              <a:solidFill>
                <a:srgbClr val="FF3300"/>
              </a:solidFill>
            </a:endParaRPr>
          </a:p>
          <a:p>
            <a:pPr marL="3371400" lvl="8" indent="0">
              <a:buNone/>
            </a:pPr>
            <a:r>
              <a:rPr lang="en-US" sz="1600" b="1" dirty="0">
                <a:solidFill>
                  <a:srgbClr val="FF3300"/>
                </a:solidFill>
              </a:rPr>
              <a:t>Q</a:t>
            </a:r>
          </a:p>
          <a:p>
            <a:pPr marL="3371400" lvl="8" indent="0">
              <a:buNone/>
            </a:pPr>
            <a:r>
              <a:rPr lang="en-US" sz="1600" b="1" dirty="0">
                <a:solidFill>
                  <a:srgbClr val="FF3300"/>
                </a:solidFill>
              </a:rPr>
              <a:t>                                              M</a:t>
            </a:r>
          </a:p>
          <a:p>
            <a:pPr>
              <a:buAutoNum type="arabicPeriod"/>
            </a:pPr>
            <a:endParaRPr lang="en-US" dirty="0"/>
          </a:p>
          <a:p>
            <a:pPr>
              <a:buAutoNum type="arabicPeriod"/>
            </a:pPr>
            <a:endParaRPr lang="en-US" dirty="0"/>
          </a:p>
        </p:txBody>
      </p:sp>
      <p:sp>
        <p:nvSpPr>
          <p:cNvPr id="5" name="TextBox 4">
            <a:extLst>
              <a:ext uri="{FF2B5EF4-FFF2-40B4-BE49-F238E27FC236}">
                <a16:creationId xmlns:a16="http://schemas.microsoft.com/office/drawing/2014/main" id="{EF8AF1AD-D8A9-43EB-A303-20E36D29B16D}"/>
              </a:ext>
            </a:extLst>
          </p:cNvPr>
          <p:cNvSpPr txBox="1"/>
          <p:nvPr/>
        </p:nvSpPr>
        <p:spPr>
          <a:xfrm>
            <a:off x="1524000" y="4695528"/>
            <a:ext cx="1600200" cy="2215991"/>
          </a:xfrm>
          <a:prstGeom prst="rect">
            <a:avLst/>
          </a:prstGeom>
          <a:noFill/>
        </p:spPr>
        <p:txBody>
          <a:bodyPr wrap="square" rtlCol="0">
            <a:spAutoFit/>
          </a:bodyPr>
          <a:lstStyle/>
          <a:p>
            <a:r>
              <a:rPr lang="en-US" sz="2000" i="1" u="sng" dirty="0">
                <a:solidFill>
                  <a:schemeClr val="accent4">
                    <a:lumMod val="60000"/>
                    <a:lumOff val="40000"/>
                  </a:schemeClr>
                </a:solidFill>
              </a:rPr>
              <a:t>When you are done, turn it in to get your next assignment</a:t>
            </a:r>
            <a:endParaRPr lang="en-US" sz="3200" b="1" i="1" u="sng" dirty="0">
              <a:solidFill>
                <a:schemeClr val="accent4">
                  <a:lumMod val="60000"/>
                  <a:lumOff val="40000"/>
                </a:schemeClr>
              </a:solidFill>
            </a:endParaRPr>
          </a:p>
          <a:p>
            <a:endParaRPr lang="en-US" dirty="0"/>
          </a:p>
        </p:txBody>
      </p:sp>
    </p:spTree>
    <p:extLst>
      <p:ext uri="{BB962C8B-B14F-4D97-AF65-F5344CB8AC3E}">
        <p14:creationId xmlns:p14="http://schemas.microsoft.com/office/powerpoint/2010/main" val="130573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EED6-F480-443A-AB50-8A7B39AE9A4C}"/>
              </a:ext>
            </a:extLst>
          </p:cNvPr>
          <p:cNvSpPr>
            <a:spLocks noGrp="1"/>
          </p:cNvSpPr>
          <p:nvPr>
            <p:ph type="title"/>
          </p:nvPr>
        </p:nvSpPr>
        <p:spPr/>
        <p:txBody>
          <a:bodyPr/>
          <a:lstStyle/>
          <a:p>
            <a:r>
              <a:rPr lang="en-US" dirty="0"/>
              <a:t>Do Now 9.18.19</a:t>
            </a:r>
          </a:p>
        </p:txBody>
      </p:sp>
      <p:sp>
        <p:nvSpPr>
          <p:cNvPr id="3" name="Content Placeholder 2">
            <a:extLst>
              <a:ext uri="{FF2B5EF4-FFF2-40B4-BE49-F238E27FC236}">
                <a16:creationId xmlns:a16="http://schemas.microsoft.com/office/drawing/2014/main" id="{3D4BF02E-C0D0-449F-BF13-33E6CCAF5463}"/>
              </a:ext>
            </a:extLst>
          </p:cNvPr>
          <p:cNvSpPr>
            <a:spLocks noGrp="1"/>
          </p:cNvSpPr>
          <p:nvPr>
            <p:ph idx="1"/>
          </p:nvPr>
        </p:nvSpPr>
        <p:spPr>
          <a:xfrm>
            <a:off x="1524001" y="1905000"/>
            <a:ext cx="9143999" cy="4953000"/>
          </a:xfrm>
        </p:spPr>
        <p:txBody>
          <a:bodyPr/>
          <a:lstStyle/>
          <a:p>
            <a:pPr marL="0" indent="0">
              <a:buNone/>
            </a:pPr>
            <a:r>
              <a:rPr lang="en-US" sz="3200" dirty="0">
                <a:solidFill>
                  <a:srgbClr val="FF7C80"/>
                </a:solidFill>
              </a:rPr>
              <a:t>Writing Wednesday: </a:t>
            </a:r>
            <a:r>
              <a:rPr lang="en-US" sz="2400" dirty="0"/>
              <a:t>Your family decides they are moving across the world! Choose one of the following cities below to move to and describe their seasons, and what you expect to experience when you move (daylight, seasons, temperature)</a:t>
            </a:r>
          </a:p>
          <a:p>
            <a:pPr marL="0" indent="0">
              <a:buNone/>
            </a:pPr>
            <a:r>
              <a:rPr lang="en-US" dirty="0">
                <a:solidFill>
                  <a:schemeClr val="accent1">
                    <a:lumMod val="40000"/>
                    <a:lumOff val="60000"/>
                  </a:schemeClr>
                </a:solidFill>
              </a:rPr>
              <a:t>Paris, France			48.8 degrees NORTH</a:t>
            </a:r>
          </a:p>
          <a:p>
            <a:pPr marL="0" indent="0">
              <a:buNone/>
            </a:pPr>
            <a:r>
              <a:rPr lang="en-US" dirty="0">
                <a:solidFill>
                  <a:schemeClr val="accent1">
                    <a:lumMod val="40000"/>
                    <a:lumOff val="60000"/>
                  </a:schemeClr>
                </a:solidFill>
              </a:rPr>
              <a:t>Cape Town, South Africa 	33.9 degrees SOUTH</a:t>
            </a:r>
          </a:p>
          <a:p>
            <a:pPr marL="0" indent="0">
              <a:buNone/>
            </a:pPr>
            <a:r>
              <a:rPr lang="en-US" dirty="0">
                <a:solidFill>
                  <a:schemeClr val="accent1">
                    <a:lumMod val="40000"/>
                    <a:lumOff val="60000"/>
                  </a:schemeClr>
                </a:solidFill>
              </a:rPr>
              <a:t>Moscow, Russia			55.7 degrees NORTH</a:t>
            </a:r>
          </a:p>
          <a:p>
            <a:pPr marL="0" indent="0">
              <a:buNone/>
            </a:pPr>
            <a:r>
              <a:rPr lang="en-US" dirty="0">
                <a:solidFill>
                  <a:schemeClr val="accent1">
                    <a:lumMod val="40000"/>
                    <a:lumOff val="60000"/>
                  </a:schemeClr>
                </a:solidFill>
              </a:rPr>
              <a:t>Singapore, Malaysia		1.4 degrees NORTH</a:t>
            </a:r>
          </a:p>
          <a:p>
            <a:pPr marL="0" indent="0">
              <a:buNone/>
            </a:pPr>
            <a:r>
              <a:rPr lang="en-US" dirty="0">
                <a:solidFill>
                  <a:schemeClr val="accent6">
                    <a:lumMod val="40000"/>
                    <a:lumOff val="60000"/>
                  </a:schemeClr>
                </a:solidFill>
              </a:rPr>
              <a:t>***Decide what months would be best to use solar panels in your new country in order to power your new home</a:t>
            </a:r>
          </a:p>
        </p:txBody>
      </p:sp>
    </p:spTree>
    <p:extLst>
      <p:ext uri="{BB962C8B-B14F-4D97-AF65-F5344CB8AC3E}">
        <p14:creationId xmlns:p14="http://schemas.microsoft.com/office/powerpoint/2010/main" val="3377075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91AC-122B-4992-8052-AC567866BA1D}"/>
              </a:ext>
            </a:extLst>
          </p:cNvPr>
          <p:cNvSpPr>
            <a:spLocks noGrp="1"/>
          </p:cNvSpPr>
          <p:nvPr>
            <p:ph type="title"/>
          </p:nvPr>
        </p:nvSpPr>
        <p:spPr/>
        <p:txBody>
          <a:bodyPr/>
          <a:lstStyle/>
          <a:p>
            <a:r>
              <a:rPr lang="en-US" dirty="0"/>
              <a:t>Do Now 9.19.19</a:t>
            </a:r>
          </a:p>
        </p:txBody>
      </p:sp>
      <p:sp>
        <p:nvSpPr>
          <p:cNvPr id="3" name="Content Placeholder 2">
            <a:extLst>
              <a:ext uri="{FF2B5EF4-FFF2-40B4-BE49-F238E27FC236}">
                <a16:creationId xmlns:a16="http://schemas.microsoft.com/office/drawing/2014/main" id="{132069E2-F0E6-4143-BB94-1859C7E110EB}"/>
              </a:ext>
            </a:extLst>
          </p:cNvPr>
          <p:cNvSpPr>
            <a:spLocks noGrp="1"/>
          </p:cNvSpPr>
          <p:nvPr>
            <p:ph idx="1"/>
          </p:nvPr>
        </p:nvSpPr>
        <p:spPr>
          <a:xfrm>
            <a:off x="1543051" y="1143000"/>
            <a:ext cx="3762003" cy="3636510"/>
          </a:xfrm>
        </p:spPr>
        <p:txBody>
          <a:bodyPr/>
          <a:lstStyle/>
          <a:p>
            <a:pPr>
              <a:buAutoNum type="arabicPeriod"/>
            </a:pPr>
            <a:r>
              <a:rPr lang="en-US" sz="2400" dirty="0"/>
              <a:t>Which two letters represent winter? Explain</a:t>
            </a:r>
          </a:p>
          <a:p>
            <a:pPr>
              <a:buAutoNum type="arabicPeriod"/>
            </a:pPr>
            <a:endParaRPr lang="en-US" dirty="0"/>
          </a:p>
        </p:txBody>
      </p:sp>
      <p:pic>
        <p:nvPicPr>
          <p:cNvPr id="4" name="Picture 3">
            <a:extLst>
              <a:ext uri="{FF2B5EF4-FFF2-40B4-BE49-F238E27FC236}">
                <a16:creationId xmlns:a16="http://schemas.microsoft.com/office/drawing/2014/main" id="{0F4E5BBB-E9E5-45E1-83B8-6A478D06B348}"/>
              </a:ext>
            </a:extLst>
          </p:cNvPr>
          <p:cNvPicPr>
            <a:picLocks noChangeAspect="1"/>
          </p:cNvPicPr>
          <p:nvPr/>
        </p:nvPicPr>
        <p:blipFill rotWithShape="1">
          <a:blip r:embed="rId2"/>
          <a:srcRect b="41401"/>
          <a:stretch/>
        </p:blipFill>
        <p:spPr>
          <a:xfrm>
            <a:off x="5224277" y="1257300"/>
            <a:ext cx="4974772" cy="2372834"/>
          </a:xfrm>
          <a:prstGeom prst="rect">
            <a:avLst/>
          </a:prstGeom>
        </p:spPr>
      </p:pic>
      <p:pic>
        <p:nvPicPr>
          <p:cNvPr id="5" name="Picture 4">
            <a:extLst>
              <a:ext uri="{FF2B5EF4-FFF2-40B4-BE49-F238E27FC236}">
                <a16:creationId xmlns:a16="http://schemas.microsoft.com/office/drawing/2014/main" id="{5363E561-64F4-421F-888B-A98322C8C3FE}"/>
              </a:ext>
            </a:extLst>
          </p:cNvPr>
          <p:cNvPicPr>
            <a:picLocks noChangeAspect="1"/>
          </p:cNvPicPr>
          <p:nvPr/>
        </p:nvPicPr>
        <p:blipFill>
          <a:blip r:embed="rId3"/>
          <a:stretch>
            <a:fillRect/>
          </a:stretch>
        </p:blipFill>
        <p:spPr>
          <a:xfrm>
            <a:off x="1683142" y="3516723"/>
            <a:ext cx="3200400" cy="1098691"/>
          </a:xfrm>
          <a:prstGeom prst="rect">
            <a:avLst/>
          </a:prstGeom>
        </p:spPr>
      </p:pic>
      <p:sp>
        <p:nvSpPr>
          <p:cNvPr id="6" name="Content Placeholder 2">
            <a:extLst>
              <a:ext uri="{FF2B5EF4-FFF2-40B4-BE49-F238E27FC236}">
                <a16:creationId xmlns:a16="http://schemas.microsoft.com/office/drawing/2014/main" id="{8E8A8618-7E76-4859-86B4-4B154D3D73D5}"/>
              </a:ext>
            </a:extLst>
          </p:cNvPr>
          <p:cNvSpPr txBox="1">
            <a:spLocks/>
          </p:cNvSpPr>
          <p:nvPr/>
        </p:nvSpPr>
        <p:spPr>
          <a:xfrm>
            <a:off x="4883542" y="3626987"/>
            <a:ext cx="5562600" cy="134038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solidFill>
                  <a:srgbClr val="92D050"/>
                </a:solidFill>
              </a:rPr>
              <a:t>2. </a:t>
            </a:r>
            <a:r>
              <a:rPr lang="en-US" dirty="0"/>
              <a:t>The tilt of Earth at four different times throughout the year is shown in the diagram. At which point would the United States receive the </a:t>
            </a:r>
            <a:r>
              <a:rPr lang="en-US" b="1" dirty="0"/>
              <a:t>fewest</a:t>
            </a:r>
            <a:r>
              <a:rPr lang="en-US" dirty="0"/>
              <a:t> hours of daylight?</a:t>
            </a:r>
          </a:p>
        </p:txBody>
      </p:sp>
      <p:sp>
        <p:nvSpPr>
          <p:cNvPr id="8" name="Content Placeholder 2">
            <a:extLst>
              <a:ext uri="{FF2B5EF4-FFF2-40B4-BE49-F238E27FC236}">
                <a16:creationId xmlns:a16="http://schemas.microsoft.com/office/drawing/2014/main" id="{B743B53E-5F7D-48E5-A0F2-C4BACFE5285F}"/>
              </a:ext>
            </a:extLst>
          </p:cNvPr>
          <p:cNvSpPr txBox="1">
            <a:spLocks/>
          </p:cNvSpPr>
          <p:nvPr/>
        </p:nvSpPr>
        <p:spPr>
          <a:xfrm>
            <a:off x="1590676" y="3982096"/>
            <a:ext cx="8892763" cy="363651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000" dirty="0">
                <a:solidFill>
                  <a:srgbClr val="92D050"/>
                </a:solidFill>
              </a:rPr>
              <a:t>3.</a:t>
            </a:r>
            <a:r>
              <a:rPr lang="en-US" sz="2000" dirty="0"/>
              <a:t> Why do we see different phases of the moon throughout the month?</a:t>
            </a:r>
          </a:p>
          <a:p>
            <a:pPr marL="0" indent="0">
              <a:buNone/>
            </a:pPr>
            <a:r>
              <a:rPr lang="en-US" sz="2000" dirty="0">
                <a:solidFill>
                  <a:srgbClr val="92D050"/>
                </a:solidFill>
              </a:rPr>
              <a:t>4. </a:t>
            </a:r>
            <a:r>
              <a:rPr lang="en-US" sz="2000" dirty="0"/>
              <a:t>Draw a picture showing how you think the sun, moon and earth are aligned for NEW MOON to be seen</a:t>
            </a:r>
          </a:p>
          <a:p>
            <a:pPr marL="0" indent="0">
              <a:buNone/>
            </a:pPr>
            <a:r>
              <a:rPr lang="en-US" sz="1400" i="1" dirty="0">
                <a:solidFill>
                  <a:srgbClr val="FF7C80"/>
                </a:solidFill>
              </a:rPr>
              <a:t>*Are you keeping up with your moon calendar?? Be sure to write it in your agenda to remind yourself</a:t>
            </a:r>
          </a:p>
        </p:txBody>
      </p:sp>
    </p:spTree>
    <p:extLst>
      <p:ext uri="{BB962C8B-B14F-4D97-AF65-F5344CB8AC3E}">
        <p14:creationId xmlns:p14="http://schemas.microsoft.com/office/powerpoint/2010/main" val="232198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1476-F0FF-4DD0-AEA2-0E869D1273EF}"/>
              </a:ext>
            </a:extLst>
          </p:cNvPr>
          <p:cNvSpPr>
            <a:spLocks noGrp="1"/>
          </p:cNvSpPr>
          <p:nvPr>
            <p:ph type="title"/>
          </p:nvPr>
        </p:nvSpPr>
        <p:spPr/>
        <p:txBody>
          <a:bodyPr/>
          <a:lstStyle/>
          <a:p>
            <a:pPr>
              <a:defRPr/>
            </a:pPr>
            <a:r>
              <a:rPr lang="en-US" dirty="0"/>
              <a:t>Do Now 9.20.19</a:t>
            </a:r>
          </a:p>
        </p:txBody>
      </p:sp>
      <p:sp>
        <p:nvSpPr>
          <p:cNvPr id="3" name="Content Placeholder 2">
            <a:extLst>
              <a:ext uri="{FF2B5EF4-FFF2-40B4-BE49-F238E27FC236}">
                <a16:creationId xmlns:a16="http://schemas.microsoft.com/office/drawing/2014/main" id="{B0608066-CE83-45FB-A938-56FBD6A85AFC}"/>
              </a:ext>
            </a:extLst>
          </p:cNvPr>
          <p:cNvSpPr>
            <a:spLocks noGrp="1"/>
          </p:cNvSpPr>
          <p:nvPr>
            <p:ph idx="1"/>
          </p:nvPr>
        </p:nvSpPr>
        <p:spPr>
          <a:xfrm>
            <a:off x="1600200" y="2438401"/>
            <a:ext cx="8915400" cy="3421063"/>
          </a:xfrm>
        </p:spPr>
        <p:txBody>
          <a:bodyPr>
            <a:noAutofit/>
          </a:bodyPr>
          <a:lstStyle/>
          <a:p>
            <a:pPr marL="0" indent="0">
              <a:buNone/>
              <a:defRPr/>
            </a:pPr>
            <a:r>
              <a:rPr lang="en-US" sz="2400" dirty="0">
                <a:solidFill>
                  <a:srgbClr val="00B0F0"/>
                </a:solidFill>
              </a:rPr>
              <a:t>Grab an article from the side table</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and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8DFE-A292-472A-A2BD-7322C150ACCA}"/>
              </a:ext>
            </a:extLst>
          </p:cNvPr>
          <p:cNvSpPr>
            <a:spLocks noGrp="1"/>
          </p:cNvSpPr>
          <p:nvPr>
            <p:ph type="title"/>
          </p:nvPr>
        </p:nvSpPr>
        <p:spPr/>
        <p:txBody>
          <a:bodyPr/>
          <a:lstStyle/>
          <a:p>
            <a:pPr>
              <a:defRPr/>
            </a:pPr>
            <a:r>
              <a:rPr lang="en-US" dirty="0"/>
              <a:t>Do Now 9.30.19</a:t>
            </a:r>
          </a:p>
        </p:txBody>
      </p:sp>
      <p:sp>
        <p:nvSpPr>
          <p:cNvPr id="3" name="Content Placeholder 2">
            <a:extLst>
              <a:ext uri="{FF2B5EF4-FFF2-40B4-BE49-F238E27FC236}">
                <a16:creationId xmlns:a16="http://schemas.microsoft.com/office/drawing/2014/main" id="{CEA6650E-0491-4039-B8A0-C1E1EB14204C}"/>
              </a:ext>
            </a:extLst>
          </p:cNvPr>
          <p:cNvSpPr>
            <a:spLocks noGrp="1"/>
          </p:cNvSpPr>
          <p:nvPr>
            <p:ph idx="1"/>
          </p:nvPr>
        </p:nvSpPr>
        <p:spPr>
          <a:xfrm>
            <a:off x="1676400" y="2222500"/>
            <a:ext cx="8686800" cy="4483100"/>
          </a:xfrm>
        </p:spPr>
        <p:txBody>
          <a:bodyPr>
            <a:normAutofit fontScale="85000" lnSpcReduction="20000"/>
          </a:bodyPr>
          <a:lstStyle/>
          <a:p>
            <a:pPr marL="0" indent="0">
              <a:buNone/>
              <a:defRPr/>
            </a:pPr>
            <a:r>
              <a:rPr lang="en-US" sz="2400" dirty="0">
                <a:solidFill>
                  <a:srgbClr val="FF7C80"/>
                </a:solidFill>
              </a:rPr>
              <a:t>Have your Oreo Lab Sheet out on your desk</a:t>
            </a:r>
            <a:endParaRPr lang="en-US" sz="2400" dirty="0"/>
          </a:p>
          <a:p>
            <a:pPr>
              <a:buFont typeface="Wingdings 2" panose="05020102010507070707" pitchFamily="18" charset="2"/>
              <a:buAutoNum type="arabicPeriod"/>
              <a:defRPr/>
            </a:pPr>
            <a:r>
              <a:rPr lang="en-US" sz="2400" dirty="0"/>
              <a:t>Create a double bubble comparing and contrasting solar and lunar eclipses</a:t>
            </a:r>
          </a:p>
          <a:p>
            <a:pPr>
              <a:buFont typeface="Wingdings 2" panose="05020102010507070707" pitchFamily="18" charset="2"/>
              <a:buAutoNum type="arabicPeriod"/>
              <a:defRPr/>
            </a:pPr>
            <a:r>
              <a:rPr lang="en-US" sz="2400" dirty="0"/>
              <a:t>Why does a solar eclipse rarely happen?</a:t>
            </a:r>
          </a:p>
          <a:p>
            <a:pPr>
              <a:buFont typeface="Wingdings 2" panose="05020102010507070707" pitchFamily="18" charset="2"/>
              <a:buAutoNum type="arabicPeriod"/>
              <a:defRPr/>
            </a:pPr>
            <a:r>
              <a:rPr lang="en-US" sz="2400" dirty="0"/>
              <a:t>What is the difference between a penumbra and an umbra when talking about eclipses?</a:t>
            </a:r>
          </a:p>
          <a:p>
            <a:pPr>
              <a:buFont typeface="Wingdings 2" panose="05020102010507070707" pitchFamily="18" charset="2"/>
              <a:buAutoNum type="arabicPeriod"/>
              <a:defRPr/>
            </a:pPr>
            <a:r>
              <a:rPr lang="en-US" sz="2400" dirty="0"/>
              <a:t>When do spring and neap tides happen? (hint: look at your vocabulary)</a:t>
            </a:r>
          </a:p>
          <a:p>
            <a:pPr>
              <a:buFont typeface="Wingdings 2" panose="05020102010507070707" pitchFamily="18" charset="2"/>
              <a:buAutoNum type="arabicPeriod"/>
              <a:defRPr/>
            </a:pPr>
            <a:r>
              <a:rPr lang="en-US" sz="2400" dirty="0"/>
              <a:t>Mrs. </a:t>
            </a:r>
            <a:r>
              <a:rPr lang="en-US" sz="2400" dirty="0" err="1"/>
              <a:t>Dwills</a:t>
            </a:r>
            <a:r>
              <a:rPr lang="en-US" sz="2400" dirty="0"/>
              <a:t> was on the lake on Saturday and driving a boat at night back from dinner. It was SO dark she had to use cell phones to see where the boat was going. Why was it so dark?</a:t>
            </a:r>
          </a:p>
          <a:p>
            <a:pPr marL="0" indent="0">
              <a:buNone/>
              <a:defRPr/>
            </a:pPr>
            <a:r>
              <a:rPr lang="en-US" sz="2400" dirty="0">
                <a:solidFill>
                  <a:srgbClr val="00B0F0"/>
                </a:solidFill>
              </a:rPr>
              <a:t>*Write your homework in your agenda </a:t>
            </a:r>
          </a:p>
          <a:p>
            <a:pPr marL="0" indent="0">
              <a:buNone/>
              <a:defRPr/>
            </a:pPr>
            <a:r>
              <a:rPr lang="en-US" sz="2400" dirty="0">
                <a:solidFill>
                  <a:srgbClr val="92D050"/>
                </a:solidFill>
              </a:rPr>
              <a:t>*Reminder: Bring empty toilet paper rolls to Mrs. Brown’s room this week if you have any</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9486-7301-4883-AE04-328455C9630B}"/>
              </a:ext>
            </a:extLst>
          </p:cNvPr>
          <p:cNvSpPr>
            <a:spLocks noGrp="1"/>
          </p:cNvSpPr>
          <p:nvPr>
            <p:ph type="title"/>
          </p:nvPr>
        </p:nvSpPr>
        <p:spPr/>
        <p:txBody>
          <a:bodyPr/>
          <a:lstStyle/>
          <a:p>
            <a:pPr>
              <a:defRPr/>
            </a:pPr>
            <a:r>
              <a:rPr lang="en-US" dirty="0"/>
              <a:t>Do Now 10.1.19</a:t>
            </a:r>
          </a:p>
        </p:txBody>
      </p:sp>
      <p:sp>
        <p:nvSpPr>
          <p:cNvPr id="3" name="Content Placeholder 2">
            <a:extLst>
              <a:ext uri="{FF2B5EF4-FFF2-40B4-BE49-F238E27FC236}">
                <a16:creationId xmlns:a16="http://schemas.microsoft.com/office/drawing/2014/main" id="{9EAC758C-6272-484D-93C4-09999986D6E4}"/>
              </a:ext>
            </a:extLst>
          </p:cNvPr>
          <p:cNvSpPr>
            <a:spLocks noGrp="1"/>
          </p:cNvSpPr>
          <p:nvPr>
            <p:ph idx="1"/>
          </p:nvPr>
        </p:nvSpPr>
        <p:spPr>
          <a:xfrm>
            <a:off x="1676400" y="2222501"/>
            <a:ext cx="8915400" cy="3636963"/>
          </a:xfrm>
        </p:spPr>
        <p:txBody>
          <a:bodyPr>
            <a:normAutofit/>
          </a:bodyPr>
          <a:lstStyle/>
          <a:p>
            <a:pPr>
              <a:buFont typeface="Wingdings 2" panose="05020102010507070707" pitchFamily="18" charset="2"/>
              <a:buAutoNum type="arabicPeriod"/>
              <a:defRPr/>
            </a:pPr>
            <a:r>
              <a:rPr lang="en-US" sz="2400" dirty="0"/>
              <a:t>What causes seasons? Explain how this works.</a:t>
            </a:r>
          </a:p>
          <a:p>
            <a:pPr>
              <a:buFont typeface="Wingdings 2" panose="05020102010507070707" pitchFamily="18" charset="2"/>
              <a:buAutoNum type="arabicPeriod"/>
              <a:defRPr/>
            </a:pPr>
            <a:r>
              <a:rPr lang="en-US" sz="2400" dirty="0"/>
              <a:t>What is tidal range? (hint: look at your vocab)</a:t>
            </a:r>
          </a:p>
          <a:p>
            <a:pPr>
              <a:buFont typeface="Wingdings 2" panose="05020102010507070707" pitchFamily="18" charset="2"/>
              <a:buAutoNum type="arabicPeriod"/>
              <a:defRPr/>
            </a:pPr>
            <a:r>
              <a:rPr lang="en-US" sz="2400" dirty="0"/>
              <a:t>What is the main difference between Spring and Neap tides?</a:t>
            </a:r>
          </a:p>
          <a:p>
            <a:pPr>
              <a:buFont typeface="Wingdings 2" panose="05020102010507070707" pitchFamily="18" charset="2"/>
              <a:buAutoNum type="arabicPeriod"/>
              <a:defRPr/>
            </a:pPr>
            <a:r>
              <a:rPr lang="en-US" sz="2400" dirty="0"/>
              <a:t>Draw a picture of 4 different phases of the moon. Switch with your neighbor and have them write down what they think each phase is.</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F651-4F4C-4C10-BCA3-9E10463D0D37}"/>
              </a:ext>
            </a:extLst>
          </p:cNvPr>
          <p:cNvSpPr>
            <a:spLocks noGrp="1"/>
          </p:cNvSpPr>
          <p:nvPr>
            <p:ph type="title"/>
          </p:nvPr>
        </p:nvSpPr>
        <p:spPr/>
        <p:txBody>
          <a:bodyPr/>
          <a:lstStyle/>
          <a:p>
            <a:pPr>
              <a:defRPr/>
            </a:pPr>
            <a:r>
              <a:rPr lang="en-US" dirty="0"/>
              <a:t>Do Now 10.2.19</a:t>
            </a:r>
          </a:p>
        </p:txBody>
      </p:sp>
      <p:sp>
        <p:nvSpPr>
          <p:cNvPr id="3" name="Content Placeholder 2">
            <a:extLst>
              <a:ext uri="{FF2B5EF4-FFF2-40B4-BE49-F238E27FC236}">
                <a16:creationId xmlns:a16="http://schemas.microsoft.com/office/drawing/2014/main" id="{E03BAA28-EA0B-4CC2-98E3-51C770A3853B}"/>
              </a:ext>
            </a:extLst>
          </p:cNvPr>
          <p:cNvSpPr>
            <a:spLocks noGrp="1"/>
          </p:cNvSpPr>
          <p:nvPr>
            <p:ph idx="1"/>
          </p:nvPr>
        </p:nvSpPr>
        <p:spPr>
          <a:xfrm>
            <a:off x="1524000" y="2222501"/>
            <a:ext cx="9144000" cy="3636963"/>
          </a:xfrm>
        </p:spPr>
        <p:txBody>
          <a:bodyPr>
            <a:normAutofit fontScale="92500" lnSpcReduction="10000"/>
          </a:bodyPr>
          <a:lstStyle/>
          <a:p>
            <a:pPr>
              <a:buFont typeface="Wingdings 2" panose="05020102010507070707" pitchFamily="18" charset="2"/>
              <a:buAutoNum type="arabicPeriod"/>
              <a:defRPr/>
            </a:pPr>
            <a:r>
              <a:rPr lang="en-US" sz="2600" dirty="0"/>
              <a:t>How many high tides do we have a day? How many low tides?</a:t>
            </a:r>
          </a:p>
          <a:p>
            <a:pPr>
              <a:buFont typeface="Wingdings 2" panose="05020102010507070707" pitchFamily="18" charset="2"/>
              <a:buAutoNum type="arabicPeriod"/>
              <a:defRPr/>
            </a:pPr>
            <a:r>
              <a:rPr lang="en-US" sz="2600" dirty="0"/>
              <a:t>How often do Spring and Neap Tide occur?</a:t>
            </a:r>
          </a:p>
          <a:p>
            <a:pPr>
              <a:buFont typeface="Wingdings 2" panose="05020102010507070707" pitchFamily="18" charset="2"/>
              <a:buAutoNum type="arabicPeriod"/>
              <a:defRPr/>
            </a:pPr>
            <a:r>
              <a:rPr lang="en-US" sz="2600" dirty="0"/>
              <a:t>If the United States is having Fall, what season is happening in Brazil?</a:t>
            </a:r>
          </a:p>
          <a:p>
            <a:pPr>
              <a:buFont typeface="Wingdings 2" panose="05020102010507070707" pitchFamily="18" charset="2"/>
              <a:buAutoNum type="arabicPeriod"/>
              <a:defRPr/>
            </a:pPr>
            <a:r>
              <a:rPr lang="en-US" sz="2600" dirty="0"/>
              <a:t>When is the Fall equinox? What does this mean?</a:t>
            </a:r>
          </a:p>
          <a:p>
            <a:pPr>
              <a:buFont typeface="Wingdings 2" panose="05020102010507070707" pitchFamily="18" charset="2"/>
              <a:buAutoNum type="arabicPeriod"/>
              <a:defRPr/>
            </a:pPr>
            <a:r>
              <a:rPr lang="en-US" sz="2600" dirty="0"/>
              <a:t>What items are you going to use to study for tomorrow’s test?</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362C-0A88-40BF-990E-F682F6EA7640}"/>
              </a:ext>
            </a:extLst>
          </p:cNvPr>
          <p:cNvSpPr>
            <a:spLocks noGrp="1"/>
          </p:cNvSpPr>
          <p:nvPr>
            <p:ph type="title"/>
          </p:nvPr>
        </p:nvSpPr>
        <p:spPr/>
        <p:txBody>
          <a:bodyPr/>
          <a:lstStyle/>
          <a:p>
            <a:r>
              <a:rPr lang="en-US" dirty="0"/>
              <a:t>Do Now 10.3.19</a:t>
            </a:r>
          </a:p>
        </p:txBody>
      </p:sp>
      <p:sp>
        <p:nvSpPr>
          <p:cNvPr id="3" name="Content Placeholder 2">
            <a:extLst>
              <a:ext uri="{FF2B5EF4-FFF2-40B4-BE49-F238E27FC236}">
                <a16:creationId xmlns:a16="http://schemas.microsoft.com/office/drawing/2014/main" id="{0C105BD6-9C65-4D21-85B7-22194A7ABDF6}"/>
              </a:ext>
            </a:extLst>
          </p:cNvPr>
          <p:cNvSpPr>
            <a:spLocks noGrp="1"/>
          </p:cNvSpPr>
          <p:nvPr>
            <p:ph idx="1"/>
          </p:nvPr>
        </p:nvSpPr>
        <p:spPr>
          <a:xfrm>
            <a:off x="1676400" y="2133600"/>
            <a:ext cx="4419598" cy="4621866"/>
          </a:xfrm>
        </p:spPr>
        <p:txBody>
          <a:bodyPr>
            <a:normAutofit/>
          </a:bodyPr>
          <a:lstStyle/>
          <a:p>
            <a:pPr>
              <a:buFont typeface="Wingdings 2" panose="05020102010507070707" pitchFamily="18" charset="2"/>
              <a:buAutoNum type="arabicPeriod"/>
              <a:defRPr/>
            </a:pPr>
            <a:r>
              <a:rPr lang="en-US" dirty="0"/>
              <a:t>Write down any last minute questions you have before we take the test.</a:t>
            </a:r>
          </a:p>
          <a:p>
            <a:pPr>
              <a:buFont typeface="Wingdings 2" panose="05020102010507070707" pitchFamily="18" charset="2"/>
              <a:buAutoNum type="arabicPeriod"/>
              <a:defRPr/>
            </a:pPr>
            <a:r>
              <a:rPr lang="en-US" dirty="0"/>
              <a:t>Get out your science folder and make sure it is organized. If you are missing something, that is okay. Skip it and go on to the next one.</a:t>
            </a:r>
          </a:p>
          <a:p>
            <a:pPr>
              <a:buFont typeface="Wingdings 2" panose="05020102010507070707" pitchFamily="18" charset="2"/>
              <a:buAutoNum type="arabicPeriod"/>
              <a:defRPr/>
            </a:pPr>
            <a:r>
              <a:rPr lang="en-US" dirty="0"/>
              <a:t>Be ready to turn in your folder that should have your FIRST AND LAST NAME on the front along with ‘Unit 2’. Sharpies are on the front counter if you need them </a:t>
            </a:r>
          </a:p>
          <a:p>
            <a:pPr marL="0" indent="0">
              <a:buNone/>
            </a:pPr>
            <a:endParaRPr lang="en-US" dirty="0"/>
          </a:p>
        </p:txBody>
      </p:sp>
      <p:pic>
        <p:nvPicPr>
          <p:cNvPr id="5" name="Picture 4">
            <a:extLst>
              <a:ext uri="{FF2B5EF4-FFF2-40B4-BE49-F238E27FC236}">
                <a16:creationId xmlns:a16="http://schemas.microsoft.com/office/drawing/2014/main" id="{429CE3F3-3663-4579-B408-E15754A18588}"/>
              </a:ext>
            </a:extLst>
          </p:cNvPr>
          <p:cNvPicPr>
            <a:picLocks noChangeAspect="1"/>
          </p:cNvPicPr>
          <p:nvPr/>
        </p:nvPicPr>
        <p:blipFill rotWithShape="1">
          <a:blip r:embed="rId2">
            <a:extLst>
              <a:ext uri="{28A0092B-C50C-407E-A947-70E740481C1C}">
                <a14:useLocalDpi xmlns:a14="http://schemas.microsoft.com/office/drawing/2010/main" val="0"/>
              </a:ext>
            </a:extLst>
          </a:blip>
          <a:srcRect l="21666" t="1067" r="29166" b="-1"/>
          <a:stretch/>
        </p:blipFill>
        <p:spPr>
          <a:xfrm>
            <a:off x="6095998" y="1905001"/>
            <a:ext cx="4495800" cy="4621867"/>
          </a:xfrm>
          <a:prstGeom prst="rect">
            <a:avLst/>
          </a:prstGeom>
        </p:spPr>
      </p:pic>
    </p:spTree>
    <p:extLst>
      <p:ext uri="{BB962C8B-B14F-4D97-AF65-F5344CB8AC3E}">
        <p14:creationId xmlns:p14="http://schemas.microsoft.com/office/powerpoint/2010/main" val="790571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D1E9-9A66-4B44-862A-6A18BAF40963}"/>
              </a:ext>
            </a:extLst>
          </p:cNvPr>
          <p:cNvSpPr>
            <a:spLocks noGrp="1"/>
          </p:cNvSpPr>
          <p:nvPr>
            <p:ph type="title"/>
          </p:nvPr>
        </p:nvSpPr>
        <p:spPr/>
        <p:txBody>
          <a:bodyPr/>
          <a:lstStyle/>
          <a:p>
            <a:pPr>
              <a:defRPr/>
            </a:pPr>
            <a:r>
              <a:rPr lang="en-US" dirty="0"/>
              <a:t>Do Now 10.4.19</a:t>
            </a:r>
          </a:p>
        </p:txBody>
      </p:sp>
      <p:sp>
        <p:nvSpPr>
          <p:cNvPr id="3" name="Content Placeholder 2">
            <a:extLst>
              <a:ext uri="{FF2B5EF4-FFF2-40B4-BE49-F238E27FC236}">
                <a16:creationId xmlns:a16="http://schemas.microsoft.com/office/drawing/2014/main" id="{29BEF082-0C4A-4FCB-9ADC-C9CC22B9A28B}"/>
              </a:ext>
            </a:extLst>
          </p:cNvPr>
          <p:cNvSpPr>
            <a:spLocks noGrp="1"/>
          </p:cNvSpPr>
          <p:nvPr>
            <p:ph idx="1"/>
          </p:nvPr>
        </p:nvSpPr>
        <p:spPr>
          <a:xfrm>
            <a:off x="1524000" y="1524000"/>
            <a:ext cx="9144000" cy="5181600"/>
          </a:xfrm>
        </p:spPr>
        <p:txBody>
          <a:bodyPr/>
          <a:lstStyle/>
          <a:p>
            <a:pPr marL="0" indent="0">
              <a:buNone/>
              <a:defRPr/>
            </a:pPr>
            <a:r>
              <a:rPr lang="en-US" dirty="0">
                <a:solidFill>
                  <a:srgbClr val="00B0F0"/>
                </a:solidFill>
              </a:rPr>
              <a:t>Grab an article from the side table for this week</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a:p>
            <a:pPr marL="0" indent="0">
              <a:buNone/>
              <a:defRPr/>
            </a:pPr>
            <a:r>
              <a:rPr lang="en-US" dirty="0">
                <a:solidFill>
                  <a:srgbClr val="FF7C80"/>
                </a:solidFill>
              </a:rPr>
              <a:t>Turn in your completed word search into your period’s IN box for house points</a:t>
            </a:r>
          </a:p>
          <a:p>
            <a:pPr marL="0" indent="0">
              <a:buNone/>
              <a:defRPr/>
            </a:pPr>
            <a:r>
              <a:rPr lang="en-US" dirty="0">
                <a:solidFill>
                  <a:srgbClr val="FF7C80"/>
                </a:solidFill>
              </a:rPr>
              <a:t>*Write down your homework in your agenda</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4E54-C843-4263-A9D0-74A987FF4B65}"/>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A2EF3EF1-C66E-413D-89B6-3AC8160BAC26}"/>
              </a:ext>
            </a:extLst>
          </p:cNvPr>
          <p:cNvSpPr>
            <a:spLocks noGrp="1"/>
          </p:cNvSpPr>
          <p:nvPr>
            <p:ph idx="1"/>
          </p:nvPr>
        </p:nvSpPr>
        <p:spPr>
          <a:xfrm>
            <a:off x="1981200" y="1417638"/>
            <a:ext cx="8534400" cy="5211762"/>
          </a:xfrm>
        </p:spPr>
        <p:txBody>
          <a:bodyPr/>
          <a:lstStyle/>
          <a:p>
            <a:pPr marL="0" indent="0" algn="ctr">
              <a:buNone/>
              <a:defRPr/>
            </a:pPr>
            <a:r>
              <a:rPr lang="en-US" sz="2400" dirty="0">
                <a:solidFill>
                  <a:srgbClr val="00B0F0"/>
                </a:solidFill>
              </a:rPr>
              <a:t>Have your circle map out on your desk for Mrs. </a:t>
            </a:r>
            <a:r>
              <a:rPr lang="en-US" sz="2400" dirty="0" err="1">
                <a:solidFill>
                  <a:srgbClr val="00B0F0"/>
                </a:solidFill>
              </a:rPr>
              <a:t>Dwills</a:t>
            </a:r>
            <a:r>
              <a:rPr lang="en-US" sz="2400" dirty="0">
                <a:solidFill>
                  <a:srgbClr val="00B0F0"/>
                </a:solidFill>
              </a:rPr>
              <a:t> to check</a:t>
            </a:r>
          </a:p>
          <a:p>
            <a:pPr marL="0" indent="0">
              <a:buNone/>
              <a:defRPr/>
            </a:pPr>
            <a:r>
              <a:rPr lang="en-US" sz="2000" dirty="0"/>
              <a:t>Come up with an idea to CHANGE THE WORLD!!</a:t>
            </a:r>
          </a:p>
          <a:p>
            <a:pPr lvl="1">
              <a:defRPr/>
            </a:pPr>
            <a:r>
              <a:rPr lang="en-US" sz="1800" dirty="0"/>
              <a:t>1. Come up with a problem that you see that you feel strongly about</a:t>
            </a:r>
          </a:p>
          <a:p>
            <a:pPr lvl="1">
              <a:defRPr/>
            </a:pPr>
            <a:r>
              <a:rPr lang="en-US" sz="1800" dirty="0"/>
              <a:t>2. Come up with one solution that you think would work</a:t>
            </a:r>
          </a:p>
          <a:p>
            <a:pPr lvl="1">
              <a:defRPr/>
            </a:pPr>
            <a:r>
              <a:rPr lang="en-US" sz="1800" dirty="0"/>
              <a:t>3. Now come up with two other solutions that may work too</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31F3-C8B8-4B6D-A795-5E05E095C31C}"/>
              </a:ext>
            </a:extLst>
          </p:cNvPr>
          <p:cNvSpPr>
            <a:spLocks noGrp="1"/>
          </p:cNvSpPr>
          <p:nvPr>
            <p:ph type="title"/>
          </p:nvPr>
        </p:nvSpPr>
        <p:spPr/>
        <p:txBody>
          <a:bodyPr/>
          <a:lstStyle/>
          <a:p>
            <a:pPr>
              <a:defRPr/>
            </a:pPr>
            <a:r>
              <a:rPr lang="en-US" dirty="0"/>
              <a:t>Do Now 10.7.19</a:t>
            </a:r>
          </a:p>
        </p:txBody>
      </p:sp>
      <p:sp>
        <p:nvSpPr>
          <p:cNvPr id="3" name="Content Placeholder 2">
            <a:extLst>
              <a:ext uri="{FF2B5EF4-FFF2-40B4-BE49-F238E27FC236}">
                <a16:creationId xmlns:a16="http://schemas.microsoft.com/office/drawing/2014/main" id="{CFBD581A-E10D-411B-9270-7ECB59721E55}"/>
              </a:ext>
            </a:extLst>
          </p:cNvPr>
          <p:cNvSpPr>
            <a:spLocks noGrp="1"/>
          </p:cNvSpPr>
          <p:nvPr>
            <p:ph idx="1"/>
          </p:nvPr>
        </p:nvSpPr>
        <p:spPr>
          <a:xfrm>
            <a:off x="1600200" y="1981200"/>
            <a:ext cx="9144000" cy="4876800"/>
          </a:xfrm>
        </p:spPr>
        <p:txBody>
          <a:bodyPr>
            <a:normAutofit lnSpcReduction="10000"/>
          </a:bodyPr>
          <a:lstStyle/>
          <a:p>
            <a:pPr marL="0" indent="0">
              <a:buNone/>
              <a:defRPr/>
            </a:pPr>
            <a:r>
              <a:rPr lang="en-US" sz="2400" dirty="0">
                <a:solidFill>
                  <a:srgbClr val="FF7C80"/>
                </a:solidFill>
              </a:rPr>
              <a:t>Have your completed MOON CALENDAR out on your desk</a:t>
            </a:r>
          </a:p>
          <a:p>
            <a:pPr>
              <a:buFont typeface="Wingdings 2" panose="05020102010507070707" pitchFamily="18" charset="2"/>
              <a:buAutoNum type="arabicPeriod"/>
              <a:defRPr/>
            </a:pPr>
            <a:r>
              <a:rPr lang="en-US" sz="2400" dirty="0"/>
              <a:t>Think back to the Unit 2 Test on Thursday, what do you think you struggled with?</a:t>
            </a:r>
          </a:p>
          <a:p>
            <a:pPr>
              <a:buFont typeface="Wingdings 2" panose="05020102010507070707" pitchFamily="18" charset="2"/>
              <a:buAutoNum type="arabicPeriod"/>
              <a:defRPr/>
            </a:pPr>
            <a:r>
              <a:rPr lang="en-US" sz="2400" dirty="0"/>
              <a:t>Name one thing you did over the weekend to better yourself for school?</a:t>
            </a:r>
          </a:p>
          <a:p>
            <a:pPr>
              <a:buFont typeface="Wingdings 2" panose="05020102010507070707" pitchFamily="18" charset="2"/>
              <a:buAutoNum type="arabicPeriod"/>
              <a:defRPr/>
            </a:pPr>
            <a:r>
              <a:rPr lang="en-US" sz="2400" dirty="0"/>
              <a:t>What is one goal you have for October?</a:t>
            </a:r>
          </a:p>
          <a:p>
            <a:pPr>
              <a:buFont typeface="Wingdings 2" panose="05020102010507070707" pitchFamily="18" charset="2"/>
              <a:buAutoNum type="arabicPeriod"/>
              <a:defRPr/>
            </a:pPr>
            <a:r>
              <a:rPr lang="en-US" sz="2400" dirty="0"/>
              <a:t>Our next Unit is over Meteorology, what do you think that means?</a:t>
            </a:r>
          </a:p>
          <a:p>
            <a:pPr marL="0" indent="0" algn="ctr">
              <a:buNone/>
              <a:defRPr/>
            </a:pPr>
            <a:r>
              <a:rPr lang="en-US" sz="2200" dirty="0">
                <a:solidFill>
                  <a:srgbClr val="00B0F0"/>
                </a:solidFill>
              </a:rPr>
              <a:t>If you have remediation, have it ready and completed on your desk. If you have enrichment (math connections), turn it into your period’s IN box</a:t>
            </a:r>
          </a:p>
          <a:p>
            <a:pPr marL="0" indent="0">
              <a:buNone/>
              <a:defRPr/>
            </a:pPr>
            <a:r>
              <a:rPr lang="en-US" sz="2200" dirty="0">
                <a:solidFill>
                  <a:schemeClr val="accent4">
                    <a:lumMod val="60000"/>
                    <a:lumOff val="40000"/>
                  </a:schemeClr>
                </a:solidFill>
              </a:rPr>
              <a:t>*Be sure to write your HW down in your agenda</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5724-8811-48D8-ABC2-FED80ABD96E6}"/>
              </a:ext>
            </a:extLst>
          </p:cNvPr>
          <p:cNvSpPr>
            <a:spLocks noGrp="1"/>
          </p:cNvSpPr>
          <p:nvPr>
            <p:ph type="title"/>
          </p:nvPr>
        </p:nvSpPr>
        <p:spPr/>
        <p:txBody>
          <a:bodyPr/>
          <a:lstStyle/>
          <a:p>
            <a:pPr>
              <a:defRPr/>
            </a:pPr>
            <a:r>
              <a:rPr lang="en-US" dirty="0"/>
              <a:t>Do Now 10.8.19</a:t>
            </a:r>
          </a:p>
        </p:txBody>
      </p:sp>
      <p:sp>
        <p:nvSpPr>
          <p:cNvPr id="3" name="Content Placeholder 2">
            <a:extLst>
              <a:ext uri="{FF2B5EF4-FFF2-40B4-BE49-F238E27FC236}">
                <a16:creationId xmlns:a16="http://schemas.microsoft.com/office/drawing/2014/main" id="{D6A1A0AC-5578-48A6-8BA5-D9744DBF63AF}"/>
              </a:ext>
            </a:extLst>
          </p:cNvPr>
          <p:cNvSpPr>
            <a:spLocks noGrp="1"/>
          </p:cNvSpPr>
          <p:nvPr>
            <p:ph idx="1"/>
          </p:nvPr>
        </p:nvSpPr>
        <p:spPr>
          <a:xfrm>
            <a:off x="1676400" y="1981200"/>
            <a:ext cx="9067800" cy="4559300"/>
          </a:xfrm>
        </p:spPr>
        <p:txBody>
          <a:bodyPr>
            <a:noAutofit/>
          </a:bodyPr>
          <a:lstStyle/>
          <a:p>
            <a:pPr marL="0" indent="0">
              <a:buNone/>
              <a:defRPr/>
            </a:pPr>
            <a:r>
              <a:rPr lang="en-US" sz="2400" dirty="0">
                <a:solidFill>
                  <a:srgbClr val="FF7C80"/>
                </a:solidFill>
              </a:rPr>
              <a:t>Have your Vocabulary out on your desk for Mrs. </a:t>
            </a:r>
            <a:r>
              <a:rPr lang="en-US" sz="2400" dirty="0" err="1">
                <a:solidFill>
                  <a:srgbClr val="FF7C80"/>
                </a:solidFill>
              </a:rPr>
              <a:t>Dwills</a:t>
            </a:r>
            <a:r>
              <a:rPr lang="en-US" sz="2400" dirty="0">
                <a:solidFill>
                  <a:srgbClr val="FF7C80"/>
                </a:solidFill>
              </a:rPr>
              <a:t> to check</a:t>
            </a:r>
          </a:p>
          <a:p>
            <a:pPr>
              <a:buFont typeface="Wingdings 2" panose="05020102010507070707" pitchFamily="18" charset="2"/>
              <a:buAutoNum type="arabicPeriod"/>
              <a:defRPr/>
            </a:pPr>
            <a:r>
              <a:rPr lang="en-US" sz="2400" dirty="0"/>
              <a:t>What vocabulary terms did you already know on your list?</a:t>
            </a:r>
          </a:p>
          <a:p>
            <a:pPr>
              <a:buFont typeface="Wingdings 2" panose="05020102010507070707" pitchFamily="18" charset="2"/>
              <a:buAutoNum type="arabicPeriod"/>
              <a:defRPr/>
            </a:pPr>
            <a:r>
              <a:rPr lang="en-US" sz="2400" dirty="0"/>
              <a:t>What term gave you the hardest time?</a:t>
            </a:r>
          </a:p>
          <a:p>
            <a:pPr>
              <a:buFont typeface="Wingdings 2" panose="05020102010507070707" pitchFamily="18" charset="2"/>
              <a:buAutoNum type="arabicPeriod"/>
              <a:defRPr/>
            </a:pPr>
            <a:r>
              <a:rPr lang="en-US" sz="2400" dirty="0"/>
              <a:t>What gases make up the air we breathe?</a:t>
            </a:r>
          </a:p>
          <a:p>
            <a:pPr>
              <a:buFont typeface="Wingdings 2" panose="05020102010507070707" pitchFamily="18" charset="2"/>
              <a:buAutoNum type="arabicPeriod"/>
              <a:defRPr/>
            </a:pPr>
            <a:r>
              <a:rPr lang="en-US" sz="2400" dirty="0"/>
              <a:t>How do you think the air we have on Earth stays on Earth and doesn’t float away?</a:t>
            </a:r>
          </a:p>
          <a:p>
            <a:pPr marL="0" indent="0">
              <a:buNone/>
              <a:defRPr/>
            </a:pPr>
            <a:r>
              <a:rPr lang="en-US" sz="2000" dirty="0">
                <a:solidFill>
                  <a:schemeClr val="accent6">
                    <a:lumMod val="75000"/>
                  </a:schemeClr>
                </a:solidFill>
              </a:rPr>
              <a:t>Remember to regularly check your REP Points. Most students received points today because they watched their </a:t>
            </a:r>
            <a:r>
              <a:rPr lang="en-US" sz="2000" dirty="0" err="1">
                <a:solidFill>
                  <a:schemeClr val="accent6">
                    <a:lumMod val="75000"/>
                  </a:schemeClr>
                </a:solidFill>
              </a:rPr>
              <a:t>Edpuzzle</a:t>
            </a:r>
            <a:r>
              <a:rPr lang="en-US" sz="2000" dirty="0">
                <a:solidFill>
                  <a:schemeClr val="accent6">
                    <a:lumMod val="75000"/>
                  </a:schemeClr>
                </a:solidFill>
              </a:rPr>
              <a:t> on time.</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4495-7BDC-454B-BBEA-9ABD7299168D}"/>
              </a:ext>
            </a:extLst>
          </p:cNvPr>
          <p:cNvSpPr>
            <a:spLocks noGrp="1"/>
          </p:cNvSpPr>
          <p:nvPr>
            <p:ph type="title"/>
          </p:nvPr>
        </p:nvSpPr>
        <p:spPr/>
        <p:txBody>
          <a:bodyPr/>
          <a:lstStyle/>
          <a:p>
            <a:pPr>
              <a:defRPr/>
            </a:pPr>
            <a:r>
              <a:rPr lang="en-US" dirty="0"/>
              <a:t>Do Now 10.9.19</a:t>
            </a:r>
          </a:p>
        </p:txBody>
      </p:sp>
      <p:sp>
        <p:nvSpPr>
          <p:cNvPr id="3" name="Content Placeholder 2">
            <a:extLst>
              <a:ext uri="{FF2B5EF4-FFF2-40B4-BE49-F238E27FC236}">
                <a16:creationId xmlns:a16="http://schemas.microsoft.com/office/drawing/2014/main" id="{D8B74F9B-30B0-4F17-A69C-FE06CCA1165F}"/>
              </a:ext>
            </a:extLst>
          </p:cNvPr>
          <p:cNvSpPr>
            <a:spLocks noGrp="1"/>
          </p:cNvSpPr>
          <p:nvPr>
            <p:ph idx="1"/>
          </p:nvPr>
        </p:nvSpPr>
        <p:spPr>
          <a:xfrm>
            <a:off x="1524000" y="2222501"/>
            <a:ext cx="9067800" cy="3636963"/>
          </a:xfrm>
        </p:spPr>
        <p:txBody>
          <a:bodyPr/>
          <a:lstStyle/>
          <a:p>
            <a:pPr marL="0" indent="0">
              <a:buNone/>
              <a:defRPr/>
            </a:pPr>
            <a:r>
              <a:rPr lang="en-US" sz="2400" dirty="0">
                <a:solidFill>
                  <a:srgbClr val="FF7C80"/>
                </a:solidFill>
              </a:rPr>
              <a:t>Have your atmosphere practice sheet out on your desk from yesterday</a:t>
            </a:r>
          </a:p>
          <a:p>
            <a:pPr>
              <a:buFont typeface="Wingdings 2" panose="05020102010507070707" pitchFamily="18" charset="2"/>
              <a:buAutoNum type="arabicPeriod"/>
              <a:defRPr/>
            </a:pPr>
            <a:r>
              <a:rPr lang="en-US" sz="2400" dirty="0"/>
              <a:t>Besides nitrogen, oxygen, carbon dioxide and argon, what else is in our air?</a:t>
            </a:r>
          </a:p>
          <a:p>
            <a:pPr>
              <a:buFont typeface="Wingdings 2" panose="05020102010507070707" pitchFamily="18" charset="2"/>
              <a:buAutoNum type="arabicPeriod"/>
              <a:defRPr/>
            </a:pPr>
            <a:r>
              <a:rPr lang="en-US" sz="2400" dirty="0"/>
              <a:t>Why is our atmosphere important?</a:t>
            </a:r>
          </a:p>
          <a:p>
            <a:pPr>
              <a:buFont typeface="Wingdings 2" panose="05020102010507070707" pitchFamily="18" charset="2"/>
              <a:buAutoNum type="arabicPeriod"/>
              <a:defRPr/>
            </a:pPr>
            <a:r>
              <a:rPr lang="en-US" sz="2400" dirty="0"/>
              <a:t>How does Earth still have an atmosphere?</a:t>
            </a:r>
          </a:p>
          <a:p>
            <a:pPr>
              <a:buFont typeface="Wingdings 2" panose="05020102010507070707" pitchFamily="18" charset="2"/>
              <a:buAutoNum type="arabicPeriod"/>
              <a:defRPr/>
            </a:pPr>
            <a:r>
              <a:rPr lang="en-US" sz="2400" dirty="0"/>
              <a:t>What is the greenhouse effect?</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19D0-9F00-4068-B6AF-DFF4E5B82715}"/>
              </a:ext>
            </a:extLst>
          </p:cNvPr>
          <p:cNvSpPr>
            <a:spLocks noGrp="1"/>
          </p:cNvSpPr>
          <p:nvPr>
            <p:ph type="title"/>
          </p:nvPr>
        </p:nvSpPr>
        <p:spPr/>
        <p:txBody>
          <a:bodyPr/>
          <a:lstStyle/>
          <a:p>
            <a:pPr>
              <a:defRPr/>
            </a:pPr>
            <a:r>
              <a:rPr lang="en-US" dirty="0"/>
              <a:t>Do Now 10.10.19</a:t>
            </a:r>
          </a:p>
        </p:txBody>
      </p:sp>
      <p:sp>
        <p:nvSpPr>
          <p:cNvPr id="3" name="Content Placeholder 2">
            <a:extLst>
              <a:ext uri="{FF2B5EF4-FFF2-40B4-BE49-F238E27FC236}">
                <a16:creationId xmlns:a16="http://schemas.microsoft.com/office/drawing/2014/main" id="{A8B4F465-7D54-4CDD-9455-06E958F2C2F5}"/>
              </a:ext>
            </a:extLst>
          </p:cNvPr>
          <p:cNvSpPr>
            <a:spLocks noGrp="1"/>
          </p:cNvSpPr>
          <p:nvPr>
            <p:ph idx="1"/>
          </p:nvPr>
        </p:nvSpPr>
        <p:spPr>
          <a:xfrm>
            <a:off x="1524000" y="2057400"/>
            <a:ext cx="9144000" cy="4953000"/>
          </a:xfrm>
        </p:spPr>
        <p:txBody>
          <a:bodyPr>
            <a:normAutofit fontScale="92500" lnSpcReduction="10000"/>
          </a:bodyPr>
          <a:lstStyle/>
          <a:p>
            <a:pPr>
              <a:buFont typeface="Wingdings 2" panose="05020102010507070707" pitchFamily="18" charset="2"/>
              <a:buAutoNum type="arabicPeriod"/>
              <a:defRPr/>
            </a:pPr>
            <a:r>
              <a:rPr lang="en-US" sz="2000" dirty="0"/>
              <a:t>The atmosphere is divided into 4 main layers. Which one contains the most mass? Why?</a:t>
            </a:r>
          </a:p>
          <a:p>
            <a:pPr>
              <a:buFont typeface="Wingdings 2" panose="05020102010507070707" pitchFamily="18" charset="2"/>
              <a:buAutoNum type="arabicPeriod"/>
              <a:defRPr/>
            </a:pPr>
            <a:r>
              <a:rPr lang="en-US" sz="2000" dirty="0"/>
              <a:t>Atmospheres in our solar system are different for each planet. If a planet had a THICK atmosphere, what would you expect the temperature and gravity to be like? (Cold, Hot, Strong, Weak)</a:t>
            </a:r>
          </a:p>
          <a:p>
            <a:pPr>
              <a:buFont typeface="Wingdings 2" panose="05020102010507070707" pitchFamily="18" charset="2"/>
              <a:buAutoNum type="arabicPeriod"/>
              <a:defRPr/>
            </a:pPr>
            <a:r>
              <a:rPr lang="en-US" sz="2000" dirty="0"/>
              <a:t>Out of the following choices, which molecules would trap the MOST heat? Why?</a:t>
            </a:r>
          </a:p>
          <a:p>
            <a:pPr lvl="1">
              <a:buFont typeface="Wingdings 2" panose="05020102010507070707" pitchFamily="18" charset="2"/>
              <a:buAutoNum type="arabicPeriod"/>
              <a:defRPr/>
            </a:pPr>
            <a:r>
              <a:rPr lang="en-US" sz="1800" dirty="0"/>
              <a:t>Oxygen</a:t>
            </a:r>
          </a:p>
          <a:p>
            <a:pPr lvl="1">
              <a:buFont typeface="Wingdings 2" panose="05020102010507070707" pitchFamily="18" charset="2"/>
              <a:buAutoNum type="arabicPeriod"/>
              <a:defRPr/>
            </a:pPr>
            <a:r>
              <a:rPr lang="en-US" sz="1800" dirty="0"/>
              <a:t>Nitrogen</a:t>
            </a:r>
          </a:p>
          <a:p>
            <a:pPr lvl="1">
              <a:buFont typeface="Wingdings 2" panose="05020102010507070707" pitchFamily="18" charset="2"/>
              <a:buAutoNum type="arabicPeriod"/>
              <a:defRPr/>
            </a:pPr>
            <a:r>
              <a:rPr lang="en-US" sz="1800" dirty="0"/>
              <a:t>Carbon dioxide</a:t>
            </a:r>
          </a:p>
          <a:p>
            <a:pPr lvl="1">
              <a:buFont typeface="Wingdings 2" panose="05020102010507070707" pitchFamily="18" charset="2"/>
              <a:buAutoNum type="arabicPeriod"/>
              <a:defRPr/>
            </a:pPr>
            <a:r>
              <a:rPr lang="en-US" sz="1800" dirty="0"/>
              <a:t>Ozone Layer (three oxygen atoms)</a:t>
            </a:r>
          </a:p>
          <a:p>
            <a:pPr>
              <a:buFont typeface="Wingdings 2" panose="05020102010507070707" pitchFamily="18" charset="2"/>
              <a:buAutoNum type="arabicPeriod"/>
              <a:defRPr/>
            </a:pPr>
            <a:r>
              <a:rPr lang="en-US" sz="2000" dirty="0"/>
              <a:t>What do you think humans do that speed up Global Warming?</a:t>
            </a:r>
          </a:p>
          <a:p>
            <a:pPr>
              <a:buFont typeface="Wingdings 2" panose="05020102010507070707" pitchFamily="18" charset="2"/>
              <a:buAutoNum type="arabicPeriod"/>
              <a:defRPr/>
            </a:pPr>
            <a:r>
              <a:rPr lang="en-US" sz="2000" dirty="0"/>
              <a:t>How do we get more greenhouse gases into our atmosphere? Is this good or bad?</a:t>
            </a:r>
          </a:p>
          <a:p>
            <a:pPr lvl="1">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94BC-11AE-4845-ABA2-299AD4BDE8D4}"/>
              </a:ext>
            </a:extLst>
          </p:cNvPr>
          <p:cNvSpPr>
            <a:spLocks noGrp="1"/>
          </p:cNvSpPr>
          <p:nvPr>
            <p:ph type="title"/>
          </p:nvPr>
        </p:nvSpPr>
        <p:spPr/>
        <p:txBody>
          <a:bodyPr/>
          <a:lstStyle/>
          <a:p>
            <a:pPr>
              <a:defRPr/>
            </a:pPr>
            <a:r>
              <a:rPr lang="en-US" dirty="0"/>
              <a:t>Do Now 10.11.19</a:t>
            </a:r>
          </a:p>
        </p:txBody>
      </p:sp>
      <p:sp>
        <p:nvSpPr>
          <p:cNvPr id="3" name="Content Placeholder 2">
            <a:extLst>
              <a:ext uri="{FF2B5EF4-FFF2-40B4-BE49-F238E27FC236}">
                <a16:creationId xmlns:a16="http://schemas.microsoft.com/office/drawing/2014/main" id="{58858BA7-D1AD-4D74-8060-8AD09B492B98}"/>
              </a:ext>
            </a:extLst>
          </p:cNvPr>
          <p:cNvSpPr>
            <a:spLocks noGrp="1"/>
          </p:cNvSpPr>
          <p:nvPr>
            <p:ph idx="1"/>
          </p:nvPr>
        </p:nvSpPr>
        <p:spPr>
          <a:xfrm>
            <a:off x="1676400" y="2222500"/>
            <a:ext cx="8991600" cy="4406900"/>
          </a:xfrm>
        </p:spPr>
        <p:txBody>
          <a:bodyPr>
            <a:noAutofit/>
          </a:bodyPr>
          <a:lstStyle/>
          <a:p>
            <a:pPr marL="0" indent="0">
              <a:buNone/>
              <a:defRPr/>
            </a:pPr>
            <a:r>
              <a:rPr lang="en-US" sz="2400" dirty="0">
                <a:solidFill>
                  <a:srgbClr val="FF7C80"/>
                </a:solidFill>
              </a:rPr>
              <a:t>Grab an article from Mrs. </a:t>
            </a:r>
            <a:r>
              <a:rPr lang="en-US" sz="2400" dirty="0" err="1">
                <a:solidFill>
                  <a:srgbClr val="FF7C80"/>
                </a:solidFill>
              </a:rPr>
              <a:t>Dwills</a:t>
            </a:r>
            <a:r>
              <a:rPr lang="en-US" sz="2400" dirty="0">
                <a:solidFill>
                  <a:srgbClr val="FF7C80"/>
                </a:solidFill>
              </a:rPr>
              <a:t> Chair, return it when you are done</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5!)</a:t>
            </a:r>
          </a:p>
          <a:p>
            <a:pPr marL="0" indent="0">
              <a:buNone/>
              <a:defRPr/>
            </a:pPr>
            <a:r>
              <a:rPr lang="en-US" sz="2400" dirty="0">
                <a:solidFill>
                  <a:srgbClr val="FF7C80"/>
                </a:solidFill>
              </a:rPr>
              <a:t>Have your double bubble out on your desk for Mrs. </a:t>
            </a:r>
            <a:r>
              <a:rPr lang="en-US" sz="2400" dirty="0" err="1">
                <a:solidFill>
                  <a:srgbClr val="FF7C80"/>
                </a:solidFill>
              </a:rPr>
              <a:t>Dwills</a:t>
            </a:r>
            <a:r>
              <a:rPr lang="en-US" sz="2400" dirty="0">
                <a:solidFill>
                  <a:srgbClr val="FF7C80"/>
                </a:solidFill>
              </a:rPr>
              <a:t> to check</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026C-3C12-49F9-A25B-F66377E2CBA0}"/>
              </a:ext>
            </a:extLst>
          </p:cNvPr>
          <p:cNvSpPr>
            <a:spLocks noGrp="1"/>
          </p:cNvSpPr>
          <p:nvPr>
            <p:ph type="title"/>
          </p:nvPr>
        </p:nvSpPr>
        <p:spPr/>
        <p:txBody>
          <a:bodyPr/>
          <a:lstStyle/>
          <a:p>
            <a:pPr>
              <a:defRPr/>
            </a:pPr>
            <a:r>
              <a:rPr lang="en-US" dirty="0"/>
              <a:t>Do Now 10.14.19</a:t>
            </a:r>
          </a:p>
        </p:txBody>
      </p:sp>
      <p:sp>
        <p:nvSpPr>
          <p:cNvPr id="3" name="Content Placeholder 2">
            <a:extLst>
              <a:ext uri="{FF2B5EF4-FFF2-40B4-BE49-F238E27FC236}">
                <a16:creationId xmlns:a16="http://schemas.microsoft.com/office/drawing/2014/main" id="{A284E1E6-A0C0-4E84-9214-A6770B4CC1A1}"/>
              </a:ext>
            </a:extLst>
          </p:cNvPr>
          <p:cNvSpPr>
            <a:spLocks noGrp="1"/>
          </p:cNvSpPr>
          <p:nvPr>
            <p:ph idx="1"/>
          </p:nvPr>
        </p:nvSpPr>
        <p:spPr>
          <a:xfrm>
            <a:off x="1676400" y="2286000"/>
            <a:ext cx="8839200" cy="4114800"/>
          </a:xfrm>
        </p:spPr>
        <p:txBody>
          <a:bodyPr>
            <a:normAutofit/>
          </a:bodyPr>
          <a:lstStyle/>
          <a:p>
            <a:pPr marL="0" indent="0">
              <a:buNone/>
              <a:defRPr/>
            </a:pPr>
            <a:endParaRPr lang="en-US" sz="2000" dirty="0"/>
          </a:p>
          <a:p>
            <a:pPr>
              <a:buFont typeface="Wingdings 2" panose="05020102010507070707" pitchFamily="18" charset="2"/>
              <a:buAutoNum type="arabicPeriod"/>
              <a:defRPr/>
            </a:pPr>
            <a:r>
              <a:rPr lang="en-US" sz="2400" dirty="0"/>
              <a:t>After heat is radiated from the Sun, where does it go after?</a:t>
            </a:r>
          </a:p>
          <a:p>
            <a:pPr>
              <a:buFont typeface="Wingdings 2" panose="05020102010507070707" pitchFamily="18" charset="2"/>
              <a:buAutoNum type="arabicPeriod"/>
              <a:defRPr/>
            </a:pPr>
            <a:r>
              <a:rPr lang="en-US" sz="2400" dirty="0"/>
              <a:t>Explain how convection works in a lava lamp.</a:t>
            </a:r>
          </a:p>
          <a:p>
            <a:pPr>
              <a:buFont typeface="Wingdings 2" panose="05020102010507070707" pitchFamily="18" charset="2"/>
              <a:buAutoNum type="arabicPeriod"/>
              <a:defRPr/>
            </a:pPr>
            <a:r>
              <a:rPr lang="en-US" sz="2400" dirty="0"/>
              <a:t>Why do you think the “heart” of all weather is HEAT?</a:t>
            </a:r>
          </a:p>
          <a:p>
            <a:pPr>
              <a:buFont typeface="Wingdings 2" panose="05020102010507070707" pitchFamily="18" charset="2"/>
              <a:buAutoNum type="arabicPeriod"/>
              <a:defRPr/>
            </a:pPr>
            <a:r>
              <a:rPr lang="en-US" sz="2400" dirty="0"/>
              <a:t>Name the four layers of the atmosphere starting from the bottom. Which ones get warmer the higher you go in altitude?</a:t>
            </a:r>
          </a:p>
          <a:p>
            <a:pPr marL="0" indent="0">
              <a:buNone/>
              <a:defRPr/>
            </a:pPr>
            <a:endParaRPr lang="en-US" dirty="0"/>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EEAE-D368-4886-A682-1CFB28E73487}"/>
              </a:ext>
            </a:extLst>
          </p:cNvPr>
          <p:cNvSpPr>
            <a:spLocks noGrp="1"/>
          </p:cNvSpPr>
          <p:nvPr>
            <p:ph type="title"/>
          </p:nvPr>
        </p:nvSpPr>
        <p:spPr/>
        <p:txBody>
          <a:bodyPr/>
          <a:lstStyle/>
          <a:p>
            <a:pPr>
              <a:defRPr/>
            </a:pPr>
            <a:r>
              <a:rPr lang="en-US" dirty="0"/>
              <a:t>Do Now 10.15.19</a:t>
            </a:r>
          </a:p>
        </p:txBody>
      </p:sp>
      <p:sp>
        <p:nvSpPr>
          <p:cNvPr id="3" name="Content Placeholder 2">
            <a:extLst>
              <a:ext uri="{FF2B5EF4-FFF2-40B4-BE49-F238E27FC236}">
                <a16:creationId xmlns:a16="http://schemas.microsoft.com/office/drawing/2014/main" id="{FA39C4C0-706E-493A-BD47-3C9096BA958F}"/>
              </a:ext>
            </a:extLst>
          </p:cNvPr>
          <p:cNvSpPr>
            <a:spLocks noGrp="1"/>
          </p:cNvSpPr>
          <p:nvPr>
            <p:ph idx="1"/>
          </p:nvPr>
        </p:nvSpPr>
        <p:spPr>
          <a:xfrm>
            <a:off x="1524000" y="2057400"/>
            <a:ext cx="8915400" cy="4648200"/>
          </a:xfrm>
        </p:spPr>
        <p:txBody>
          <a:bodyPr>
            <a:normAutofit/>
          </a:bodyPr>
          <a:lstStyle/>
          <a:p>
            <a:pPr marL="0" indent="0">
              <a:buNone/>
              <a:defRPr/>
            </a:pPr>
            <a:r>
              <a:rPr lang="en-US" sz="2400" dirty="0">
                <a:solidFill>
                  <a:srgbClr val="FF7C80"/>
                </a:solidFill>
              </a:rPr>
              <a:t>Have your heat transfer foldable out on your desk</a:t>
            </a:r>
          </a:p>
          <a:p>
            <a:pPr>
              <a:buFont typeface="Wingdings 2" panose="05020102010507070707" pitchFamily="18" charset="2"/>
              <a:buAutoNum type="arabicPeriod"/>
              <a:defRPr/>
            </a:pPr>
            <a:r>
              <a:rPr lang="en-US" sz="2400" dirty="0"/>
              <a:t>Why is our atmosphere important? (Try not to look at previous Do </a:t>
            </a:r>
            <a:r>
              <a:rPr lang="en-US" sz="2400" dirty="0" err="1"/>
              <a:t>Nows</a:t>
            </a:r>
            <a:r>
              <a:rPr lang="en-US" sz="2400" dirty="0"/>
              <a:t>)</a:t>
            </a:r>
          </a:p>
          <a:p>
            <a:pPr>
              <a:buFont typeface="Wingdings 2" panose="05020102010507070707" pitchFamily="18" charset="2"/>
              <a:buAutoNum type="arabicPeriod"/>
              <a:defRPr/>
            </a:pPr>
            <a:r>
              <a:rPr lang="en-US" sz="2400" dirty="0"/>
              <a:t>How is conduction different than convection?</a:t>
            </a:r>
          </a:p>
          <a:p>
            <a:pPr>
              <a:buFont typeface="Wingdings 2" panose="05020102010507070707" pitchFamily="18" charset="2"/>
              <a:buAutoNum type="arabicPeriod"/>
              <a:defRPr/>
            </a:pPr>
            <a:r>
              <a:rPr lang="en-US" sz="2400" dirty="0"/>
              <a:t>Besides the atmosphere, where else do you think convection occurs?</a:t>
            </a:r>
          </a:p>
          <a:p>
            <a:pPr>
              <a:buFont typeface="Wingdings 2" panose="05020102010507070707" pitchFamily="18" charset="2"/>
              <a:buAutoNum type="arabicPeriod"/>
              <a:defRPr/>
            </a:pPr>
            <a:r>
              <a:rPr lang="en-US" sz="2400" dirty="0"/>
              <a:t>Pick up a Lab sheet from the front counter and read through the first page. Get ready to make your hypothesis!</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CD5C-9D41-4E59-BC6C-2771050DAC0C}"/>
              </a:ext>
            </a:extLst>
          </p:cNvPr>
          <p:cNvSpPr>
            <a:spLocks noGrp="1"/>
          </p:cNvSpPr>
          <p:nvPr>
            <p:ph type="title"/>
          </p:nvPr>
        </p:nvSpPr>
        <p:spPr/>
        <p:txBody>
          <a:bodyPr/>
          <a:lstStyle/>
          <a:p>
            <a:pPr>
              <a:defRPr/>
            </a:pPr>
            <a:r>
              <a:rPr lang="en-US" dirty="0"/>
              <a:t>Do Now 10.16.19</a:t>
            </a:r>
          </a:p>
        </p:txBody>
      </p:sp>
      <p:sp>
        <p:nvSpPr>
          <p:cNvPr id="3" name="Content Placeholder 2">
            <a:extLst>
              <a:ext uri="{FF2B5EF4-FFF2-40B4-BE49-F238E27FC236}">
                <a16:creationId xmlns:a16="http://schemas.microsoft.com/office/drawing/2014/main" id="{49F24A68-6207-43DD-B2B1-502855DF4E8D}"/>
              </a:ext>
            </a:extLst>
          </p:cNvPr>
          <p:cNvSpPr>
            <a:spLocks noGrp="1"/>
          </p:cNvSpPr>
          <p:nvPr>
            <p:ph idx="1"/>
          </p:nvPr>
        </p:nvSpPr>
        <p:spPr>
          <a:xfrm>
            <a:off x="1657351" y="2514600"/>
            <a:ext cx="8662987" cy="4343400"/>
          </a:xfrm>
        </p:spPr>
        <p:txBody>
          <a:bodyPr>
            <a:normAutofit fontScale="70000" lnSpcReduction="20000"/>
          </a:bodyPr>
          <a:lstStyle/>
          <a:p>
            <a:pPr>
              <a:buFont typeface="Wingdings 2" panose="05020102010507070707" pitchFamily="18" charset="2"/>
              <a:buAutoNum type="arabicPeriod"/>
              <a:defRPr/>
            </a:pPr>
            <a:r>
              <a:rPr lang="en-US" sz="2900" dirty="0"/>
              <a:t>As water is heated by the sun, it becomes less dense and rises. What causes the decrease in the density of warming water?</a:t>
            </a:r>
          </a:p>
          <a:p>
            <a:pPr>
              <a:buFont typeface="Wingdings 2" panose="05020102010507070707" pitchFamily="18" charset="2"/>
              <a:buAutoNum type="arabicPeriod"/>
              <a:defRPr/>
            </a:pPr>
            <a:r>
              <a:rPr lang="en-US" sz="2900" dirty="0"/>
              <a:t>Leanne created the following diagram to show the process that warms the air above a lake. She decided to label each step with the energy transfer that is happening. Which step represents CONDUCTION?</a:t>
            </a:r>
          </a:p>
          <a:p>
            <a:pPr>
              <a:buFont typeface="Wingdings 2" panose="05020102010507070707" pitchFamily="18" charset="2"/>
              <a:buAutoNum type="arabicPeriod"/>
              <a:defRPr/>
            </a:pPr>
            <a:r>
              <a:rPr lang="en-US" sz="2900" dirty="0"/>
              <a:t>As altitude increases, what happens to the</a:t>
            </a:r>
          </a:p>
          <a:p>
            <a:pPr marL="0" indent="0">
              <a:buNone/>
              <a:defRPr/>
            </a:pPr>
            <a:r>
              <a:rPr lang="en-US" sz="2900" dirty="0"/>
              <a:t> pressure of the air? Why?</a:t>
            </a:r>
          </a:p>
          <a:p>
            <a:pPr marL="0" indent="0">
              <a:buNone/>
            </a:pPr>
            <a:r>
              <a:rPr lang="en-US" sz="2800" dirty="0">
                <a:solidFill>
                  <a:srgbClr val="92D050"/>
                </a:solidFill>
              </a:rPr>
              <a:t>4. </a:t>
            </a:r>
            <a:r>
              <a:rPr lang="en-US" sz="2800" dirty="0"/>
              <a:t>What happens when two objects of </a:t>
            </a:r>
          </a:p>
          <a:p>
            <a:pPr marL="0" indent="0">
              <a:buNone/>
            </a:pPr>
            <a:r>
              <a:rPr lang="en-US" sz="2800" dirty="0"/>
              <a:t>different temperatures touch? How does the </a:t>
            </a:r>
          </a:p>
          <a:p>
            <a:pPr marL="0" indent="0">
              <a:buNone/>
            </a:pPr>
            <a:r>
              <a:rPr lang="en-US" sz="2800" dirty="0"/>
              <a:t>temperature change? (Hot particles move </a:t>
            </a:r>
          </a:p>
          <a:p>
            <a:pPr marL="0" indent="0">
              <a:buNone/>
            </a:pPr>
            <a:r>
              <a:rPr lang="en-US" sz="2800" dirty="0"/>
              <a:t>to cold, or cold particles move to warm)</a:t>
            </a:r>
          </a:p>
          <a:p>
            <a:pPr marL="0" indent="0">
              <a:buNone/>
              <a:defRPr/>
            </a:pPr>
            <a:endParaRPr lang="en-US" dirty="0"/>
          </a:p>
          <a:p>
            <a:pPr marL="0" indent="0">
              <a:buNone/>
              <a:defRPr/>
            </a:pPr>
            <a:endParaRPr lang="en-US" dirty="0"/>
          </a:p>
          <a:p>
            <a:pPr marL="0" indent="0">
              <a:buNone/>
              <a:defRPr/>
            </a:pPr>
            <a:endParaRPr lang="en-US" dirty="0"/>
          </a:p>
          <a:p>
            <a:pPr>
              <a:buFont typeface="Wingdings 2" panose="05020102010507070707" pitchFamily="18" charset="2"/>
              <a:buAutoNum type="arabicPeriod"/>
              <a:defRPr/>
            </a:pPr>
            <a:endParaRPr lang="en-US" dirty="0"/>
          </a:p>
        </p:txBody>
      </p:sp>
      <p:pic>
        <p:nvPicPr>
          <p:cNvPr id="171012" name="Picture 2" descr="6-8-F_CNLAEAG593401_1A">
            <a:extLst>
              <a:ext uri="{FF2B5EF4-FFF2-40B4-BE49-F238E27FC236}">
                <a16:creationId xmlns:a16="http://schemas.microsoft.com/office/drawing/2014/main" id="{FC873E16-3414-4C71-9C63-7252B9045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1" y="3619500"/>
            <a:ext cx="25622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0E50-8538-4880-A2D0-3506C3AA7099}"/>
              </a:ext>
            </a:extLst>
          </p:cNvPr>
          <p:cNvSpPr>
            <a:spLocks noGrp="1"/>
          </p:cNvSpPr>
          <p:nvPr>
            <p:ph type="title"/>
          </p:nvPr>
        </p:nvSpPr>
        <p:spPr/>
        <p:txBody>
          <a:bodyPr/>
          <a:lstStyle/>
          <a:p>
            <a:r>
              <a:rPr lang="en-US" dirty="0"/>
              <a:t>Do Now 10.17.19</a:t>
            </a:r>
          </a:p>
        </p:txBody>
      </p:sp>
      <p:sp>
        <p:nvSpPr>
          <p:cNvPr id="3" name="Content Placeholder 2">
            <a:extLst>
              <a:ext uri="{FF2B5EF4-FFF2-40B4-BE49-F238E27FC236}">
                <a16:creationId xmlns:a16="http://schemas.microsoft.com/office/drawing/2014/main" id="{A3317E63-6A12-4D68-A57C-C417A482F513}"/>
              </a:ext>
            </a:extLst>
          </p:cNvPr>
          <p:cNvSpPr>
            <a:spLocks noGrp="1"/>
          </p:cNvSpPr>
          <p:nvPr>
            <p:ph idx="1"/>
          </p:nvPr>
        </p:nvSpPr>
        <p:spPr>
          <a:xfrm>
            <a:off x="1600201" y="1905000"/>
            <a:ext cx="9067799" cy="4876800"/>
          </a:xfrm>
        </p:spPr>
        <p:txBody>
          <a:bodyPr>
            <a:normAutofit/>
          </a:bodyPr>
          <a:lstStyle/>
          <a:p>
            <a:pPr>
              <a:buAutoNum type="arabicPeriod"/>
            </a:pPr>
            <a:r>
              <a:rPr lang="en-US" sz="2400" dirty="0"/>
              <a:t>Which substance has higher specific heat: sand or water? Explain.</a:t>
            </a:r>
          </a:p>
          <a:p>
            <a:pPr>
              <a:buAutoNum type="arabicPeriod"/>
            </a:pPr>
            <a:r>
              <a:rPr lang="en-US" sz="2400" dirty="0"/>
              <a:t>What is the difference between a coastal and inland region? Give an example of each.</a:t>
            </a:r>
          </a:p>
          <a:p>
            <a:pPr>
              <a:buAutoNum type="arabicPeriod"/>
            </a:pPr>
            <a:r>
              <a:rPr lang="en-US" sz="2400" dirty="0"/>
              <a:t>Which object would you expect to be warmer during the day: the beach, or the ocean?</a:t>
            </a:r>
          </a:p>
          <a:p>
            <a:pPr>
              <a:buAutoNum type="arabicPeriod"/>
            </a:pPr>
            <a:r>
              <a:rPr lang="en-US" sz="2400" dirty="0"/>
              <a:t>Which object would you expect to be warmer during the night: the beach or the ocean?</a:t>
            </a:r>
          </a:p>
          <a:p>
            <a:pPr marL="0" indent="0">
              <a:buNone/>
            </a:pPr>
            <a:r>
              <a:rPr lang="en-US" sz="2400" dirty="0">
                <a:solidFill>
                  <a:srgbClr val="FF7C80"/>
                </a:solidFill>
              </a:rPr>
              <a:t>Remember: you have a WINDS EDPUZZLE due tomorrow!</a:t>
            </a:r>
          </a:p>
        </p:txBody>
      </p:sp>
    </p:spTree>
    <p:extLst>
      <p:ext uri="{BB962C8B-B14F-4D97-AF65-F5344CB8AC3E}">
        <p14:creationId xmlns:p14="http://schemas.microsoft.com/office/powerpoint/2010/main" val="274885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072B-2F15-4D5F-834E-E9B48FA9DAF1}"/>
              </a:ext>
            </a:extLst>
          </p:cNvPr>
          <p:cNvSpPr>
            <a:spLocks noGrp="1"/>
          </p:cNvSpPr>
          <p:nvPr>
            <p:ph type="title"/>
          </p:nvPr>
        </p:nvSpPr>
        <p:spPr/>
        <p:txBody>
          <a:bodyPr/>
          <a:lstStyle/>
          <a:p>
            <a:pPr>
              <a:defRPr/>
            </a:pPr>
            <a:r>
              <a:rPr lang="en-US" dirty="0"/>
              <a:t>Do Now 10.18.19</a:t>
            </a:r>
          </a:p>
        </p:txBody>
      </p:sp>
      <p:sp>
        <p:nvSpPr>
          <p:cNvPr id="3" name="Content Placeholder 2">
            <a:extLst>
              <a:ext uri="{FF2B5EF4-FFF2-40B4-BE49-F238E27FC236}">
                <a16:creationId xmlns:a16="http://schemas.microsoft.com/office/drawing/2014/main" id="{238FC609-5083-4DAE-872C-4063DE4B57B9}"/>
              </a:ext>
            </a:extLst>
          </p:cNvPr>
          <p:cNvSpPr>
            <a:spLocks noGrp="1"/>
          </p:cNvSpPr>
          <p:nvPr>
            <p:ph idx="1"/>
          </p:nvPr>
        </p:nvSpPr>
        <p:spPr>
          <a:xfrm>
            <a:off x="1524000" y="2222501"/>
            <a:ext cx="9067800" cy="3636963"/>
          </a:xfrm>
        </p:spPr>
        <p:txBody>
          <a:bodyPr>
            <a:noAutofit/>
          </a:bodyPr>
          <a:lstStyle/>
          <a:p>
            <a:pPr marL="0" indent="0">
              <a:buNone/>
              <a:defRPr/>
            </a:pPr>
            <a:r>
              <a:rPr lang="en-US" sz="2000" dirty="0">
                <a:solidFill>
                  <a:srgbClr val="FF7C80"/>
                </a:solidFill>
              </a:rPr>
              <a:t>Grab this week’s article from Mrs. </a:t>
            </a:r>
            <a:r>
              <a:rPr lang="en-US" sz="2000" dirty="0" err="1">
                <a:solidFill>
                  <a:srgbClr val="FF7C80"/>
                </a:solidFill>
              </a:rPr>
              <a:t>Dwills</a:t>
            </a:r>
            <a:r>
              <a:rPr lang="en-US" sz="2000" dirty="0">
                <a:solidFill>
                  <a:srgbClr val="FF7C80"/>
                </a:solidFill>
              </a:rPr>
              <a:t> chair</a:t>
            </a:r>
          </a:p>
          <a:p>
            <a:pPr>
              <a:buFont typeface="Wingdings 2" panose="05020102010507070707" pitchFamily="18" charset="2"/>
              <a:buAutoNum type="arabicPeriod"/>
              <a:defRPr/>
            </a:pPr>
            <a:r>
              <a:rPr lang="en-US" sz="2000" dirty="0"/>
              <a:t>What did you find interesting or surprising in this week’s article?</a:t>
            </a:r>
          </a:p>
          <a:p>
            <a:pPr>
              <a:buFont typeface="Wingdings 2" panose="05020102010507070707" pitchFamily="18" charset="2"/>
              <a:buAutoNum type="arabicPeriod"/>
              <a:defRPr/>
            </a:pPr>
            <a:r>
              <a:rPr lang="en-US" sz="2000" dirty="0"/>
              <a:t>What topic(s) relate to what we have learned about in class?</a:t>
            </a:r>
          </a:p>
          <a:p>
            <a:pPr>
              <a:buFont typeface="Wingdings 2" panose="05020102010507070707" pitchFamily="18" charset="2"/>
              <a:buAutoNum type="arabicPeriod"/>
              <a:defRPr/>
            </a:pPr>
            <a:r>
              <a:rPr lang="en-US" sz="2000" dirty="0"/>
              <a:t>What section(s) would you like to do further research on? Why?</a:t>
            </a:r>
          </a:p>
          <a:p>
            <a:pPr>
              <a:buFont typeface="Wingdings 2" panose="05020102010507070707" pitchFamily="18" charset="2"/>
              <a:buAutoNum type="arabicPeriod"/>
              <a:defRPr/>
            </a:pPr>
            <a:r>
              <a:rPr lang="en-US" sz="2000" dirty="0"/>
              <a:t>Count your neighbor’s Do </a:t>
            </a:r>
            <a:r>
              <a:rPr lang="en-US" sz="2000" dirty="0" err="1"/>
              <a:t>Nows</a:t>
            </a:r>
            <a:r>
              <a:rPr lang="en-US" sz="2000" dirty="0"/>
              <a:t> (they should have 5!)</a:t>
            </a:r>
          </a:p>
          <a:p>
            <a:pPr marL="0" indent="0">
              <a:buNone/>
              <a:defRPr/>
            </a:pPr>
            <a:r>
              <a:rPr lang="en-US" sz="2000" dirty="0">
                <a:solidFill>
                  <a:srgbClr val="FF7C80"/>
                </a:solidFill>
              </a:rPr>
              <a:t>Have your Land and Water Sheet out on our desk for Mrs. </a:t>
            </a:r>
            <a:r>
              <a:rPr lang="en-US" sz="2000" dirty="0" err="1">
                <a:solidFill>
                  <a:srgbClr val="FF7C80"/>
                </a:solidFill>
              </a:rPr>
              <a:t>Dwills</a:t>
            </a:r>
            <a:r>
              <a:rPr lang="en-US" sz="2000" dirty="0">
                <a:solidFill>
                  <a:srgbClr val="FF7C80"/>
                </a:solidFill>
              </a:rPr>
              <a:t> to check</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9ADA-CCF1-4C97-8E92-7336C793CB62}"/>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05A081D3-E23D-423A-A945-F01F06837FF8}"/>
              </a:ext>
            </a:extLst>
          </p:cNvPr>
          <p:cNvSpPr>
            <a:spLocks noGrp="1"/>
          </p:cNvSpPr>
          <p:nvPr>
            <p:ph idx="1"/>
          </p:nvPr>
        </p:nvSpPr>
        <p:spPr>
          <a:xfrm>
            <a:off x="1600200" y="2209800"/>
            <a:ext cx="8610600" cy="4254500"/>
          </a:xfrm>
        </p:spPr>
        <p:txBody>
          <a:bodyPr>
            <a:noAutofit/>
          </a:bodyPr>
          <a:lstStyle/>
          <a:p>
            <a:pPr marL="0" indent="0">
              <a:buNone/>
              <a:defRPr/>
            </a:pPr>
            <a:r>
              <a:rPr lang="en-US" sz="2400" dirty="0"/>
              <a:t>1. What do you think the most important lab safety rule is? Why?</a:t>
            </a:r>
          </a:p>
          <a:p>
            <a:pPr marL="0" indent="0">
              <a:buNone/>
              <a:defRPr/>
            </a:pPr>
            <a:r>
              <a:rPr lang="en-US" sz="2400" dirty="0"/>
              <a:t>2. What rule do you think is going to be hardest for you to follow? Why?</a:t>
            </a:r>
          </a:p>
          <a:p>
            <a:pPr marL="0" indent="0">
              <a:buNone/>
              <a:defRPr/>
            </a:pPr>
            <a:r>
              <a:rPr lang="en-US" sz="2400" dirty="0"/>
              <a:t>3. What sort of rules do you think we should have for using technology at school? Try to come up with at least 5</a:t>
            </a:r>
          </a:p>
          <a:p>
            <a:pPr marL="0" indent="0">
              <a:buNone/>
              <a:defRPr/>
            </a:pPr>
            <a:r>
              <a:rPr lang="en-US" sz="2400" dirty="0"/>
              <a:t>4. What are you looking forward to most in 6</a:t>
            </a:r>
            <a:r>
              <a:rPr lang="en-US" sz="2400" baseline="30000" dirty="0"/>
              <a:t>th</a:t>
            </a:r>
            <a:r>
              <a:rPr lang="en-US" sz="2400" dirty="0"/>
              <a:t> grade?</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C7A3-FC75-41E7-9367-39EFCCF57DD5}"/>
              </a:ext>
            </a:extLst>
          </p:cNvPr>
          <p:cNvSpPr>
            <a:spLocks noGrp="1"/>
          </p:cNvSpPr>
          <p:nvPr>
            <p:ph type="title"/>
          </p:nvPr>
        </p:nvSpPr>
        <p:spPr/>
        <p:txBody>
          <a:bodyPr/>
          <a:lstStyle/>
          <a:p>
            <a:pPr>
              <a:defRPr/>
            </a:pPr>
            <a:r>
              <a:rPr lang="en-US" dirty="0"/>
              <a:t>Do Now 10.22.19</a:t>
            </a:r>
          </a:p>
        </p:txBody>
      </p:sp>
      <p:sp>
        <p:nvSpPr>
          <p:cNvPr id="3" name="Content Placeholder 2">
            <a:extLst>
              <a:ext uri="{FF2B5EF4-FFF2-40B4-BE49-F238E27FC236}">
                <a16:creationId xmlns:a16="http://schemas.microsoft.com/office/drawing/2014/main" id="{B2E1E965-38FC-4024-BECE-566A578964F3}"/>
              </a:ext>
            </a:extLst>
          </p:cNvPr>
          <p:cNvSpPr>
            <a:spLocks noGrp="1"/>
          </p:cNvSpPr>
          <p:nvPr>
            <p:ph idx="1"/>
          </p:nvPr>
        </p:nvSpPr>
        <p:spPr>
          <a:xfrm>
            <a:off x="1524000" y="2222500"/>
            <a:ext cx="9220200" cy="4178300"/>
          </a:xfrm>
        </p:spPr>
        <p:txBody>
          <a:bodyPr>
            <a:noAutofit/>
          </a:bodyPr>
          <a:lstStyle/>
          <a:p>
            <a:pPr>
              <a:buFont typeface="Wingdings 2" panose="05020102010507070707" pitchFamily="18" charset="2"/>
              <a:buAutoNum type="arabicPeriod"/>
              <a:defRPr/>
            </a:pPr>
            <a:r>
              <a:rPr lang="en-US" sz="2400" dirty="0"/>
              <a:t>Draw a picture of a land breeze. Be sure to include arrows, high and low pressure, and if it is day or night.</a:t>
            </a:r>
          </a:p>
          <a:p>
            <a:pPr>
              <a:buFont typeface="Wingdings 2" panose="05020102010507070707" pitchFamily="18" charset="2"/>
              <a:buAutoNum type="arabicPeriod"/>
              <a:defRPr/>
            </a:pPr>
            <a:r>
              <a:rPr lang="en-US" sz="2400" dirty="0"/>
              <a:t>Draw a picture of a sea breeze. Be sure to include arrows, high and low pressure, and if it is day or night.</a:t>
            </a:r>
          </a:p>
          <a:p>
            <a:pPr>
              <a:buFont typeface="Wingdings 2" panose="05020102010507070707" pitchFamily="18" charset="2"/>
              <a:buAutoNum type="arabicPeriod"/>
              <a:defRPr/>
            </a:pPr>
            <a:r>
              <a:rPr lang="en-US" sz="2400" dirty="0"/>
              <a:t>Make a double bubble comparing and contrasting Land and Sea Breezes.</a:t>
            </a:r>
          </a:p>
          <a:p>
            <a:pPr>
              <a:buFont typeface="Wingdings 2" panose="05020102010507070707" pitchFamily="18" charset="2"/>
              <a:buAutoNum type="arabicPeriod"/>
              <a:defRPr/>
            </a:pPr>
            <a:r>
              <a:rPr lang="en-US" sz="2400" dirty="0"/>
              <a:t>How do you think land and sea breezes effect the overall climate of an area?</a:t>
            </a:r>
          </a:p>
          <a:p>
            <a:pPr marL="0" indent="0">
              <a:buNone/>
              <a:defRPr/>
            </a:pPr>
            <a:r>
              <a:rPr lang="en-US" sz="2000" dirty="0">
                <a:solidFill>
                  <a:srgbClr val="FF7C80"/>
                </a:solidFill>
              </a:rPr>
              <a:t>Points for completing the </a:t>
            </a:r>
            <a:r>
              <a:rPr lang="en-US" sz="2000" dirty="0" err="1">
                <a:solidFill>
                  <a:srgbClr val="FF7C80"/>
                </a:solidFill>
              </a:rPr>
              <a:t>edpuzzle</a:t>
            </a:r>
            <a:r>
              <a:rPr lang="en-US" sz="2000" dirty="0">
                <a:solidFill>
                  <a:srgbClr val="FF7C80"/>
                </a:solidFill>
              </a:rPr>
              <a:t> on time will be added today! Good job guys </a:t>
            </a:r>
            <a:r>
              <a:rPr lang="en-US" sz="2000" dirty="0">
                <a:solidFill>
                  <a:srgbClr val="FF7C80"/>
                </a:solidFill>
                <a:sym typeface="Wingdings" panose="05000000000000000000" pitchFamily="2" charset="2"/>
              </a:rPr>
              <a:t> </a:t>
            </a:r>
            <a:endParaRPr lang="en-US" sz="2000" dirty="0">
              <a:solidFill>
                <a:srgbClr val="FF7C80"/>
              </a:solidFill>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F89A-8D28-4A6F-AED5-E7C447D07169}"/>
              </a:ext>
            </a:extLst>
          </p:cNvPr>
          <p:cNvSpPr>
            <a:spLocks noGrp="1"/>
          </p:cNvSpPr>
          <p:nvPr>
            <p:ph type="title"/>
          </p:nvPr>
        </p:nvSpPr>
        <p:spPr/>
        <p:txBody>
          <a:bodyPr/>
          <a:lstStyle/>
          <a:p>
            <a:pPr>
              <a:defRPr/>
            </a:pPr>
            <a:r>
              <a:rPr lang="en-US" dirty="0"/>
              <a:t>Do Now 10.23.19</a:t>
            </a:r>
          </a:p>
        </p:txBody>
      </p:sp>
      <p:sp>
        <p:nvSpPr>
          <p:cNvPr id="3" name="Content Placeholder 2">
            <a:extLst>
              <a:ext uri="{FF2B5EF4-FFF2-40B4-BE49-F238E27FC236}">
                <a16:creationId xmlns:a16="http://schemas.microsoft.com/office/drawing/2014/main" id="{A0AAE591-1194-4EE9-82A3-B853CAE5D0FC}"/>
              </a:ext>
            </a:extLst>
          </p:cNvPr>
          <p:cNvSpPr>
            <a:spLocks noGrp="1"/>
          </p:cNvSpPr>
          <p:nvPr>
            <p:ph idx="1"/>
          </p:nvPr>
        </p:nvSpPr>
        <p:spPr>
          <a:xfrm>
            <a:off x="1522413" y="2514601"/>
            <a:ext cx="9067801" cy="3636963"/>
          </a:xfrm>
        </p:spPr>
        <p:txBody>
          <a:bodyPr>
            <a:noAutofit/>
          </a:bodyPr>
          <a:lstStyle/>
          <a:p>
            <a:pPr>
              <a:buFont typeface="Wingdings 2" panose="05020102010507070707" pitchFamily="18" charset="2"/>
              <a:buAutoNum type="arabicPeriod"/>
              <a:defRPr/>
            </a:pPr>
            <a:r>
              <a:rPr lang="en-US" sz="2400" dirty="0"/>
              <a:t>What global wind is located between 60 degrees and 30 degrees latitude?</a:t>
            </a:r>
          </a:p>
          <a:p>
            <a:pPr>
              <a:buFont typeface="Wingdings 2" panose="05020102010507070707" pitchFamily="18" charset="2"/>
              <a:buAutoNum type="arabicPeriod"/>
              <a:defRPr/>
            </a:pPr>
            <a:r>
              <a:rPr lang="en-US" sz="2400" dirty="0"/>
              <a:t>If the world stopped spinning, how would winds be effected?</a:t>
            </a:r>
          </a:p>
          <a:p>
            <a:pPr>
              <a:buFont typeface="Wingdings 2" panose="05020102010507070707" pitchFamily="18" charset="2"/>
              <a:buAutoNum type="arabicPeriod"/>
              <a:defRPr/>
            </a:pPr>
            <a:r>
              <a:rPr lang="en-US" sz="2400" dirty="0"/>
              <a:t>What three things effect air pressure (look at your study jams from yesterday if you cannot remember)?</a:t>
            </a:r>
          </a:p>
          <a:p>
            <a:pPr>
              <a:buFont typeface="Wingdings 2" panose="05020102010507070707" pitchFamily="18" charset="2"/>
              <a:buAutoNum type="arabicPeriod"/>
              <a:defRPr/>
            </a:pPr>
            <a:r>
              <a:rPr lang="en-US" sz="2400" dirty="0"/>
              <a:t>Why does air rise over the land at the beach during the day?</a:t>
            </a:r>
          </a:p>
          <a:p>
            <a:pPr>
              <a:buFont typeface="Wingdings 2" panose="05020102010507070707" pitchFamily="18" charset="2"/>
              <a:buAutoNum type="arabicPeriod"/>
              <a:defRPr/>
            </a:pPr>
            <a:r>
              <a:rPr lang="en-US" sz="2400" dirty="0"/>
              <a:t>Compare and contrast high and low pressure systems? (You don’t need to make a double bubble, but you need at least two differences and two similarities)</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66E-4D9D-463A-B7B6-40478F6734FF}"/>
              </a:ext>
            </a:extLst>
          </p:cNvPr>
          <p:cNvSpPr>
            <a:spLocks noGrp="1"/>
          </p:cNvSpPr>
          <p:nvPr>
            <p:ph type="title"/>
          </p:nvPr>
        </p:nvSpPr>
        <p:spPr/>
        <p:txBody>
          <a:bodyPr/>
          <a:lstStyle/>
          <a:p>
            <a:pPr>
              <a:defRPr/>
            </a:pPr>
            <a:r>
              <a:rPr lang="en-US" dirty="0"/>
              <a:t>Do Now 10.24.19</a:t>
            </a:r>
          </a:p>
        </p:txBody>
      </p:sp>
      <p:sp>
        <p:nvSpPr>
          <p:cNvPr id="3" name="Content Placeholder 2">
            <a:extLst>
              <a:ext uri="{FF2B5EF4-FFF2-40B4-BE49-F238E27FC236}">
                <a16:creationId xmlns:a16="http://schemas.microsoft.com/office/drawing/2014/main" id="{930F737D-2B89-41F9-B831-F03CDEDA016E}"/>
              </a:ext>
            </a:extLst>
          </p:cNvPr>
          <p:cNvSpPr>
            <a:spLocks noGrp="1"/>
          </p:cNvSpPr>
          <p:nvPr>
            <p:ph idx="1"/>
          </p:nvPr>
        </p:nvSpPr>
        <p:spPr>
          <a:xfrm>
            <a:off x="1509712" y="2438400"/>
            <a:ext cx="9005888" cy="4559300"/>
          </a:xfrm>
        </p:spPr>
        <p:txBody>
          <a:bodyPr/>
          <a:lstStyle/>
          <a:p>
            <a:pPr>
              <a:buFont typeface="Wingdings 2" panose="05020102010507070707" pitchFamily="18" charset="2"/>
              <a:buAutoNum type="arabicPeriod"/>
              <a:defRPr/>
            </a:pPr>
            <a:r>
              <a:rPr lang="en-US" sz="2400" dirty="0"/>
              <a:t>The air above the Earth’s surface is at different temperatures. What is responsible for the difference in temperature?</a:t>
            </a:r>
          </a:p>
          <a:p>
            <a:pPr>
              <a:buFont typeface="Wingdings 2" panose="05020102010507070707" pitchFamily="18" charset="2"/>
              <a:buAutoNum type="arabicPeriod"/>
              <a:defRPr/>
            </a:pPr>
            <a:r>
              <a:rPr lang="en-US" sz="2400" dirty="0"/>
              <a:t>What is the jet stream and where is it located? How do you think this influences weather?</a:t>
            </a:r>
          </a:p>
          <a:p>
            <a:pPr>
              <a:buFont typeface="Wingdings 2" panose="05020102010507070707" pitchFamily="18" charset="2"/>
              <a:buAutoNum type="arabicPeriod"/>
              <a:defRPr/>
            </a:pPr>
            <a:r>
              <a:rPr lang="en-US" sz="2400" dirty="0"/>
              <a:t>Because of the Coriolis effect, how to winds tend to move in the northern hemisphere? How is this different in the southern hemisphere?</a:t>
            </a:r>
          </a:p>
          <a:p>
            <a:pPr>
              <a:buFont typeface="Wingdings 2" panose="05020102010507070707" pitchFamily="18" charset="2"/>
              <a:buAutoNum type="arabicPeriod"/>
              <a:defRPr/>
            </a:pPr>
            <a:r>
              <a:rPr lang="en-US" sz="2400" dirty="0"/>
              <a:t>How would you describe the winds near the equator?</a:t>
            </a:r>
          </a:p>
          <a:p>
            <a:pPr>
              <a:buFont typeface="Wingdings 2" panose="05020102010507070707" pitchFamily="18" charset="2"/>
              <a:buAutoNum type="arabicPeriod"/>
              <a:defRPr/>
            </a:pPr>
            <a:endParaRPr lang="en-US" dirty="0"/>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173F-96B0-4F72-83A0-CD231DD87891}"/>
              </a:ext>
            </a:extLst>
          </p:cNvPr>
          <p:cNvSpPr>
            <a:spLocks noGrp="1"/>
          </p:cNvSpPr>
          <p:nvPr>
            <p:ph type="title"/>
          </p:nvPr>
        </p:nvSpPr>
        <p:spPr/>
        <p:txBody>
          <a:bodyPr/>
          <a:lstStyle/>
          <a:p>
            <a:pPr>
              <a:defRPr/>
            </a:pPr>
            <a:r>
              <a:rPr lang="en-US" dirty="0"/>
              <a:t>Do Now 10.25.19</a:t>
            </a:r>
          </a:p>
        </p:txBody>
      </p:sp>
      <p:sp>
        <p:nvSpPr>
          <p:cNvPr id="3" name="Content Placeholder 2">
            <a:extLst>
              <a:ext uri="{FF2B5EF4-FFF2-40B4-BE49-F238E27FC236}">
                <a16:creationId xmlns:a16="http://schemas.microsoft.com/office/drawing/2014/main" id="{A1AC392D-DEA1-4330-8BED-BBE26428A25F}"/>
              </a:ext>
            </a:extLst>
          </p:cNvPr>
          <p:cNvSpPr>
            <a:spLocks noGrp="1"/>
          </p:cNvSpPr>
          <p:nvPr>
            <p:ph idx="1"/>
          </p:nvPr>
        </p:nvSpPr>
        <p:spPr>
          <a:xfrm>
            <a:off x="1524000" y="1752600"/>
            <a:ext cx="9144000" cy="4635500"/>
          </a:xfrm>
        </p:spPr>
        <p:txBody>
          <a:bodyPr/>
          <a:lstStyle/>
          <a:p>
            <a:pPr marL="0" indent="0" algn="ctr">
              <a:buNone/>
              <a:defRPr/>
            </a:pPr>
            <a:r>
              <a:rPr lang="en-US" sz="2400" dirty="0">
                <a:solidFill>
                  <a:srgbClr val="FF7C80"/>
                </a:solidFill>
              </a:rPr>
              <a:t>Grab an article from the side table for this week</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 would you like to do further research on? Why?</a:t>
            </a:r>
          </a:p>
          <a:p>
            <a:pPr>
              <a:buFont typeface="Wingdings 2" panose="05020102010507070707" pitchFamily="18" charset="2"/>
              <a:buAutoNum type="arabicPeriod"/>
              <a:defRPr/>
            </a:pPr>
            <a:r>
              <a:rPr lang="en-US" sz="2400" dirty="0"/>
              <a:t>Count your neighbor’s ‘Do Now’s’ (they should have 4!)</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FFE2-1C9C-4DEC-B1E6-7B09979E8422}"/>
              </a:ext>
            </a:extLst>
          </p:cNvPr>
          <p:cNvSpPr>
            <a:spLocks noGrp="1"/>
          </p:cNvSpPr>
          <p:nvPr>
            <p:ph type="title"/>
          </p:nvPr>
        </p:nvSpPr>
        <p:spPr/>
        <p:txBody>
          <a:bodyPr/>
          <a:lstStyle/>
          <a:p>
            <a:pPr>
              <a:defRPr/>
            </a:pPr>
            <a:r>
              <a:rPr lang="en-US" dirty="0"/>
              <a:t>Do Now 10.28.19</a:t>
            </a:r>
          </a:p>
        </p:txBody>
      </p:sp>
      <p:sp>
        <p:nvSpPr>
          <p:cNvPr id="3" name="Content Placeholder 2">
            <a:extLst>
              <a:ext uri="{FF2B5EF4-FFF2-40B4-BE49-F238E27FC236}">
                <a16:creationId xmlns:a16="http://schemas.microsoft.com/office/drawing/2014/main" id="{D653593C-7CF2-4E96-8070-4D04179D1066}"/>
              </a:ext>
            </a:extLst>
          </p:cNvPr>
          <p:cNvSpPr>
            <a:spLocks noGrp="1"/>
          </p:cNvSpPr>
          <p:nvPr>
            <p:ph idx="1"/>
          </p:nvPr>
        </p:nvSpPr>
        <p:spPr>
          <a:xfrm>
            <a:off x="1524000" y="2222501"/>
            <a:ext cx="9144000" cy="3636963"/>
          </a:xfrm>
        </p:spPr>
        <p:txBody>
          <a:bodyPr/>
          <a:lstStyle/>
          <a:p>
            <a:pPr>
              <a:buFont typeface="Wingdings 2" panose="05020102010507070707" pitchFamily="18" charset="2"/>
              <a:buAutoNum type="arabicPeriod"/>
              <a:defRPr/>
            </a:pPr>
            <a:r>
              <a:rPr lang="en-US" sz="2400" dirty="0"/>
              <a:t>If we were able to survive on another planet, what would it’s atmosphere have to be composed of?</a:t>
            </a:r>
          </a:p>
          <a:p>
            <a:pPr>
              <a:buFont typeface="Wingdings 2" panose="05020102010507070707" pitchFamily="18" charset="2"/>
              <a:buAutoNum type="arabicPeriod"/>
              <a:defRPr/>
            </a:pPr>
            <a:r>
              <a:rPr lang="en-US" sz="2400" dirty="0"/>
              <a:t>A pot is on the stove and the handle is heated. What type of heat transfer is happening? </a:t>
            </a:r>
          </a:p>
          <a:p>
            <a:pPr>
              <a:buFont typeface="Wingdings 2" panose="05020102010507070707" pitchFamily="18" charset="2"/>
              <a:buAutoNum type="arabicPeriod"/>
              <a:defRPr/>
            </a:pPr>
            <a:r>
              <a:rPr lang="en-US" sz="2400" dirty="0"/>
              <a:t>Name the four main layers of the atmosphere and describe each in one word</a:t>
            </a:r>
          </a:p>
          <a:p>
            <a:pPr>
              <a:buFont typeface="Wingdings 2" panose="05020102010507070707" pitchFamily="18" charset="2"/>
              <a:buAutoNum type="arabicPeriod"/>
              <a:defRPr/>
            </a:pPr>
            <a:r>
              <a:rPr lang="en-US" sz="2400" dirty="0"/>
              <a:t>Throw back: Order the planets from biggest to smallest </a:t>
            </a:r>
            <a:r>
              <a:rPr lang="en-US" sz="2400" dirty="0">
                <a:sym typeface="Wingdings" panose="05000000000000000000" pitchFamily="2" charset="2"/>
              </a:rPr>
              <a:t></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77DE-615D-4CD4-B4BB-9E9990D495A0}"/>
              </a:ext>
            </a:extLst>
          </p:cNvPr>
          <p:cNvSpPr>
            <a:spLocks noGrp="1"/>
          </p:cNvSpPr>
          <p:nvPr>
            <p:ph type="title"/>
          </p:nvPr>
        </p:nvSpPr>
        <p:spPr/>
        <p:txBody>
          <a:bodyPr/>
          <a:lstStyle/>
          <a:p>
            <a:pPr>
              <a:defRPr/>
            </a:pPr>
            <a:r>
              <a:rPr lang="en-US" dirty="0"/>
              <a:t>Do Now 10.29.19</a:t>
            </a:r>
          </a:p>
        </p:txBody>
      </p:sp>
      <p:sp>
        <p:nvSpPr>
          <p:cNvPr id="3" name="Content Placeholder 2">
            <a:extLst>
              <a:ext uri="{FF2B5EF4-FFF2-40B4-BE49-F238E27FC236}">
                <a16:creationId xmlns:a16="http://schemas.microsoft.com/office/drawing/2014/main" id="{35FC2E26-5A9D-46F2-BFB4-271BC7311F2E}"/>
              </a:ext>
            </a:extLst>
          </p:cNvPr>
          <p:cNvSpPr>
            <a:spLocks noGrp="1"/>
          </p:cNvSpPr>
          <p:nvPr>
            <p:ph idx="1"/>
          </p:nvPr>
        </p:nvSpPr>
        <p:spPr>
          <a:xfrm>
            <a:off x="1524000" y="1828800"/>
            <a:ext cx="9144000" cy="4635500"/>
          </a:xfrm>
        </p:spPr>
        <p:txBody>
          <a:bodyPr>
            <a:normAutofit/>
          </a:bodyPr>
          <a:lstStyle/>
          <a:p>
            <a:pPr marL="0" indent="0" algn="ctr">
              <a:buNone/>
              <a:defRPr/>
            </a:pPr>
            <a:r>
              <a:rPr lang="en-US" sz="2000" dirty="0">
                <a:solidFill>
                  <a:srgbClr val="FF7C80"/>
                </a:solidFill>
              </a:rPr>
              <a:t>Have your air pressure lab out on your desk for Mrs. </a:t>
            </a:r>
            <a:r>
              <a:rPr lang="en-US" sz="2000" dirty="0" err="1">
                <a:solidFill>
                  <a:srgbClr val="FF7C80"/>
                </a:solidFill>
              </a:rPr>
              <a:t>Dwills</a:t>
            </a:r>
            <a:r>
              <a:rPr lang="en-US" sz="2000" dirty="0">
                <a:solidFill>
                  <a:srgbClr val="FF7C80"/>
                </a:solidFill>
              </a:rPr>
              <a:t> to check</a:t>
            </a:r>
          </a:p>
          <a:p>
            <a:pPr>
              <a:buFont typeface="Wingdings 2" panose="05020102010507070707" pitchFamily="18" charset="2"/>
              <a:buAutoNum type="arabicPeriod"/>
              <a:defRPr/>
            </a:pPr>
            <a:r>
              <a:rPr lang="en-US" sz="2400" dirty="0"/>
              <a:t>What is the difference between a warm and a cold front?</a:t>
            </a:r>
          </a:p>
          <a:p>
            <a:pPr>
              <a:buFont typeface="Wingdings 2" panose="05020102010507070707" pitchFamily="18" charset="2"/>
              <a:buAutoNum type="arabicPeriod"/>
              <a:defRPr/>
            </a:pPr>
            <a:r>
              <a:rPr lang="en-US" sz="2400" dirty="0"/>
              <a:t>Where do continental tropical air masses originate from?</a:t>
            </a:r>
          </a:p>
          <a:p>
            <a:pPr>
              <a:buFont typeface="Wingdings 2" panose="05020102010507070707" pitchFamily="18" charset="2"/>
              <a:buAutoNum type="arabicPeriod"/>
              <a:defRPr/>
            </a:pPr>
            <a:r>
              <a:rPr lang="en-US" sz="2400" dirty="0"/>
              <a:t>Air always moves from _______ pressure to ______ pressure.</a:t>
            </a:r>
          </a:p>
          <a:p>
            <a:pPr>
              <a:buFont typeface="Wingdings 2" panose="05020102010507070707" pitchFamily="18" charset="2"/>
              <a:buAutoNum type="arabicPeriod"/>
              <a:defRPr/>
            </a:pPr>
            <a:r>
              <a:rPr lang="en-US" sz="2400" dirty="0"/>
              <a:t>Yesterday was extremely foggy in the morning. How would you describe the air pressure?</a:t>
            </a:r>
          </a:p>
          <a:p>
            <a:pPr>
              <a:buFont typeface="Wingdings 2" panose="05020102010507070707" pitchFamily="18" charset="2"/>
              <a:buAutoNum type="arabicPeriod"/>
              <a:defRPr/>
            </a:pPr>
            <a:r>
              <a:rPr lang="en-US" sz="2400" dirty="0"/>
              <a:t>If a cold front moves in and it is below 32 degrees Fahrenheit, what will most likely happen? </a:t>
            </a:r>
          </a:p>
          <a:p>
            <a:pPr>
              <a:buFont typeface="Wingdings 2" panose="05020102010507070707" pitchFamily="18" charset="2"/>
              <a:buAutoNum type="arabicPeriod"/>
              <a:defRPr/>
            </a:pPr>
            <a:r>
              <a:rPr lang="en-US" sz="2400" dirty="0"/>
              <a:t>What always happens at a front?</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9A08-816B-4FD6-A340-A0E54A4C3C96}"/>
              </a:ext>
            </a:extLst>
          </p:cNvPr>
          <p:cNvSpPr>
            <a:spLocks noGrp="1"/>
          </p:cNvSpPr>
          <p:nvPr>
            <p:ph type="title"/>
          </p:nvPr>
        </p:nvSpPr>
        <p:spPr/>
        <p:txBody>
          <a:bodyPr/>
          <a:lstStyle/>
          <a:p>
            <a:pPr>
              <a:defRPr/>
            </a:pPr>
            <a:r>
              <a:rPr lang="en-US" dirty="0"/>
              <a:t>Do Now 10.30.19</a:t>
            </a:r>
          </a:p>
        </p:txBody>
      </p:sp>
      <p:sp>
        <p:nvSpPr>
          <p:cNvPr id="3" name="Content Placeholder 2">
            <a:extLst>
              <a:ext uri="{FF2B5EF4-FFF2-40B4-BE49-F238E27FC236}">
                <a16:creationId xmlns:a16="http://schemas.microsoft.com/office/drawing/2014/main" id="{2C3D443F-299A-404A-AC08-CFBDE3350FE9}"/>
              </a:ext>
            </a:extLst>
          </p:cNvPr>
          <p:cNvSpPr>
            <a:spLocks noGrp="1"/>
          </p:cNvSpPr>
          <p:nvPr>
            <p:ph idx="1"/>
          </p:nvPr>
        </p:nvSpPr>
        <p:spPr>
          <a:xfrm>
            <a:off x="1545771" y="1774825"/>
            <a:ext cx="9144000" cy="4635500"/>
          </a:xfrm>
        </p:spPr>
        <p:txBody>
          <a:bodyPr>
            <a:noAutofit/>
          </a:bodyPr>
          <a:lstStyle/>
          <a:p>
            <a:pPr marL="0" indent="0" algn="ctr">
              <a:buNone/>
              <a:defRPr/>
            </a:pPr>
            <a:r>
              <a:rPr lang="en-US" sz="2000" dirty="0">
                <a:solidFill>
                  <a:srgbClr val="FF7C80"/>
                </a:solidFill>
              </a:rPr>
              <a:t>Have your storm planning sheet out on your desk</a:t>
            </a:r>
          </a:p>
          <a:p>
            <a:pPr>
              <a:buFont typeface="Wingdings 2" panose="05020102010507070707" pitchFamily="18" charset="2"/>
              <a:buAutoNum type="arabicPeriod"/>
              <a:defRPr/>
            </a:pPr>
            <a:r>
              <a:rPr lang="en-US" sz="2000" dirty="0"/>
              <a:t>Which type of heat transfer do you think is most important? Why?</a:t>
            </a:r>
          </a:p>
          <a:p>
            <a:pPr>
              <a:buFont typeface="Wingdings 2" panose="05020102010507070707" pitchFamily="18" charset="2"/>
              <a:buAutoNum type="arabicPeriod"/>
              <a:defRPr/>
            </a:pPr>
            <a:r>
              <a:rPr lang="en-US" sz="2000" dirty="0"/>
              <a:t>A barometer measures air pressure. Imagine that the barometer in Miami is falling. What does this indicate about the weather?</a:t>
            </a:r>
          </a:p>
          <a:p>
            <a:pPr>
              <a:buFont typeface="Wingdings 2" panose="05020102010507070707" pitchFamily="18" charset="2"/>
              <a:buAutoNum type="arabicPeriod"/>
              <a:defRPr/>
            </a:pPr>
            <a:r>
              <a:rPr lang="en-US" sz="2000" dirty="0"/>
              <a:t>Condensation is part of the water cycle. During condensation, water vapor cools and changes from a gas to a liquid. What happens when this process occurs near Earth’s surface?</a:t>
            </a:r>
          </a:p>
          <a:p>
            <a:pPr>
              <a:buFont typeface="Wingdings 2" panose="05020102010507070707" pitchFamily="18" charset="2"/>
              <a:buAutoNum type="arabicPeriod"/>
              <a:defRPr/>
            </a:pPr>
            <a:r>
              <a:rPr lang="en-US" sz="2000" dirty="0"/>
              <a:t>What global winds are located 30 degrees N latitude and 30 degrees S latitude?</a:t>
            </a:r>
          </a:p>
          <a:p>
            <a:pPr>
              <a:buFont typeface="Wingdings 2" panose="05020102010507070707" pitchFamily="18" charset="2"/>
              <a:buAutoNum type="arabicPeriod"/>
              <a:defRPr/>
            </a:pPr>
            <a:r>
              <a:rPr lang="en-US" sz="2000" dirty="0"/>
              <a:t>Why do weather systems usually move from west to east across the United States?</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5805-6416-4D0F-8313-63C8B60509F8}"/>
              </a:ext>
            </a:extLst>
          </p:cNvPr>
          <p:cNvSpPr>
            <a:spLocks noGrp="1"/>
          </p:cNvSpPr>
          <p:nvPr>
            <p:ph type="title"/>
          </p:nvPr>
        </p:nvSpPr>
        <p:spPr/>
        <p:txBody>
          <a:bodyPr/>
          <a:lstStyle/>
          <a:p>
            <a:pPr>
              <a:defRPr/>
            </a:pPr>
            <a:r>
              <a:rPr lang="en-US" dirty="0"/>
              <a:t>Do Now 10.31.19</a:t>
            </a:r>
          </a:p>
        </p:txBody>
      </p:sp>
      <p:sp>
        <p:nvSpPr>
          <p:cNvPr id="3" name="Content Placeholder 2">
            <a:extLst>
              <a:ext uri="{FF2B5EF4-FFF2-40B4-BE49-F238E27FC236}">
                <a16:creationId xmlns:a16="http://schemas.microsoft.com/office/drawing/2014/main" id="{BECDD502-617C-4D55-9754-C3249C354A7D}"/>
              </a:ext>
            </a:extLst>
          </p:cNvPr>
          <p:cNvSpPr>
            <a:spLocks noGrp="1"/>
          </p:cNvSpPr>
          <p:nvPr>
            <p:ph idx="1"/>
          </p:nvPr>
        </p:nvSpPr>
        <p:spPr>
          <a:xfrm>
            <a:off x="1524001" y="1905000"/>
            <a:ext cx="9123363" cy="5334000"/>
          </a:xfrm>
        </p:spPr>
        <p:txBody>
          <a:bodyPr>
            <a:normAutofit/>
          </a:bodyPr>
          <a:lstStyle/>
          <a:p>
            <a:pPr>
              <a:buFont typeface="Wingdings 2" panose="05020102010507070707" pitchFamily="18" charset="2"/>
              <a:buAutoNum type="arabicPeriod"/>
              <a:defRPr/>
            </a:pPr>
            <a:r>
              <a:rPr lang="en-US" sz="2400" dirty="0"/>
              <a:t>Make a diagram of a land breeze WITHOUT looking back at your notes</a:t>
            </a:r>
          </a:p>
          <a:p>
            <a:pPr>
              <a:buFont typeface="Wingdings 2" panose="05020102010507070707" pitchFamily="18" charset="2"/>
              <a:buAutoNum type="arabicPeriod"/>
              <a:defRPr/>
            </a:pPr>
            <a:r>
              <a:rPr lang="en-US" sz="2400" dirty="0"/>
              <a:t>Make a diagram of a sea breeze WITHOUT looking back at your notes</a:t>
            </a:r>
          </a:p>
          <a:p>
            <a:pPr>
              <a:buFont typeface="Wingdings 2" panose="05020102010507070707" pitchFamily="18" charset="2"/>
              <a:buAutoNum type="arabicPeriod"/>
              <a:defRPr/>
            </a:pPr>
            <a:r>
              <a:rPr lang="en-US" sz="2400" dirty="0"/>
              <a:t>What is air made of?</a:t>
            </a:r>
          </a:p>
          <a:p>
            <a:pPr>
              <a:buFont typeface="Wingdings 2" panose="05020102010507070707" pitchFamily="18" charset="2"/>
              <a:buAutoNum type="arabicPeriod"/>
              <a:defRPr/>
            </a:pPr>
            <a:r>
              <a:rPr lang="en-US" sz="2400" dirty="0"/>
              <a:t>What is the purpose of the ozone layer?</a:t>
            </a:r>
          </a:p>
          <a:p>
            <a:pPr>
              <a:buFont typeface="Wingdings 2" panose="05020102010507070707" pitchFamily="18" charset="2"/>
              <a:buAutoNum type="arabicPeriod"/>
              <a:defRPr/>
            </a:pPr>
            <a:r>
              <a:rPr lang="en-US" sz="2400" dirty="0"/>
              <a:t>WRITING WEDNESDAY </a:t>
            </a:r>
            <a:r>
              <a:rPr lang="en-US" sz="1600" dirty="0">
                <a:solidFill>
                  <a:srgbClr val="FFC000"/>
                </a:solidFill>
              </a:rPr>
              <a:t>(on a Thursday): </a:t>
            </a:r>
            <a:r>
              <a:rPr lang="en-US" sz="2400" dirty="0"/>
              <a:t>Write a story starting with the following: “Today the sun burned out…”</a:t>
            </a:r>
          </a:p>
          <a:p>
            <a:pPr>
              <a:buFont typeface="Wingdings 2" panose="05020102010507070707" pitchFamily="18" charset="2"/>
              <a:buAutoNum type="arabicPeriod"/>
              <a:defRPr/>
            </a:pPr>
            <a:endParaRPr lang="en-US" dirty="0"/>
          </a:p>
        </p:txBody>
      </p:sp>
      <p:pic>
        <p:nvPicPr>
          <p:cNvPr id="5" name="Picture 4" descr="A picture containing text&#10;&#10;Description automatically generated">
            <a:extLst>
              <a:ext uri="{FF2B5EF4-FFF2-40B4-BE49-F238E27FC236}">
                <a16:creationId xmlns:a16="http://schemas.microsoft.com/office/drawing/2014/main" id="{1A6237DF-A46C-4E68-8DE9-A7768EB9D3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1400" y="269301"/>
            <a:ext cx="1179457" cy="1400174"/>
          </a:xfrm>
          <a:prstGeom prst="rect">
            <a:avLst/>
          </a:prstGeom>
        </p:spPr>
      </p:pic>
      <p:sp>
        <p:nvSpPr>
          <p:cNvPr id="6" name="TextBox 5">
            <a:extLst>
              <a:ext uri="{FF2B5EF4-FFF2-40B4-BE49-F238E27FC236}">
                <a16:creationId xmlns:a16="http://schemas.microsoft.com/office/drawing/2014/main" id="{4694B2B2-074C-462A-AA2C-E830703CB0AE}"/>
              </a:ext>
            </a:extLst>
          </p:cNvPr>
          <p:cNvSpPr txBox="1"/>
          <p:nvPr/>
        </p:nvSpPr>
        <p:spPr>
          <a:xfrm>
            <a:off x="7391400" y="1905000"/>
            <a:ext cx="921582" cy="923330"/>
          </a:xfrm>
          <a:prstGeom prst="rect">
            <a:avLst/>
          </a:prstGeom>
          <a:noFill/>
        </p:spPr>
        <p:txBody>
          <a:bodyPr wrap="square" rtlCol="0">
            <a:spAutoFit/>
          </a:bodyPr>
          <a:lstStyle/>
          <a:p>
            <a:r>
              <a:rPr lang="en-US" sz="900">
                <a:hlinkClick r:id="rId4" tooltip="http://www.ciaomaestra.com/2010_10_24_archive.html"/>
              </a:rPr>
              <a:t>This Photo</a:t>
            </a:r>
            <a:r>
              <a:rPr lang="en-US" sz="900"/>
              <a:t> by Unknown Author is licensed under </a:t>
            </a:r>
            <a:r>
              <a:rPr lang="en-US" sz="900">
                <a:hlinkClick r:id="rId5" tooltip="https://creativecommons.org/licenses/by-nc-sa/3.0/"/>
              </a:rPr>
              <a:t>CC BY-SA-NC</a:t>
            </a:r>
            <a:endParaRPr lang="en-US" sz="900"/>
          </a:p>
        </p:txBody>
      </p:sp>
      <p:sp>
        <p:nvSpPr>
          <p:cNvPr id="7" name="Rectangle 6">
            <a:extLst>
              <a:ext uri="{FF2B5EF4-FFF2-40B4-BE49-F238E27FC236}">
                <a16:creationId xmlns:a16="http://schemas.microsoft.com/office/drawing/2014/main" id="{C43C41C9-C73D-4349-8D26-6F18E2E5CFD9}"/>
              </a:ext>
            </a:extLst>
          </p:cNvPr>
          <p:cNvSpPr/>
          <p:nvPr/>
        </p:nvSpPr>
        <p:spPr>
          <a:xfrm>
            <a:off x="7391399" y="1905000"/>
            <a:ext cx="921582" cy="7848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A630-512E-4091-8A29-87174DAA8FAF}"/>
              </a:ext>
            </a:extLst>
          </p:cNvPr>
          <p:cNvSpPr>
            <a:spLocks noGrp="1"/>
          </p:cNvSpPr>
          <p:nvPr>
            <p:ph type="title"/>
          </p:nvPr>
        </p:nvSpPr>
        <p:spPr/>
        <p:txBody>
          <a:bodyPr/>
          <a:lstStyle/>
          <a:p>
            <a:r>
              <a:rPr lang="en-US" dirty="0"/>
              <a:t>Do Now 11.1.19</a:t>
            </a:r>
          </a:p>
        </p:txBody>
      </p:sp>
      <p:sp>
        <p:nvSpPr>
          <p:cNvPr id="3" name="Content Placeholder 2">
            <a:extLst>
              <a:ext uri="{FF2B5EF4-FFF2-40B4-BE49-F238E27FC236}">
                <a16:creationId xmlns:a16="http://schemas.microsoft.com/office/drawing/2014/main" id="{6F63D65F-23A6-4874-8E91-C571D32039D6}"/>
              </a:ext>
            </a:extLst>
          </p:cNvPr>
          <p:cNvSpPr>
            <a:spLocks noGrp="1"/>
          </p:cNvSpPr>
          <p:nvPr>
            <p:ph idx="1"/>
          </p:nvPr>
        </p:nvSpPr>
        <p:spPr/>
        <p:txBody>
          <a:bodyPr>
            <a:normAutofit/>
          </a:bodyPr>
          <a:lstStyle/>
          <a:p>
            <a:pPr marL="0" indent="0">
              <a:buNone/>
            </a:pPr>
            <a:r>
              <a:rPr lang="en-US" sz="2800" dirty="0"/>
              <a:t>4</a:t>
            </a:r>
            <a:r>
              <a:rPr lang="en-US" sz="2800" baseline="30000" dirty="0"/>
              <a:t>th</a:t>
            </a:r>
            <a:r>
              <a:rPr lang="en-US" sz="2800" dirty="0"/>
              <a:t> period: have your storm planning sheet out on your desk. Once you have this on your desk, grab a laptop.</a:t>
            </a:r>
          </a:p>
          <a:p>
            <a:pPr marL="0" indent="0">
              <a:buNone/>
            </a:pPr>
            <a:r>
              <a:rPr lang="en-US" sz="2800" dirty="0"/>
              <a:t>Group 4 &amp; 5: grab from Cart B</a:t>
            </a:r>
          </a:p>
          <a:p>
            <a:pPr marL="0" indent="0">
              <a:buNone/>
            </a:pPr>
            <a:r>
              <a:rPr lang="en-US" sz="2800" dirty="0"/>
              <a:t>Group 1, 2 &amp; 3: grab from Cart A</a:t>
            </a:r>
          </a:p>
        </p:txBody>
      </p:sp>
    </p:spTree>
    <p:extLst>
      <p:ext uri="{BB962C8B-B14F-4D97-AF65-F5344CB8AC3E}">
        <p14:creationId xmlns:p14="http://schemas.microsoft.com/office/powerpoint/2010/main" val="73036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F0A3-ED42-4C7D-9D02-21F04099F880}"/>
              </a:ext>
            </a:extLst>
          </p:cNvPr>
          <p:cNvSpPr>
            <a:spLocks noGrp="1"/>
          </p:cNvSpPr>
          <p:nvPr>
            <p:ph type="title"/>
          </p:nvPr>
        </p:nvSpPr>
        <p:spPr/>
        <p:txBody>
          <a:bodyPr/>
          <a:lstStyle/>
          <a:p>
            <a:pPr>
              <a:defRPr/>
            </a:pPr>
            <a:r>
              <a:rPr lang="en-US" dirty="0"/>
              <a:t>Do Now 11.1.19</a:t>
            </a:r>
          </a:p>
        </p:txBody>
      </p:sp>
      <p:sp>
        <p:nvSpPr>
          <p:cNvPr id="3" name="Content Placeholder 2">
            <a:extLst>
              <a:ext uri="{FF2B5EF4-FFF2-40B4-BE49-F238E27FC236}">
                <a16:creationId xmlns:a16="http://schemas.microsoft.com/office/drawing/2014/main" id="{D873E6A8-451B-4B0B-B04E-A42C2B29C12D}"/>
              </a:ext>
            </a:extLst>
          </p:cNvPr>
          <p:cNvSpPr>
            <a:spLocks noGrp="1"/>
          </p:cNvSpPr>
          <p:nvPr>
            <p:ph idx="1"/>
          </p:nvPr>
        </p:nvSpPr>
        <p:spPr>
          <a:xfrm>
            <a:off x="1524000" y="2222500"/>
            <a:ext cx="9144000" cy="4254500"/>
          </a:xfrm>
        </p:spPr>
        <p:txBody>
          <a:bodyPr>
            <a:noAutofit/>
          </a:bodyPr>
          <a:lstStyle/>
          <a:p>
            <a:pPr marL="0" indent="0" algn="ctr">
              <a:buNone/>
              <a:defRPr/>
            </a:pPr>
            <a:r>
              <a:rPr lang="en-US" sz="2400" dirty="0">
                <a:solidFill>
                  <a:srgbClr val="FF7C80"/>
                </a:solidFill>
              </a:rPr>
              <a:t>Pick up this week’s article from the side table</a:t>
            </a:r>
          </a:p>
          <a:p>
            <a:pPr>
              <a:buFont typeface="Wingdings 2" panose="05020102010507070707" pitchFamily="18" charset="2"/>
              <a:buAutoNum type="arabicPeriod"/>
              <a:defRPr/>
            </a:pPr>
            <a:r>
              <a:rPr lang="en-US" sz="2800" dirty="0"/>
              <a:t>What did you find interesting or surprising?</a:t>
            </a:r>
          </a:p>
          <a:p>
            <a:pPr>
              <a:buFont typeface="Wingdings 2" panose="05020102010507070707" pitchFamily="18" charset="2"/>
              <a:buAutoNum type="arabicPeriod"/>
              <a:defRPr/>
            </a:pPr>
            <a:r>
              <a:rPr lang="en-US" sz="2800" dirty="0"/>
              <a:t>What topic(s)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(They should have 5!)</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7A19-DD90-4866-9BB5-782CDC73B9BF}"/>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D84E70F1-3367-45CF-A0A2-B719B6F4DCC3}"/>
              </a:ext>
            </a:extLst>
          </p:cNvPr>
          <p:cNvSpPr>
            <a:spLocks noGrp="1"/>
          </p:cNvSpPr>
          <p:nvPr>
            <p:ph idx="1"/>
          </p:nvPr>
        </p:nvSpPr>
        <p:spPr>
          <a:xfrm>
            <a:off x="1828800" y="2133600"/>
            <a:ext cx="8534400" cy="4635500"/>
          </a:xfrm>
        </p:spPr>
        <p:txBody>
          <a:bodyPr>
            <a:noAutofit/>
          </a:bodyPr>
          <a:lstStyle/>
          <a:p>
            <a:pPr marL="0" indent="0" algn="ctr">
              <a:buNone/>
              <a:defRPr/>
            </a:pPr>
            <a:r>
              <a:rPr lang="en-US" sz="2800" dirty="0">
                <a:solidFill>
                  <a:srgbClr val="00B0F0"/>
                </a:solidFill>
              </a:rPr>
              <a:t>Have your Lab Safety Scientist out on your desk</a:t>
            </a:r>
          </a:p>
          <a:p>
            <a:pPr>
              <a:buFont typeface="Wingdings 2" panose="05020102010507070707" pitchFamily="18" charset="2"/>
              <a:buAutoNum type="arabicPeriod"/>
              <a:defRPr/>
            </a:pPr>
            <a:r>
              <a:rPr lang="en-US" sz="2800" dirty="0"/>
              <a:t>When can you use your locker?</a:t>
            </a:r>
          </a:p>
          <a:p>
            <a:pPr>
              <a:buFont typeface="Wingdings 2" panose="05020102010507070707" pitchFamily="18" charset="2"/>
              <a:buAutoNum type="arabicPeriod"/>
              <a:defRPr/>
            </a:pPr>
            <a:r>
              <a:rPr lang="en-US" sz="2800" dirty="0"/>
              <a:t>When can you use the restroom?</a:t>
            </a:r>
          </a:p>
          <a:p>
            <a:pPr>
              <a:buFont typeface="Wingdings 2" panose="05020102010507070707" pitchFamily="18" charset="2"/>
              <a:buAutoNum type="arabicPeriod"/>
              <a:defRPr/>
            </a:pPr>
            <a:r>
              <a:rPr lang="en-US" sz="2800" dirty="0"/>
              <a:t>When you use the restroom, what must you have with you?</a:t>
            </a:r>
          </a:p>
          <a:p>
            <a:pPr>
              <a:buFont typeface="Wingdings 2" panose="05020102010507070707" pitchFamily="18" charset="2"/>
              <a:buAutoNum type="arabicPeriod"/>
              <a:defRPr/>
            </a:pPr>
            <a:r>
              <a:rPr lang="en-US" sz="2800" dirty="0"/>
              <a:t>What do you think a triple beam balance is? What do you think it’s used for?</a:t>
            </a:r>
          </a:p>
          <a:p>
            <a:pPr>
              <a:buFont typeface="Wingdings 2" panose="05020102010507070707" pitchFamily="18" charset="2"/>
              <a:buAutoNum type="arabicPeriod"/>
              <a:defRPr/>
            </a:pPr>
            <a:r>
              <a:rPr lang="en-US" sz="2800" dirty="0"/>
              <a:t>THINK: What is different between the metric and customary systems?</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1EEC-EE1C-48A2-8BA6-64BB9206E8C2}"/>
              </a:ext>
            </a:extLst>
          </p:cNvPr>
          <p:cNvSpPr>
            <a:spLocks noGrp="1"/>
          </p:cNvSpPr>
          <p:nvPr>
            <p:ph type="title"/>
          </p:nvPr>
        </p:nvSpPr>
        <p:spPr/>
        <p:txBody>
          <a:bodyPr/>
          <a:lstStyle/>
          <a:p>
            <a:pPr>
              <a:defRPr/>
            </a:pPr>
            <a:r>
              <a:rPr lang="en-US" dirty="0"/>
              <a:t>Do Now 11.4.19</a:t>
            </a:r>
          </a:p>
        </p:txBody>
      </p:sp>
      <p:sp>
        <p:nvSpPr>
          <p:cNvPr id="3" name="Content Placeholder 2">
            <a:extLst>
              <a:ext uri="{FF2B5EF4-FFF2-40B4-BE49-F238E27FC236}">
                <a16:creationId xmlns:a16="http://schemas.microsoft.com/office/drawing/2014/main" id="{F5E1FE05-BA11-4BA4-A22B-A80013170485}"/>
              </a:ext>
            </a:extLst>
          </p:cNvPr>
          <p:cNvSpPr>
            <a:spLocks noGrp="1"/>
          </p:cNvSpPr>
          <p:nvPr>
            <p:ph idx="1"/>
          </p:nvPr>
        </p:nvSpPr>
        <p:spPr>
          <a:xfrm>
            <a:off x="1524000" y="2222501"/>
            <a:ext cx="9144000" cy="3636963"/>
          </a:xfrm>
        </p:spPr>
        <p:txBody>
          <a:bodyPr/>
          <a:lstStyle/>
          <a:p>
            <a:pPr>
              <a:buFont typeface="Wingdings 2" panose="05020102010507070707" pitchFamily="18" charset="2"/>
              <a:buAutoNum type="arabicPeriod"/>
              <a:defRPr/>
            </a:pPr>
            <a:r>
              <a:rPr lang="en-US" sz="2400" dirty="0"/>
              <a:t>What type of air pressure is associated with tornadoes? Hurricanes? Blizzards? Thunderstorms?</a:t>
            </a:r>
          </a:p>
          <a:p>
            <a:pPr>
              <a:buFont typeface="Wingdings 2" panose="05020102010507070707" pitchFamily="18" charset="2"/>
              <a:buAutoNum type="arabicPeriod"/>
              <a:defRPr/>
            </a:pPr>
            <a:r>
              <a:rPr lang="en-US" sz="2400" dirty="0"/>
              <a:t>Why do we have wind? </a:t>
            </a:r>
          </a:p>
          <a:p>
            <a:pPr>
              <a:buFont typeface="Wingdings 2" panose="05020102010507070707" pitchFamily="18" charset="2"/>
              <a:buAutoNum type="arabicPeriod"/>
              <a:defRPr/>
            </a:pPr>
            <a:r>
              <a:rPr lang="en-US" sz="2400" dirty="0"/>
              <a:t>What type of  air masses are needed for a cold front?</a:t>
            </a:r>
          </a:p>
          <a:p>
            <a:pPr>
              <a:buFont typeface="Wingdings 2" panose="05020102010507070707" pitchFamily="18" charset="2"/>
              <a:buAutoNum type="arabicPeriod"/>
              <a:defRPr/>
            </a:pPr>
            <a:r>
              <a:rPr lang="en-US" sz="2400" dirty="0"/>
              <a:t>What type of front do you think causes a blizzard? What about a hurricane?</a:t>
            </a: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97FF-03CF-4BC7-BC0B-CCB1D849F0EC}"/>
              </a:ext>
            </a:extLst>
          </p:cNvPr>
          <p:cNvSpPr>
            <a:spLocks noGrp="1"/>
          </p:cNvSpPr>
          <p:nvPr>
            <p:ph type="title"/>
          </p:nvPr>
        </p:nvSpPr>
        <p:spPr/>
        <p:txBody>
          <a:bodyPr/>
          <a:lstStyle/>
          <a:p>
            <a:pPr>
              <a:defRPr/>
            </a:pPr>
            <a:r>
              <a:rPr lang="en-US" dirty="0"/>
              <a:t>Do Now 11.6.19</a:t>
            </a:r>
          </a:p>
        </p:txBody>
      </p:sp>
      <p:sp>
        <p:nvSpPr>
          <p:cNvPr id="3" name="Content Placeholder 2">
            <a:extLst>
              <a:ext uri="{FF2B5EF4-FFF2-40B4-BE49-F238E27FC236}">
                <a16:creationId xmlns:a16="http://schemas.microsoft.com/office/drawing/2014/main" id="{A5C9B29A-C8E6-499C-8F46-8E54D4454328}"/>
              </a:ext>
            </a:extLst>
          </p:cNvPr>
          <p:cNvSpPr>
            <a:spLocks noGrp="1"/>
          </p:cNvSpPr>
          <p:nvPr>
            <p:ph idx="1"/>
          </p:nvPr>
        </p:nvSpPr>
        <p:spPr>
          <a:xfrm>
            <a:off x="1600200" y="2222500"/>
            <a:ext cx="8915400" cy="4559300"/>
          </a:xfrm>
        </p:spPr>
        <p:txBody>
          <a:bodyPr>
            <a:normAutofit lnSpcReduction="10000"/>
          </a:bodyPr>
          <a:lstStyle/>
          <a:p>
            <a:pPr>
              <a:buFont typeface="Wingdings 2" panose="05020102010507070707" pitchFamily="18" charset="2"/>
              <a:buAutoNum type="arabicPeriod"/>
              <a:defRPr/>
            </a:pPr>
            <a:r>
              <a:rPr lang="en-US" sz="2400" dirty="0"/>
              <a:t>What is an air mass?</a:t>
            </a:r>
          </a:p>
          <a:p>
            <a:pPr>
              <a:buFont typeface="Wingdings 2" panose="05020102010507070707" pitchFamily="18" charset="2"/>
              <a:buAutoNum type="arabicPeriod"/>
              <a:defRPr/>
            </a:pPr>
            <a:r>
              <a:rPr lang="en-US" sz="2400" dirty="0"/>
              <a:t>What two air masses do you think we experience the most in Atlanta?</a:t>
            </a:r>
          </a:p>
          <a:p>
            <a:pPr>
              <a:buFont typeface="Wingdings 2" panose="05020102010507070707" pitchFamily="18" charset="2"/>
              <a:buAutoNum type="arabicPeriod"/>
              <a:defRPr/>
            </a:pPr>
            <a:r>
              <a:rPr lang="en-US" sz="2400" dirty="0"/>
              <a:t>The jet stream is formed by two air masses colliding. What kind of air masses do you think they are?</a:t>
            </a:r>
          </a:p>
          <a:p>
            <a:pPr>
              <a:buFont typeface="Wingdings 2" panose="05020102010507070707" pitchFamily="18" charset="2"/>
              <a:buAutoNum type="arabicPeriod"/>
              <a:defRPr/>
            </a:pPr>
            <a:r>
              <a:rPr lang="en-US" sz="2400" dirty="0"/>
              <a:t>It’s getting colder outside, why do you think that is happening?</a:t>
            </a:r>
          </a:p>
          <a:p>
            <a:pPr>
              <a:buFont typeface="Wingdings 2" panose="05020102010507070707" pitchFamily="18" charset="2"/>
              <a:buAutoNum type="arabicPeriod"/>
              <a:defRPr/>
            </a:pPr>
            <a:r>
              <a:rPr lang="en-US" sz="2400" dirty="0"/>
              <a:t>Why do winds tend to curve?</a:t>
            </a:r>
          </a:p>
          <a:p>
            <a:pPr>
              <a:buFont typeface="Wingdings 2" panose="05020102010507070707" pitchFamily="18" charset="2"/>
              <a:buAutoNum type="arabicPeriod"/>
              <a:defRPr/>
            </a:pPr>
            <a:r>
              <a:rPr lang="en-US" sz="2400" dirty="0"/>
              <a:t>How is distance away from the equator and temperature related?</a:t>
            </a:r>
          </a:p>
          <a:p>
            <a:pPr marL="0" indent="0">
              <a:buNone/>
              <a:defRPr/>
            </a:pPr>
            <a:endParaRPr lang="en-US" sz="2400"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9D66-4AB0-4628-B89B-8D15D293A8AB}"/>
              </a:ext>
            </a:extLst>
          </p:cNvPr>
          <p:cNvSpPr>
            <a:spLocks noGrp="1"/>
          </p:cNvSpPr>
          <p:nvPr>
            <p:ph type="title"/>
          </p:nvPr>
        </p:nvSpPr>
        <p:spPr/>
        <p:txBody>
          <a:bodyPr/>
          <a:lstStyle/>
          <a:p>
            <a:pPr>
              <a:defRPr/>
            </a:pPr>
            <a:r>
              <a:rPr lang="en-US" dirty="0"/>
              <a:t>Do Now 11.7.19</a:t>
            </a:r>
          </a:p>
        </p:txBody>
      </p:sp>
      <p:sp>
        <p:nvSpPr>
          <p:cNvPr id="3" name="Content Placeholder 2">
            <a:extLst>
              <a:ext uri="{FF2B5EF4-FFF2-40B4-BE49-F238E27FC236}">
                <a16:creationId xmlns:a16="http://schemas.microsoft.com/office/drawing/2014/main" id="{2517D339-F8E5-4CF6-8581-730FED983C5E}"/>
              </a:ext>
            </a:extLst>
          </p:cNvPr>
          <p:cNvSpPr>
            <a:spLocks noGrp="1"/>
          </p:cNvSpPr>
          <p:nvPr>
            <p:ph idx="1"/>
          </p:nvPr>
        </p:nvSpPr>
        <p:spPr>
          <a:xfrm>
            <a:off x="1524000" y="2222500"/>
            <a:ext cx="9144000" cy="4559300"/>
          </a:xfrm>
        </p:spPr>
        <p:txBody>
          <a:bodyPr>
            <a:normAutofit fontScale="92500" lnSpcReduction="10000"/>
          </a:bodyPr>
          <a:lstStyle/>
          <a:p>
            <a:pPr>
              <a:buFont typeface="Wingdings 2" panose="05020102010507070707" pitchFamily="18" charset="2"/>
              <a:buAutoNum type="arabicPeriod"/>
              <a:defRPr/>
            </a:pPr>
            <a:r>
              <a:rPr lang="en-US" sz="2800" dirty="0"/>
              <a:t>What is a front?</a:t>
            </a:r>
          </a:p>
          <a:p>
            <a:pPr>
              <a:buFont typeface="Wingdings 2" panose="05020102010507070707" pitchFamily="18" charset="2"/>
              <a:buAutoNum type="arabicPeriod"/>
              <a:defRPr/>
            </a:pPr>
            <a:r>
              <a:rPr lang="en-US" sz="2800" dirty="0"/>
              <a:t>Name all the global winds starting from the North pole and ending at the South pole. </a:t>
            </a:r>
          </a:p>
          <a:p>
            <a:pPr>
              <a:buFont typeface="Wingdings 2" panose="05020102010507070707" pitchFamily="18" charset="2"/>
              <a:buAutoNum type="arabicPeriod"/>
              <a:defRPr/>
            </a:pPr>
            <a:r>
              <a:rPr lang="en-US" sz="2800" dirty="0"/>
              <a:t>Describe an occluded front</a:t>
            </a:r>
          </a:p>
          <a:p>
            <a:pPr>
              <a:buFont typeface="Wingdings 2" panose="05020102010507070707" pitchFamily="18" charset="2"/>
              <a:buAutoNum type="arabicPeriod"/>
              <a:defRPr/>
            </a:pPr>
            <a:r>
              <a:rPr lang="en-US" sz="2800" dirty="0"/>
              <a:t>A storm surge is an effect of what type of severe weather event? Describe what this is.</a:t>
            </a:r>
          </a:p>
          <a:p>
            <a:pPr>
              <a:buFont typeface="Wingdings 2" panose="05020102010507070707" pitchFamily="18" charset="2"/>
              <a:buAutoNum type="arabicPeriod"/>
              <a:defRPr/>
            </a:pPr>
            <a:r>
              <a:rPr lang="en-US" sz="2800" dirty="0"/>
              <a:t>Describe  the eye of a hurricane.</a:t>
            </a:r>
          </a:p>
          <a:p>
            <a:pPr>
              <a:buFont typeface="Wingdings 2" panose="05020102010507070707" pitchFamily="18" charset="2"/>
              <a:buAutoNum type="arabicPeriod"/>
              <a:defRPr/>
            </a:pPr>
            <a:r>
              <a:rPr lang="en-US" sz="2800" dirty="0"/>
              <a:t>Water vapor is an important part  of  all storms. How can you add more water vapor to the air? (Hint: increase or  decrease the temperature?)</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CDB7-A686-4617-ACDA-32DFB18CF5C6}"/>
              </a:ext>
            </a:extLst>
          </p:cNvPr>
          <p:cNvSpPr>
            <a:spLocks noGrp="1"/>
          </p:cNvSpPr>
          <p:nvPr>
            <p:ph type="title"/>
          </p:nvPr>
        </p:nvSpPr>
        <p:spPr/>
        <p:txBody>
          <a:bodyPr/>
          <a:lstStyle/>
          <a:p>
            <a:pPr>
              <a:defRPr/>
            </a:pPr>
            <a:r>
              <a:rPr lang="en-US" dirty="0"/>
              <a:t>Do Now 11.8.19</a:t>
            </a:r>
          </a:p>
        </p:txBody>
      </p:sp>
      <p:sp>
        <p:nvSpPr>
          <p:cNvPr id="3" name="Content Placeholder 2">
            <a:extLst>
              <a:ext uri="{FF2B5EF4-FFF2-40B4-BE49-F238E27FC236}">
                <a16:creationId xmlns:a16="http://schemas.microsoft.com/office/drawing/2014/main" id="{20878E24-3008-4189-8E90-BC1371BA4325}"/>
              </a:ext>
            </a:extLst>
          </p:cNvPr>
          <p:cNvSpPr>
            <a:spLocks noGrp="1"/>
          </p:cNvSpPr>
          <p:nvPr>
            <p:ph idx="1"/>
          </p:nvPr>
        </p:nvSpPr>
        <p:spPr>
          <a:xfrm>
            <a:off x="1676400" y="2222501"/>
            <a:ext cx="8763000" cy="3636963"/>
          </a:xfrm>
        </p:spPr>
        <p:txBody>
          <a:bodyPr/>
          <a:lstStyle/>
          <a:p>
            <a:pPr marL="0" indent="0">
              <a:buNone/>
              <a:defRPr/>
            </a:pPr>
            <a:r>
              <a:rPr lang="en-US" sz="2400" dirty="0">
                <a:solidFill>
                  <a:srgbClr val="FF7C80"/>
                </a:solidFill>
              </a:rPr>
              <a:t>Pick up a copy of this week’s article from Mrs. </a:t>
            </a:r>
            <a:r>
              <a:rPr lang="en-US" sz="2400" dirty="0" err="1">
                <a:solidFill>
                  <a:srgbClr val="FF7C80"/>
                </a:solidFill>
              </a:rPr>
              <a:t>Dwills</a:t>
            </a:r>
            <a:r>
              <a:rPr lang="en-US" sz="2400" dirty="0">
                <a:solidFill>
                  <a:srgbClr val="FF7C80"/>
                </a:solidFill>
              </a:rPr>
              <a:t> desk</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437E-2FA3-4F12-AAFF-D49F69125844}"/>
              </a:ext>
            </a:extLst>
          </p:cNvPr>
          <p:cNvSpPr>
            <a:spLocks noGrp="1"/>
          </p:cNvSpPr>
          <p:nvPr>
            <p:ph type="title"/>
          </p:nvPr>
        </p:nvSpPr>
        <p:spPr/>
        <p:txBody>
          <a:bodyPr/>
          <a:lstStyle/>
          <a:p>
            <a:pPr>
              <a:defRPr/>
            </a:pPr>
            <a:r>
              <a:rPr lang="en-US" dirty="0"/>
              <a:t>Do Now 11.11.19</a:t>
            </a:r>
          </a:p>
        </p:txBody>
      </p:sp>
      <p:sp>
        <p:nvSpPr>
          <p:cNvPr id="3" name="Content Placeholder 2">
            <a:extLst>
              <a:ext uri="{FF2B5EF4-FFF2-40B4-BE49-F238E27FC236}">
                <a16:creationId xmlns:a16="http://schemas.microsoft.com/office/drawing/2014/main" id="{2B25E3B5-0C22-44E5-ABCD-7BAD2EBE708E}"/>
              </a:ext>
            </a:extLst>
          </p:cNvPr>
          <p:cNvSpPr>
            <a:spLocks noGrp="1"/>
          </p:cNvSpPr>
          <p:nvPr>
            <p:ph idx="1"/>
          </p:nvPr>
        </p:nvSpPr>
        <p:spPr>
          <a:xfrm>
            <a:off x="1600200" y="2222500"/>
            <a:ext cx="8915400" cy="4330700"/>
          </a:xfrm>
        </p:spPr>
        <p:txBody>
          <a:bodyPr/>
          <a:lstStyle/>
          <a:p>
            <a:pPr>
              <a:buFont typeface="Wingdings 2" panose="05020102010507070707" pitchFamily="18" charset="2"/>
              <a:buAutoNum type="arabicPeriod"/>
              <a:defRPr/>
            </a:pPr>
            <a:r>
              <a:rPr lang="en-US" sz="2800" dirty="0"/>
              <a:t>Now that we are about done with presentations, what questions do you have about severe weather events?</a:t>
            </a:r>
          </a:p>
          <a:p>
            <a:pPr>
              <a:buFont typeface="Wingdings 2" panose="05020102010507070707" pitchFamily="18" charset="2"/>
              <a:buAutoNum type="arabicPeriod"/>
              <a:defRPr/>
            </a:pPr>
            <a:r>
              <a:rPr lang="en-US" sz="2800" dirty="0"/>
              <a:t>What type of air masses are needed for  each severe weather event?</a:t>
            </a:r>
          </a:p>
          <a:p>
            <a:pPr>
              <a:buFont typeface="Wingdings 2" panose="05020102010507070707" pitchFamily="18" charset="2"/>
              <a:buAutoNum type="arabicPeriod"/>
              <a:defRPr/>
            </a:pPr>
            <a:r>
              <a:rPr lang="en-US" sz="2800" dirty="0"/>
              <a:t>Where do tornadoes happen the most? Why?</a:t>
            </a:r>
          </a:p>
          <a:p>
            <a:pPr>
              <a:buFont typeface="Wingdings 2" panose="05020102010507070707" pitchFamily="18" charset="2"/>
              <a:buAutoNum type="arabicPeriod"/>
              <a:defRPr/>
            </a:pPr>
            <a:r>
              <a:rPr lang="en-US" sz="2800" dirty="0"/>
              <a:t>Where do hurricanes happen the most? Why?</a:t>
            </a:r>
          </a:p>
          <a:p>
            <a:pPr>
              <a:buFont typeface="Wingdings 2" panose="05020102010507070707" pitchFamily="18" charset="2"/>
              <a:buAutoNum type="arabicPeriod"/>
              <a:defRPr/>
            </a:pPr>
            <a:r>
              <a:rPr lang="en-US" sz="2800" dirty="0"/>
              <a:t>What is so devastating about blizzards?</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711C-9DA7-4C13-A72B-B567284EA218}"/>
              </a:ext>
            </a:extLst>
          </p:cNvPr>
          <p:cNvSpPr>
            <a:spLocks noGrp="1"/>
          </p:cNvSpPr>
          <p:nvPr>
            <p:ph type="title"/>
          </p:nvPr>
        </p:nvSpPr>
        <p:spPr/>
        <p:txBody>
          <a:bodyPr/>
          <a:lstStyle/>
          <a:p>
            <a:pPr>
              <a:defRPr/>
            </a:pPr>
            <a:r>
              <a:rPr lang="en-US" dirty="0"/>
              <a:t>Do Now 11.13.19</a:t>
            </a:r>
          </a:p>
        </p:txBody>
      </p:sp>
      <p:sp>
        <p:nvSpPr>
          <p:cNvPr id="3" name="Content Placeholder 2">
            <a:extLst>
              <a:ext uri="{FF2B5EF4-FFF2-40B4-BE49-F238E27FC236}">
                <a16:creationId xmlns:a16="http://schemas.microsoft.com/office/drawing/2014/main" id="{550A1F3F-C397-4214-8FD1-6662D1946478}"/>
              </a:ext>
            </a:extLst>
          </p:cNvPr>
          <p:cNvSpPr>
            <a:spLocks noGrp="1"/>
          </p:cNvSpPr>
          <p:nvPr>
            <p:ph idx="1"/>
          </p:nvPr>
        </p:nvSpPr>
        <p:spPr>
          <a:xfrm>
            <a:off x="1752600" y="2222500"/>
            <a:ext cx="5181600" cy="4635500"/>
          </a:xfrm>
        </p:spPr>
        <p:txBody>
          <a:bodyPr>
            <a:normAutofit fontScale="92500"/>
          </a:bodyPr>
          <a:lstStyle/>
          <a:p>
            <a:pPr>
              <a:buFont typeface="Wingdings 2" panose="05020102010507070707" pitchFamily="18" charset="2"/>
              <a:buAutoNum type="arabicPeriod"/>
              <a:defRPr/>
            </a:pPr>
            <a:r>
              <a:rPr lang="en-US" sz="2800" dirty="0"/>
              <a:t>As you were looking through your Unit 3 assignments last night to get your folder in order, what questions do you have?</a:t>
            </a:r>
          </a:p>
          <a:p>
            <a:pPr>
              <a:buFont typeface="Wingdings 2" panose="05020102010507070707" pitchFamily="18" charset="2"/>
              <a:buAutoNum type="arabicPeriod"/>
              <a:defRPr/>
            </a:pPr>
            <a:r>
              <a:rPr lang="en-US" sz="2800" dirty="0"/>
              <a:t>Why do we have wind?</a:t>
            </a:r>
          </a:p>
          <a:p>
            <a:pPr>
              <a:buFont typeface="Wingdings 2" panose="05020102010507070707" pitchFamily="18" charset="2"/>
              <a:buAutoNum type="arabicPeriod"/>
              <a:defRPr/>
            </a:pPr>
            <a:r>
              <a:rPr lang="en-US" sz="2800" dirty="0"/>
              <a:t>What are you thankful for today?</a:t>
            </a:r>
          </a:p>
          <a:p>
            <a:pPr marL="0" indent="0" algn="ctr">
              <a:buNone/>
              <a:defRPr/>
            </a:pPr>
            <a:r>
              <a:rPr lang="en-US" sz="2400" dirty="0">
                <a:solidFill>
                  <a:srgbClr val="FF7C80"/>
                </a:solidFill>
              </a:rPr>
              <a:t>Have your Unit 3 Folder out on your desk </a:t>
            </a:r>
          </a:p>
        </p:txBody>
      </p:sp>
      <p:pic>
        <p:nvPicPr>
          <p:cNvPr id="5" name="Picture 4" descr="A close up of text on a white background&#10;&#10;Description automatically generated">
            <a:extLst>
              <a:ext uri="{FF2B5EF4-FFF2-40B4-BE49-F238E27FC236}">
                <a16:creationId xmlns:a16="http://schemas.microsoft.com/office/drawing/2014/main" id="{F7230916-88DA-4A2C-82FB-9CE9D11E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53200" y="2498725"/>
            <a:ext cx="4470400" cy="33528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C84C-6C56-4D11-B71B-83CE10C809E2}"/>
              </a:ext>
            </a:extLst>
          </p:cNvPr>
          <p:cNvSpPr>
            <a:spLocks noGrp="1"/>
          </p:cNvSpPr>
          <p:nvPr>
            <p:ph type="title"/>
          </p:nvPr>
        </p:nvSpPr>
        <p:spPr/>
        <p:txBody>
          <a:bodyPr/>
          <a:lstStyle/>
          <a:p>
            <a:pPr>
              <a:defRPr/>
            </a:pPr>
            <a:r>
              <a:rPr lang="en-US" dirty="0"/>
              <a:t>Do Now 11.14.19</a:t>
            </a:r>
          </a:p>
        </p:txBody>
      </p:sp>
      <p:sp>
        <p:nvSpPr>
          <p:cNvPr id="3" name="Content Placeholder 2">
            <a:extLst>
              <a:ext uri="{FF2B5EF4-FFF2-40B4-BE49-F238E27FC236}">
                <a16:creationId xmlns:a16="http://schemas.microsoft.com/office/drawing/2014/main" id="{B259FC68-C776-485D-A922-ED736528FE9E}"/>
              </a:ext>
            </a:extLst>
          </p:cNvPr>
          <p:cNvSpPr>
            <a:spLocks noGrp="1"/>
          </p:cNvSpPr>
          <p:nvPr>
            <p:ph idx="1"/>
          </p:nvPr>
        </p:nvSpPr>
        <p:spPr>
          <a:xfrm>
            <a:off x="1600200" y="2222500"/>
            <a:ext cx="9067800" cy="4559300"/>
          </a:xfrm>
        </p:spPr>
        <p:txBody>
          <a:bodyPr>
            <a:normAutofit lnSpcReduction="10000"/>
          </a:bodyPr>
          <a:lstStyle/>
          <a:p>
            <a:pPr marL="514350" indent="-514350">
              <a:buFont typeface="+mj-lt"/>
              <a:buAutoNum type="arabicPeriod"/>
              <a:defRPr/>
            </a:pPr>
            <a:r>
              <a:rPr lang="en-US" sz="2800" dirty="0"/>
              <a:t>What concepts were difficult to you on the Unit 3 test?</a:t>
            </a:r>
          </a:p>
          <a:p>
            <a:pPr marL="514350" indent="-514350">
              <a:buFont typeface="+mj-lt"/>
              <a:buAutoNum type="arabicPeriod"/>
              <a:defRPr/>
            </a:pPr>
            <a:r>
              <a:rPr lang="en-US" sz="2800" dirty="0"/>
              <a:t>What concepts did you feel confident about going into the test?</a:t>
            </a:r>
          </a:p>
          <a:p>
            <a:pPr marL="514350" indent="-514350">
              <a:buFont typeface="+mj-lt"/>
              <a:buAutoNum type="arabicPeriod"/>
              <a:defRPr/>
            </a:pPr>
            <a:r>
              <a:rPr lang="en-US" sz="2800" dirty="0"/>
              <a:t>Why do you think Unit 3 is one of the most difficult?</a:t>
            </a:r>
          </a:p>
          <a:p>
            <a:pPr marL="514350" indent="-514350">
              <a:buFont typeface="+mj-lt"/>
              <a:buAutoNum type="arabicPeriod"/>
              <a:defRPr/>
            </a:pPr>
            <a:r>
              <a:rPr lang="en-US" sz="2800" dirty="0"/>
              <a:t>What sort  of information could you have used to study?</a:t>
            </a:r>
          </a:p>
          <a:p>
            <a:pPr marL="0" indent="0" algn="ctr">
              <a:buNone/>
              <a:defRPr/>
            </a:pPr>
            <a:r>
              <a:rPr lang="en-US" sz="2600" dirty="0">
                <a:solidFill>
                  <a:srgbClr val="FF7C80"/>
                </a:solidFill>
              </a:rPr>
              <a:t>Turn in your COMPLETED word search to your period’s IN box</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2A44-0C6F-455B-9D79-C1B00B9B8CEF}"/>
              </a:ext>
            </a:extLst>
          </p:cNvPr>
          <p:cNvSpPr>
            <a:spLocks noGrp="1"/>
          </p:cNvSpPr>
          <p:nvPr>
            <p:ph type="title"/>
          </p:nvPr>
        </p:nvSpPr>
        <p:spPr/>
        <p:txBody>
          <a:bodyPr/>
          <a:lstStyle/>
          <a:p>
            <a:r>
              <a:rPr lang="en-US" dirty="0"/>
              <a:t>Do Now 11.18.19</a:t>
            </a:r>
          </a:p>
        </p:txBody>
      </p:sp>
      <p:sp>
        <p:nvSpPr>
          <p:cNvPr id="3" name="Content Placeholder 2">
            <a:extLst>
              <a:ext uri="{FF2B5EF4-FFF2-40B4-BE49-F238E27FC236}">
                <a16:creationId xmlns:a16="http://schemas.microsoft.com/office/drawing/2014/main" id="{4CE20195-F8BC-4C7F-B404-A17E388DE83D}"/>
              </a:ext>
            </a:extLst>
          </p:cNvPr>
          <p:cNvSpPr>
            <a:spLocks noGrp="1"/>
          </p:cNvSpPr>
          <p:nvPr>
            <p:ph idx="1"/>
          </p:nvPr>
        </p:nvSpPr>
        <p:spPr>
          <a:xfrm>
            <a:off x="1600201" y="1752601"/>
            <a:ext cx="9067799" cy="5105399"/>
          </a:xfrm>
        </p:spPr>
        <p:txBody>
          <a:bodyPr>
            <a:normAutofit/>
          </a:bodyPr>
          <a:lstStyle/>
          <a:p>
            <a:pPr marL="0" indent="0" algn="ctr">
              <a:buNone/>
            </a:pPr>
            <a:r>
              <a:rPr lang="en-US" sz="2400" dirty="0">
                <a:solidFill>
                  <a:srgbClr val="FF7C80"/>
                </a:solidFill>
              </a:rPr>
              <a:t>Have your vocabulary out on your desk for Mrs. </a:t>
            </a:r>
            <a:r>
              <a:rPr lang="en-US" sz="2400" dirty="0" err="1">
                <a:solidFill>
                  <a:srgbClr val="FF7C80"/>
                </a:solidFill>
              </a:rPr>
              <a:t>Dwills</a:t>
            </a:r>
            <a:r>
              <a:rPr lang="en-US" sz="2400" dirty="0">
                <a:solidFill>
                  <a:srgbClr val="FF7C80"/>
                </a:solidFill>
              </a:rPr>
              <a:t> to check</a:t>
            </a:r>
          </a:p>
          <a:p>
            <a:pPr>
              <a:buAutoNum type="arabicPeriod"/>
            </a:pPr>
            <a:r>
              <a:rPr lang="en-US" sz="2800" dirty="0"/>
              <a:t>What vocabulary words did you already know?</a:t>
            </a:r>
          </a:p>
          <a:p>
            <a:pPr>
              <a:buAutoNum type="arabicPeriod"/>
            </a:pPr>
            <a:r>
              <a:rPr lang="en-US" sz="2800" dirty="0"/>
              <a:t>What vocabulary words are you excited to learn about?</a:t>
            </a:r>
          </a:p>
          <a:p>
            <a:pPr>
              <a:buAutoNum type="arabicPeriod"/>
            </a:pPr>
            <a:r>
              <a:rPr lang="en-US" sz="2800" dirty="0"/>
              <a:t>There was a lot of fog this morning, why do you think that happens?</a:t>
            </a:r>
          </a:p>
          <a:p>
            <a:pPr>
              <a:buAutoNum type="arabicPeriod"/>
            </a:pPr>
            <a:r>
              <a:rPr lang="en-US" sz="2800" dirty="0"/>
              <a:t>Explain how you think a hot air balloon works.</a:t>
            </a:r>
          </a:p>
          <a:p>
            <a:pPr marL="0" indent="0" algn="ctr">
              <a:buNone/>
            </a:pPr>
            <a:r>
              <a:rPr lang="en-US" sz="2000" dirty="0">
                <a:solidFill>
                  <a:schemeClr val="accent6">
                    <a:lumMod val="40000"/>
                    <a:lumOff val="60000"/>
                  </a:schemeClr>
                </a:solidFill>
              </a:rPr>
              <a:t>Remember you are turning in your Do Now Journal Friday</a:t>
            </a:r>
          </a:p>
        </p:txBody>
      </p:sp>
    </p:spTree>
    <p:extLst>
      <p:ext uri="{BB962C8B-B14F-4D97-AF65-F5344CB8AC3E}">
        <p14:creationId xmlns:p14="http://schemas.microsoft.com/office/powerpoint/2010/main" val="1427367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5AA4-D1D5-4D56-863E-60FB132AF642}"/>
              </a:ext>
            </a:extLst>
          </p:cNvPr>
          <p:cNvSpPr>
            <a:spLocks noGrp="1"/>
          </p:cNvSpPr>
          <p:nvPr>
            <p:ph type="title"/>
          </p:nvPr>
        </p:nvSpPr>
        <p:spPr/>
        <p:txBody>
          <a:bodyPr/>
          <a:lstStyle/>
          <a:p>
            <a:r>
              <a:rPr lang="en-US" dirty="0"/>
              <a:t>Do Now 11.21.19	</a:t>
            </a:r>
          </a:p>
        </p:txBody>
      </p:sp>
      <p:sp>
        <p:nvSpPr>
          <p:cNvPr id="3" name="Content Placeholder 2">
            <a:extLst>
              <a:ext uri="{FF2B5EF4-FFF2-40B4-BE49-F238E27FC236}">
                <a16:creationId xmlns:a16="http://schemas.microsoft.com/office/drawing/2014/main" id="{69F4BEF0-4322-494F-84DA-D361A685E885}"/>
              </a:ext>
            </a:extLst>
          </p:cNvPr>
          <p:cNvSpPr>
            <a:spLocks noGrp="1"/>
          </p:cNvSpPr>
          <p:nvPr>
            <p:ph idx="1"/>
          </p:nvPr>
        </p:nvSpPr>
        <p:spPr>
          <a:xfrm>
            <a:off x="1752601" y="2222287"/>
            <a:ext cx="8839199" cy="3636510"/>
          </a:xfrm>
        </p:spPr>
        <p:txBody>
          <a:bodyPr>
            <a:normAutofit/>
          </a:bodyPr>
          <a:lstStyle/>
          <a:p>
            <a:pPr>
              <a:buAutoNum type="arabicPeriod"/>
            </a:pPr>
            <a:r>
              <a:rPr lang="en-US" sz="2400" dirty="0"/>
              <a:t>Writing Wednesday (on a Thursday):</a:t>
            </a:r>
          </a:p>
          <a:p>
            <a:pPr marL="0" indent="0">
              <a:buNone/>
            </a:pPr>
            <a:r>
              <a:rPr lang="en-US" sz="2400" dirty="0"/>
              <a:t>Suppose you were in a hot air balloon that could fly up through the atmosphere while feeling the temperature and air pressure change around you. Describe your trip in a paragraph, naming the four main atmospheric layers and telling how the temperature and air pressure change as you pass through each.</a:t>
            </a:r>
          </a:p>
        </p:txBody>
      </p:sp>
    </p:spTree>
    <p:extLst>
      <p:ext uri="{BB962C8B-B14F-4D97-AF65-F5344CB8AC3E}">
        <p14:creationId xmlns:p14="http://schemas.microsoft.com/office/powerpoint/2010/main" val="214608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9D1C-57B6-49A2-A8BE-49123F496E6B}"/>
              </a:ext>
            </a:extLst>
          </p:cNvPr>
          <p:cNvSpPr>
            <a:spLocks noGrp="1"/>
          </p:cNvSpPr>
          <p:nvPr>
            <p:ph type="title"/>
          </p:nvPr>
        </p:nvSpPr>
        <p:spPr/>
        <p:txBody>
          <a:bodyPr/>
          <a:lstStyle/>
          <a:p>
            <a:r>
              <a:rPr lang="en-US" dirty="0"/>
              <a:t>Do Now 8.9.19</a:t>
            </a:r>
          </a:p>
        </p:txBody>
      </p:sp>
      <p:sp>
        <p:nvSpPr>
          <p:cNvPr id="3" name="Content Placeholder 2">
            <a:extLst>
              <a:ext uri="{FF2B5EF4-FFF2-40B4-BE49-F238E27FC236}">
                <a16:creationId xmlns:a16="http://schemas.microsoft.com/office/drawing/2014/main" id="{976329EC-4170-4BC9-8E6B-2F2B86C0D587}"/>
              </a:ext>
            </a:extLst>
          </p:cNvPr>
          <p:cNvSpPr>
            <a:spLocks noGrp="1"/>
          </p:cNvSpPr>
          <p:nvPr>
            <p:ph idx="1"/>
          </p:nvPr>
        </p:nvSpPr>
        <p:spPr>
          <a:xfrm>
            <a:off x="1524001" y="1905000"/>
            <a:ext cx="9143999" cy="4953000"/>
          </a:xfrm>
        </p:spPr>
        <p:txBody>
          <a:bodyPr/>
          <a:lstStyle/>
          <a:p>
            <a:pPr marL="0" indent="0" algn="ctr">
              <a:buNone/>
            </a:pPr>
            <a:r>
              <a:rPr lang="en-US" sz="2400" dirty="0">
                <a:solidFill>
                  <a:srgbClr val="00B0F0"/>
                </a:solidFill>
              </a:rPr>
              <a:t>Pick up a copy of this week’s article from the side table</a:t>
            </a:r>
          </a:p>
          <a:p>
            <a:pPr>
              <a:buAutoNum type="arabicPeriod"/>
            </a:pPr>
            <a:r>
              <a:rPr lang="en-US" sz="2800" dirty="0"/>
              <a:t>What did you find interesting or surprising in this week’s article?</a:t>
            </a:r>
          </a:p>
          <a:p>
            <a:pPr>
              <a:buAutoNum type="arabicPeriod"/>
            </a:pPr>
            <a:r>
              <a:rPr lang="en-US" sz="2800" dirty="0"/>
              <a:t>What topics relate to what we have learned in class?</a:t>
            </a:r>
          </a:p>
          <a:p>
            <a:pPr>
              <a:buAutoNum type="arabicPeriod"/>
            </a:pPr>
            <a:r>
              <a:rPr lang="en-US" sz="2800" dirty="0"/>
              <a:t>What section(s) would you like to do further research on? Why?</a:t>
            </a:r>
          </a:p>
          <a:p>
            <a:pPr>
              <a:buAutoNum type="arabicPeriod"/>
            </a:pPr>
            <a:r>
              <a:rPr lang="en-US" sz="2800" dirty="0"/>
              <a:t>Count your neighbor’s “Do </a:t>
            </a:r>
            <a:r>
              <a:rPr lang="en-US" sz="2800" dirty="0" err="1"/>
              <a:t>Nows</a:t>
            </a:r>
            <a:r>
              <a:rPr lang="en-US" sz="2800" dirty="0"/>
              <a:t>”, they should have 5! (8/5, 8/6, 8/7, 8/8, 8/9)</a:t>
            </a:r>
          </a:p>
        </p:txBody>
      </p:sp>
    </p:spTree>
    <p:extLst>
      <p:ext uri="{BB962C8B-B14F-4D97-AF65-F5344CB8AC3E}">
        <p14:creationId xmlns:p14="http://schemas.microsoft.com/office/powerpoint/2010/main" val="45558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85C6-1498-4EA4-9D86-FDE0156BBB88}"/>
              </a:ext>
            </a:extLst>
          </p:cNvPr>
          <p:cNvSpPr>
            <a:spLocks noGrp="1"/>
          </p:cNvSpPr>
          <p:nvPr>
            <p:ph type="title"/>
          </p:nvPr>
        </p:nvSpPr>
        <p:spPr/>
        <p:txBody>
          <a:bodyPr/>
          <a:lstStyle/>
          <a:p>
            <a:pPr>
              <a:defRPr/>
            </a:pPr>
            <a:r>
              <a:rPr lang="en-US" dirty="0"/>
              <a:t>Do Now 8.12.19</a:t>
            </a:r>
          </a:p>
        </p:txBody>
      </p:sp>
      <p:sp>
        <p:nvSpPr>
          <p:cNvPr id="3" name="Content Placeholder 2">
            <a:extLst>
              <a:ext uri="{FF2B5EF4-FFF2-40B4-BE49-F238E27FC236}">
                <a16:creationId xmlns:a16="http://schemas.microsoft.com/office/drawing/2014/main" id="{20E6051C-79E3-475E-BE8F-C5F0E30AB23D}"/>
              </a:ext>
            </a:extLst>
          </p:cNvPr>
          <p:cNvSpPr>
            <a:spLocks noGrp="1"/>
          </p:cNvSpPr>
          <p:nvPr>
            <p:ph idx="1"/>
          </p:nvPr>
        </p:nvSpPr>
        <p:spPr>
          <a:xfrm>
            <a:off x="1752600" y="2222500"/>
            <a:ext cx="8610600" cy="4406900"/>
          </a:xfrm>
        </p:spPr>
        <p:txBody>
          <a:bodyPr>
            <a:normAutofit lnSpcReduction="10000"/>
          </a:bodyPr>
          <a:lstStyle/>
          <a:p>
            <a:pPr>
              <a:buFont typeface="Wingdings 2" panose="05020102010507070707" pitchFamily="18" charset="2"/>
              <a:buAutoNum type="arabicPeriod"/>
              <a:defRPr/>
            </a:pPr>
            <a:r>
              <a:rPr lang="en-US" sz="2400" dirty="0"/>
              <a:t>What did you do over the weekend?</a:t>
            </a:r>
          </a:p>
          <a:p>
            <a:pPr>
              <a:buFont typeface="Wingdings 2" panose="05020102010507070707" pitchFamily="18" charset="2"/>
              <a:buAutoNum type="arabicPeriod"/>
              <a:defRPr/>
            </a:pPr>
            <a:r>
              <a:rPr lang="en-US" sz="2400" dirty="0"/>
              <a:t>Now take what you did over the weekend and condense it to ONE word (only ONE!!)</a:t>
            </a:r>
          </a:p>
          <a:p>
            <a:pPr>
              <a:buFont typeface="Wingdings 2" panose="05020102010507070707" pitchFamily="18" charset="2"/>
              <a:buAutoNum type="arabicPeriod"/>
              <a:defRPr/>
            </a:pPr>
            <a:r>
              <a:rPr lang="en-US" sz="2400" dirty="0"/>
              <a:t>Name at least 5 other people in this class except yourself (without talking to anyone)</a:t>
            </a:r>
          </a:p>
          <a:p>
            <a:pPr>
              <a:buFont typeface="Wingdings 2" panose="05020102010507070707" pitchFamily="18" charset="2"/>
              <a:buAutoNum type="arabicPeriod"/>
              <a:defRPr/>
            </a:pPr>
            <a:r>
              <a:rPr lang="en-US" sz="2400" dirty="0"/>
              <a:t>Write down your neighbor’s favorite food (without talking to them)</a:t>
            </a:r>
          </a:p>
          <a:p>
            <a:pPr>
              <a:buFont typeface="Wingdings 2" panose="05020102010507070707" pitchFamily="18" charset="2"/>
              <a:buAutoNum type="arabicPeriod"/>
              <a:defRPr/>
            </a:pPr>
            <a:r>
              <a:rPr lang="en-US" sz="2400" dirty="0"/>
              <a:t>What do you think the purpose of pre-tests are?</a:t>
            </a:r>
          </a:p>
          <a:p>
            <a:pPr>
              <a:buFont typeface="Wingdings 2" panose="05020102010507070707" pitchFamily="18" charset="2"/>
              <a:buAutoNum type="arabicPeriod"/>
              <a:defRPr/>
            </a:pPr>
            <a:r>
              <a:rPr lang="en-US" sz="2400" dirty="0"/>
              <a:t>Did you complete your </a:t>
            </a:r>
            <a:r>
              <a:rPr lang="en-US" sz="2400" dirty="0" err="1"/>
              <a:t>edpuzzles</a:t>
            </a:r>
            <a:r>
              <a:rPr lang="en-US" sz="2400" dirty="0"/>
              <a:t> from last week? If so, make sure your work is in your science folder.</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9DC8-E2DB-4D82-B980-03E2B5DA27C4}"/>
              </a:ext>
            </a:extLst>
          </p:cNvPr>
          <p:cNvSpPr>
            <a:spLocks noGrp="1"/>
          </p:cNvSpPr>
          <p:nvPr>
            <p:ph type="title"/>
          </p:nvPr>
        </p:nvSpPr>
        <p:spPr/>
        <p:txBody>
          <a:bodyPr/>
          <a:lstStyle/>
          <a:p>
            <a:pPr>
              <a:defRPr/>
            </a:pPr>
            <a:r>
              <a:rPr lang="en-US" dirty="0"/>
              <a:t>Do Now 8.13.19</a:t>
            </a:r>
          </a:p>
        </p:txBody>
      </p:sp>
      <p:sp>
        <p:nvSpPr>
          <p:cNvPr id="3" name="Content Placeholder 2">
            <a:extLst>
              <a:ext uri="{FF2B5EF4-FFF2-40B4-BE49-F238E27FC236}">
                <a16:creationId xmlns:a16="http://schemas.microsoft.com/office/drawing/2014/main" id="{6C623565-5572-4037-8ECE-828BB4FA02DE}"/>
              </a:ext>
            </a:extLst>
          </p:cNvPr>
          <p:cNvSpPr>
            <a:spLocks noGrp="1"/>
          </p:cNvSpPr>
          <p:nvPr>
            <p:ph idx="1"/>
          </p:nvPr>
        </p:nvSpPr>
        <p:spPr>
          <a:xfrm>
            <a:off x="1600200" y="1600200"/>
            <a:ext cx="8839200" cy="5105400"/>
          </a:xfrm>
        </p:spPr>
        <p:txBody>
          <a:bodyPr/>
          <a:lstStyle/>
          <a:p>
            <a:pPr marL="0" indent="0">
              <a:buNone/>
              <a:defRPr/>
            </a:pPr>
            <a:r>
              <a:rPr lang="en-US" b="1" dirty="0">
                <a:solidFill>
                  <a:srgbClr val="FF7C80"/>
                </a:solidFill>
              </a:rPr>
              <a:t>If you have a COMPLETED Bubble Gum Lab, place it on the counter up front</a:t>
            </a:r>
          </a:p>
          <a:p>
            <a:pPr>
              <a:buFont typeface="Wingdings 2" panose="05020102010507070707" pitchFamily="18" charset="2"/>
              <a:buAutoNum type="arabicPeriod"/>
              <a:defRPr/>
            </a:pPr>
            <a:r>
              <a:rPr lang="en-US" sz="2400" dirty="0"/>
              <a:t>What did you already know on the SGM pre-test?</a:t>
            </a:r>
          </a:p>
          <a:p>
            <a:pPr>
              <a:buFont typeface="Wingdings 2" panose="05020102010507070707" pitchFamily="18" charset="2"/>
              <a:buAutoNum type="arabicPeriod"/>
              <a:defRPr/>
            </a:pPr>
            <a:r>
              <a:rPr lang="en-US" sz="2400" dirty="0"/>
              <a:t>What did you not know on the SGM pre-test?</a:t>
            </a:r>
          </a:p>
          <a:p>
            <a:pPr>
              <a:buFont typeface="Wingdings 2" panose="05020102010507070707" pitchFamily="18" charset="2"/>
              <a:buAutoNum type="arabicPeriod"/>
              <a:defRPr/>
            </a:pPr>
            <a:r>
              <a:rPr lang="en-US" sz="2400" dirty="0"/>
              <a:t>Now that you have taken, the SGM, what are you most excited about in 6</a:t>
            </a:r>
            <a:r>
              <a:rPr lang="en-US" sz="2400" baseline="30000" dirty="0"/>
              <a:t>th</a:t>
            </a:r>
            <a:r>
              <a:rPr lang="en-US" sz="2400" dirty="0"/>
              <a:t> grade Science to learn?</a:t>
            </a:r>
          </a:p>
          <a:p>
            <a:pPr>
              <a:buFont typeface="Wingdings 2" panose="05020102010507070707" pitchFamily="18" charset="2"/>
              <a:buAutoNum type="arabicPeriod"/>
              <a:defRPr/>
            </a:pPr>
            <a:r>
              <a:rPr lang="en-US" sz="2400" dirty="0"/>
              <a:t>What is an important rule in the Cafeteria that you might want to remember?</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4e2191ed-f9dd-4ac2-b844-89d6aa8a786e&quot;,&quot;TimeStamp&quot;:&quot;2018-11-07T15:08:58.6973131-05: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608a82e0-9c9f-46cb-806d-ede37673bfa6&quot;,&quot;TimeStamp&quot;:&quot;2018-11-07T15:08:58.6983136-05: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6f34159a-88e0-4e1a-9f87-a5d0cb39e77d&quot;,&quot;TimeStamp&quot;:&quot;2018-11-07T15:08:58.6983136-05: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eff687d0-d388-4c5b-a683-88f0f1059f29&quot;,&quot;TimeStamp&quot;:&quot;2018-11-07T15:08:58.6983136-05: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f2509514-86bc-458e-8469-406fd1f22293&quot;,&quot;TimeStamp&quot;:&quot;2018-11-07T15:08:58.6983136-05: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afbaf3bd-0cf9-410f-b748-2478fd894e69&quot;,&quot;TimeStamp&quot;:&quot;2018-11-07T15:08:58.6983136-05: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285fbfaa-84fb-4c4f-b489-0960ef4678fc&quot;,&quot;TimeStamp&quot;:&quot;2018-11-07T15:08:58.6983136-05: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684cd804-9a46-48be-939a-fcb3ca3a5757&quot;,&quot;TimeStamp&quot;:&quot;2018-11-07T15:08:58.6983136-05: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98768ea3-31a9-482f-8c3f-f3ac98d1fd5c&quot;,&quot;TimeStamp&quot;:&quot;2018-11-07T15:08:58.6983136-05: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ec7a7cf4-66c8-4e8b-8d88-a225f642c54a&quot;,&quot;TimeStamp&quot;:&quot;2018-11-07T15:08:58.6983136-05: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6323da35-4f35-4fe2-90a8-2a67abed9b7f&quot;,&quot;TimeStamp&quot;:&quot;2018-11-07T15:08:58.6983136-05: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1aae60d-a8a8-470d-a201-8f512d7c3fb8&quot;,&quot;TimeStamp&quot;:&quot;2018-11-07T15:08:58.6973131-05: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5383b09a-0426-47cc-88fc-5d23eec5cd53&quot;,&quot;TimeStamp&quot;:&quot;2018-11-07T15:08:58.6983136-05: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401d2c3e-0178-4182-909c-2af47ef11203&quot;,&quot;TimeStamp&quot;:&quot;2018-11-07T15:08:58.6983136-05: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e105f040-0c73-4c06-a9a4-ad0333905973&quot;,&quot;TimeStamp&quot;:&quot;2018-11-07T15:08:58.6983136-05:00&quot;}"/>
</p:tagLst>
</file>

<file path=ppt/tags/tag2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cb71224-240a-4ec6-ba5f-e7f0342a8015&quot;,&quot;TimeStamp&quot;:&quot;2018-11-07T15:08:58.6983136-05:00&quot;}"/>
</p:tagLst>
</file>

<file path=ppt/tags/tag24.xml><?xml version="1.0" encoding="utf-8"?>
<p:tagLst xmlns:a="http://schemas.openxmlformats.org/drawingml/2006/main" xmlns:r="http://schemas.openxmlformats.org/officeDocument/2006/relationships" xmlns:p="http://schemas.openxmlformats.org/presentationml/2006/main">
  <p:tag name="__MICROSOFT_TRANSLATOR_CLM_SLIDEINFO" val="{&quot;Guid&quot;:&quot;13895304-129e-42a1-80c9-fc5ea383abf6&quot;,&quot;TimeStamp&quot;:&quot;2018-11-07T15:08:58.6983136-05:00&quot;}"/>
</p:tagLst>
</file>

<file path=ppt/tags/tag25.xml><?xml version="1.0" encoding="utf-8"?>
<p:tagLst xmlns:a="http://schemas.openxmlformats.org/drawingml/2006/main" xmlns:r="http://schemas.openxmlformats.org/officeDocument/2006/relationships" xmlns:p="http://schemas.openxmlformats.org/presentationml/2006/main">
  <p:tag name="__MICROSOFT_TRANSLATOR_CLM_SLIDEINFO" val="{&quot;Guid&quot;:&quot;b4b33b12-800e-4d34-9418-871ffdcbfa09&quot;,&quot;TimeStamp&quot;:&quot;2018-11-07T15:08:58.6983136-05:00&quot;}"/>
</p:tagLst>
</file>

<file path=ppt/tags/tag26.xml><?xml version="1.0" encoding="utf-8"?>
<p:tagLst xmlns:a="http://schemas.openxmlformats.org/drawingml/2006/main" xmlns:r="http://schemas.openxmlformats.org/officeDocument/2006/relationships" xmlns:p="http://schemas.openxmlformats.org/presentationml/2006/main">
  <p:tag name="__MICROSOFT_TRANSLATOR_CLM_SLIDEINFO" val="{&quot;Guid&quot;:&quot;6d20463e-eb73-4399-b7c4-739f671f4e92&quot;,&quot;TimeStamp&quot;:&quot;2018-11-07T15:08:58.6983136-05:00&quot;}"/>
</p:tagLst>
</file>

<file path=ppt/tags/tag27.xml><?xml version="1.0" encoding="utf-8"?>
<p:tagLst xmlns:a="http://schemas.openxmlformats.org/drawingml/2006/main" xmlns:r="http://schemas.openxmlformats.org/officeDocument/2006/relationships" xmlns:p="http://schemas.openxmlformats.org/presentationml/2006/main">
  <p:tag name="__MICROSOFT_TRANSLATOR_CLM_SLIDEINFO" val="{&quot;Guid&quot;:&quot;a4a8bbb2-9f1b-442d-81d1-eac2c774a7aa&quot;,&quot;TimeStamp&quot;:&quot;2018-11-07T15:08:58.6983136-05:00&quot;}"/>
</p:tagLst>
</file>

<file path=ppt/tags/tag28.xml><?xml version="1.0" encoding="utf-8"?>
<p:tagLst xmlns:a="http://schemas.openxmlformats.org/drawingml/2006/main" xmlns:r="http://schemas.openxmlformats.org/officeDocument/2006/relationships" xmlns:p="http://schemas.openxmlformats.org/presentationml/2006/main">
  <p:tag name="__MICROSOFT_TRANSLATOR_CLM_SLIDEINFO" val="{&quot;Guid&quot;:&quot;7fb82c2f-38ec-43d6-a1fe-bc6fbd3271a6&quot;,&quot;TimeStamp&quot;:&quot;2018-11-07T15:08:58.6983136-05:00&quot;}"/>
</p:tagLst>
</file>

<file path=ppt/tags/tag29.xml><?xml version="1.0" encoding="utf-8"?>
<p:tagLst xmlns:a="http://schemas.openxmlformats.org/drawingml/2006/main" xmlns:r="http://schemas.openxmlformats.org/officeDocument/2006/relationships" xmlns:p="http://schemas.openxmlformats.org/presentationml/2006/main">
  <p:tag name="__MICROSOFT_TRANSLATOR_CLM_SLIDEINFO" val="{&quot;Guid&quot;:&quot;a19de2c9-e5c0-4329-a10d-a5d61446e3a0&quot;,&quot;TimeStamp&quot;:&quot;2018-11-07T15:08:58.6993136-05: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4bf4fd74-7f21-44c6-8ebc-9902cfd1cefb&quot;,&quot;TimeStamp&quot;:&quot;2018-11-07T15:08:58.6973131-05:00&quot;}"/>
</p:tagLst>
</file>

<file path=ppt/tags/tag30.xml><?xml version="1.0" encoding="utf-8"?>
<p:tagLst xmlns:a="http://schemas.openxmlformats.org/drawingml/2006/main" xmlns:r="http://schemas.openxmlformats.org/officeDocument/2006/relationships" xmlns:p="http://schemas.openxmlformats.org/presentationml/2006/main">
  <p:tag name="__MICROSOFT_TRANSLATOR_CLM_SLIDEINFO" val="{&quot;Guid&quot;:&quot;0f0229ac-81b1-4270-9567-c9e904c0f0fa&quot;,&quot;TimeStamp&quot;:&quot;2018-11-07T15:08:58.6993136-05:00&quot;}"/>
</p:tagLst>
</file>

<file path=ppt/tags/tag31.xml><?xml version="1.0" encoding="utf-8"?>
<p:tagLst xmlns:a="http://schemas.openxmlformats.org/drawingml/2006/main" xmlns:r="http://schemas.openxmlformats.org/officeDocument/2006/relationships" xmlns:p="http://schemas.openxmlformats.org/presentationml/2006/main">
  <p:tag name="__MICROSOFT_TRANSLATOR_CLM_SLIDEINFO" val="{&quot;Guid&quot;:&quot;0747ecf8-1342-4a6d-aa98-53458e76a798&quot;,&quot;TimeStamp&quot;:&quot;2018-11-07T15:08:58.6993136-05:00&quot;}"/>
</p:tagLst>
</file>

<file path=ppt/tags/tag32.xml><?xml version="1.0" encoding="utf-8"?>
<p:tagLst xmlns:a="http://schemas.openxmlformats.org/drawingml/2006/main" xmlns:r="http://schemas.openxmlformats.org/officeDocument/2006/relationships" xmlns:p="http://schemas.openxmlformats.org/presentationml/2006/main">
  <p:tag name="__MICROSOFT_TRANSLATOR_CLM_SLIDEINFO" val="{&quot;Guid&quot;:&quot;e7de8cc8-3866-474b-919b-85fe476821cb&quot;,&quot;TimeStamp&quot;:&quot;2018-11-07T15:08:58.6993136-05:00&quot;}"/>
</p:tagLst>
</file>

<file path=ppt/tags/tag33.xml><?xml version="1.0" encoding="utf-8"?>
<p:tagLst xmlns:a="http://schemas.openxmlformats.org/drawingml/2006/main" xmlns:r="http://schemas.openxmlformats.org/officeDocument/2006/relationships" xmlns:p="http://schemas.openxmlformats.org/presentationml/2006/main">
  <p:tag name="__MICROSOFT_TRANSLATOR_CLM_SLIDEINFO" val="{&quot;Guid&quot;:&quot;1cf0cd57-e568-4d30-9021-4a24eb842d7f&quot;,&quot;TimeStamp&quot;:&quot;2018-11-07T15:08:58.6993136-05:00&quot;}"/>
</p:tagLst>
</file>

<file path=ppt/tags/tag34.xml><?xml version="1.0" encoding="utf-8"?>
<p:tagLst xmlns:a="http://schemas.openxmlformats.org/drawingml/2006/main" xmlns:r="http://schemas.openxmlformats.org/officeDocument/2006/relationships" xmlns:p="http://schemas.openxmlformats.org/presentationml/2006/main">
  <p:tag name="__MICROSOFT_TRANSLATOR_CLM_SLIDEINFO" val="{&quot;Guid&quot;:&quot;778bf19b-4f28-4d49-9f1f-243d2b6e3379&quot;,&quot;TimeStamp&quot;:&quot;2018-11-07T15:08:58.6993136-05:00&quot;}"/>
</p:tagLst>
</file>

<file path=ppt/tags/tag35.xml><?xml version="1.0" encoding="utf-8"?>
<p:tagLst xmlns:a="http://schemas.openxmlformats.org/drawingml/2006/main" xmlns:r="http://schemas.openxmlformats.org/officeDocument/2006/relationships" xmlns:p="http://schemas.openxmlformats.org/presentationml/2006/main">
  <p:tag name="__MICROSOFT_TRANSLATOR_CLM_SLIDEINFO" val="{&quot;Guid&quot;:&quot;eb6e2ddd-6abc-4cd3-b1e3-63c1537be1f8&quot;,&quot;TimeStamp&quot;:&quot;2018-11-07T15:08:58.6993136-05:00&quot;}"/>
</p:tagLst>
</file>

<file path=ppt/tags/tag36.xml><?xml version="1.0" encoding="utf-8"?>
<p:tagLst xmlns:a="http://schemas.openxmlformats.org/drawingml/2006/main" xmlns:r="http://schemas.openxmlformats.org/officeDocument/2006/relationships" xmlns:p="http://schemas.openxmlformats.org/presentationml/2006/main">
  <p:tag name="__MICROSOFT_TRANSLATOR_CLM_SLIDEINFO" val="{&quot;Guid&quot;:&quot;b8097c40-eb95-420f-8ded-ca3e92dd3dfb&quot;,&quot;TimeStamp&quot;:&quot;2018-11-07T15:08:58.6993136-05:00&quot;}"/>
</p:tagLst>
</file>

<file path=ppt/tags/tag37.xml><?xml version="1.0" encoding="utf-8"?>
<p:tagLst xmlns:a="http://schemas.openxmlformats.org/drawingml/2006/main" xmlns:r="http://schemas.openxmlformats.org/officeDocument/2006/relationships" xmlns:p="http://schemas.openxmlformats.org/presentationml/2006/main">
  <p:tag name="__MICROSOFT_TRANSLATOR_CLM_SLIDEINFO" val="{&quot;Guid&quot;:&quot;ed0facc9-7ec4-4c32-9375-3bc890fcc720&quot;,&quot;TimeStamp&quot;:&quot;2018-11-07T15:08:58.6993136-05:00&quot;}"/>
</p:tagLst>
</file>

<file path=ppt/tags/tag38.xml><?xml version="1.0" encoding="utf-8"?>
<p:tagLst xmlns:a="http://schemas.openxmlformats.org/drawingml/2006/main" xmlns:r="http://schemas.openxmlformats.org/officeDocument/2006/relationships" xmlns:p="http://schemas.openxmlformats.org/presentationml/2006/main">
  <p:tag name="__MICROSOFT_TRANSLATOR_CLM_SLIDEINFO" val="{&quot;Guid&quot;:&quot;103b1743-f4a0-48e9-b4ee-d0a35b653974&quot;,&quot;TimeStamp&quot;:&quot;2018-11-07T15:08:58.6993136-05:00&quot;}"/>
</p:tagLst>
</file>

<file path=ppt/tags/tag39.xml><?xml version="1.0" encoding="utf-8"?>
<p:tagLst xmlns:a="http://schemas.openxmlformats.org/drawingml/2006/main" xmlns:r="http://schemas.openxmlformats.org/officeDocument/2006/relationships" xmlns:p="http://schemas.openxmlformats.org/presentationml/2006/main">
  <p:tag name="__MICROSOFT_TRANSLATOR_CLM_SLIDEINFO" val="{&quot;Guid&quot;:&quot;f85465db-1917-4c8e-9265-0ee605dc5b03&quot;,&quot;TimeStamp&quot;:&quot;2018-11-07T15:08:58.6993136-05: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6be41060-0a8e-44f7-92d0-7452ad8eac5c&quot;,&quot;TimeStamp&quot;:&quot;2018-11-07T15:08:58.6983136-05:00&quot;}"/>
</p:tagLst>
</file>

<file path=ppt/tags/tag40.xml><?xml version="1.0" encoding="utf-8"?>
<p:tagLst xmlns:a="http://schemas.openxmlformats.org/drawingml/2006/main" xmlns:r="http://schemas.openxmlformats.org/officeDocument/2006/relationships" xmlns:p="http://schemas.openxmlformats.org/presentationml/2006/main">
  <p:tag name="__MICROSOFT_TRANSLATOR_CLM_SLIDEINFO" val="{&quot;Guid&quot;:&quot;9ada9840-5082-4720-9fda-5d6bda8b07ae&quot;,&quot;TimeStamp&quot;:&quot;2018-11-07T15:08:58.6993136-05:00&quot;}"/>
</p:tagLst>
</file>

<file path=ppt/tags/tag41.xml><?xml version="1.0" encoding="utf-8"?>
<p:tagLst xmlns:a="http://schemas.openxmlformats.org/drawingml/2006/main" xmlns:r="http://schemas.openxmlformats.org/officeDocument/2006/relationships" xmlns:p="http://schemas.openxmlformats.org/presentationml/2006/main">
  <p:tag name="__MICROSOFT_TRANSLATOR_CLM_SLIDEINFO" val="{&quot;Guid&quot;:&quot;c322e0d2-430d-4068-9fa7-3478590d0ae9&quot;,&quot;TimeStamp&quot;:&quot;2018-11-07T15:08:58.6993136-05:00&quot;}"/>
</p:tagLst>
</file>

<file path=ppt/tags/tag4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6bb9b4e-8d66-421f-a383-dc4f6fbc9aa1&quot;,&quot;TimeStamp&quot;:&quot;2018-11-07T15:08:58.6993136-05:00&quot;}"/>
</p:tagLst>
</file>

<file path=ppt/tags/tag43.xml><?xml version="1.0" encoding="utf-8"?>
<p:tagLst xmlns:a="http://schemas.openxmlformats.org/drawingml/2006/main" xmlns:r="http://schemas.openxmlformats.org/officeDocument/2006/relationships" xmlns:p="http://schemas.openxmlformats.org/presentationml/2006/main">
  <p:tag name="__MICROSOFT_TRANSLATOR_CLM_SLIDEINFO" val="{&quot;Guid&quot;:&quot;7b840751-982d-4c76-86aa-393cd0abd947&quot;,&quot;TimeStamp&quot;:&quot;2018-11-07T15:08:58.6993136-05:00&quot;}"/>
</p:tagLst>
</file>

<file path=ppt/tags/tag44.xml><?xml version="1.0" encoding="utf-8"?>
<p:tagLst xmlns:a="http://schemas.openxmlformats.org/drawingml/2006/main" xmlns:r="http://schemas.openxmlformats.org/officeDocument/2006/relationships" xmlns:p="http://schemas.openxmlformats.org/presentationml/2006/main">
  <p:tag name="__MICROSOFT_TRANSLATOR_CLM_SLIDEINFO" val="{&quot;Guid&quot;:&quot;769ab53f-ef4a-4fd1-995c-1a500963d817&quot;,&quot;TimeStamp&quot;:&quot;2018-11-07T15:08:58.6993136-05:00&quot;}"/>
</p:tagLst>
</file>

<file path=ppt/tags/tag45.xml><?xml version="1.0" encoding="utf-8"?>
<p:tagLst xmlns:a="http://schemas.openxmlformats.org/drawingml/2006/main" xmlns:r="http://schemas.openxmlformats.org/officeDocument/2006/relationships" xmlns:p="http://schemas.openxmlformats.org/presentationml/2006/main">
  <p:tag name="__MICROSOFT_TRANSLATOR_CLM_SLIDEINFO" val="{&quot;Guid&quot;:&quot;6afedec6-b3e5-42a6-acc6-3711d4d76e50&quot;,&quot;TimeStamp&quot;:&quot;2018-11-07T15:08:58.6993136-05:00&quot;}"/>
</p:tagLst>
</file>

<file path=ppt/tags/tag46.xml><?xml version="1.0" encoding="utf-8"?>
<p:tagLst xmlns:a="http://schemas.openxmlformats.org/drawingml/2006/main" xmlns:r="http://schemas.openxmlformats.org/officeDocument/2006/relationships" xmlns:p="http://schemas.openxmlformats.org/presentationml/2006/main">
  <p:tag name="__MICROSOFT_TRANSLATOR_CLM_SLIDEINFO" val="{&quot;Guid&quot;:&quot;dc757419-b990-445f-bd7b-4e078b195fd4&quot;,&quot;TimeStamp&quot;:&quot;2018-11-07T15:08:58.6993136-05:00&quot;}"/>
</p:tagLst>
</file>

<file path=ppt/tags/tag47.xml><?xml version="1.0" encoding="utf-8"?>
<p:tagLst xmlns:a="http://schemas.openxmlformats.org/drawingml/2006/main" xmlns:r="http://schemas.openxmlformats.org/officeDocument/2006/relationships" xmlns:p="http://schemas.openxmlformats.org/presentationml/2006/main">
  <p:tag name="__MICROSOFT_TRANSLATOR_CLM_SLIDEINFO" val="{&quot;Guid&quot;:&quot;740cd9a1-a448-42ce-b658-6acf993d409a&quot;,&quot;TimeStamp&quot;:&quot;2018-11-07T15:08:58.6993136-05:00&quot;}"/>
</p:tagLst>
</file>

<file path=ppt/tags/tag48.xml><?xml version="1.0" encoding="utf-8"?>
<p:tagLst xmlns:a="http://schemas.openxmlformats.org/drawingml/2006/main" xmlns:r="http://schemas.openxmlformats.org/officeDocument/2006/relationships" xmlns:p="http://schemas.openxmlformats.org/presentationml/2006/main">
  <p:tag name="__MICROSOFT_TRANSLATOR_CLM_SLIDEINFO" val="{&quot;Guid&quot;:&quot;e731fea2-db5a-42c5-b8f0-03120f7f587c&quot;,&quot;TimeStamp&quot;:&quot;2018-11-07T15:08:58.6993136-05:00&quot;}"/>
</p:tagLst>
</file>

<file path=ppt/tags/tag49.xml><?xml version="1.0" encoding="utf-8"?>
<p:tagLst xmlns:a="http://schemas.openxmlformats.org/drawingml/2006/main" xmlns:r="http://schemas.openxmlformats.org/officeDocument/2006/relationships" xmlns:p="http://schemas.openxmlformats.org/presentationml/2006/main">
  <p:tag name="__MICROSOFT_TRANSLATOR_CLM_SLIDEINFO" val="{&quot;Guid&quot;:&quot;c542685a-3672-4ffe-8d7a-d535dc571bbc&quot;,&quot;TimeStamp&quot;:&quot;2018-11-07T15:08:58.6993136-05: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5aa2ea77-2b0f-4a61-8925-bab1f153984f&quot;,&quot;TimeStamp&quot;:&quot;2018-11-07T15:08:58.6983136-05:00&quot;}"/>
</p:tagLst>
</file>

<file path=ppt/tags/tag50.xml><?xml version="1.0" encoding="utf-8"?>
<p:tagLst xmlns:a="http://schemas.openxmlformats.org/drawingml/2006/main" xmlns:r="http://schemas.openxmlformats.org/officeDocument/2006/relationships" xmlns:p="http://schemas.openxmlformats.org/presentationml/2006/main">
  <p:tag name="__MICROSOFT_TRANSLATOR_CLM_SLIDEINFO" val="{&quot;Guid&quot;:&quot;75852b13-44d4-4a43-99d4-7b19603588bd&quot;,&quot;TimeStamp&quot;:&quot;2018-11-07T15:08:58.6993136-05:00&quot;}"/>
</p:tagLst>
</file>

<file path=ppt/tags/tag51.xml><?xml version="1.0" encoding="utf-8"?>
<p:tagLst xmlns:a="http://schemas.openxmlformats.org/drawingml/2006/main" xmlns:r="http://schemas.openxmlformats.org/officeDocument/2006/relationships" xmlns:p="http://schemas.openxmlformats.org/presentationml/2006/main">
  <p:tag name="__MICROSOFT_TRANSLATOR_CLM_SLIDEINFO" val="{&quot;Guid&quot;:&quot;41ad12ba-3f93-450c-a48c-103e7119d7d9&quot;,&quot;TimeStamp&quot;:&quot;2018-11-07T15:08:58.6993136-05: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c37688ad-055b-4dd5-8139-e7d12884dadd&quot;,&quot;TimeStamp&quot;:&quot;2018-11-07T15:08:58.6983136-05: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67b3695f-c2a9-402f-a119-b4daf59520df&quot;,&quot;TimeStamp&quot;:&quot;2018-11-07T15:08:58.6983136-05: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5927fef7-f4ea-4c16-830d-cf42f958c28a&quot;,&quot;TimeStamp&quot;:&quot;2018-11-07T15:08:58.6983136-05: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79b3485d-8833-4583-a91a-cab983962564&quot;,&quot;TimeStamp&quot;:&quot;2018-11-07T15:08:58.6983136-05:00&qu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2984</TotalTime>
  <Words>5097</Words>
  <Application>Microsoft Office PowerPoint</Application>
  <PresentationFormat>Widescreen</PresentationFormat>
  <Paragraphs>420</Paragraphs>
  <Slides>68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Century Gothic</vt:lpstr>
      <vt:lpstr>Wingdings 2</vt:lpstr>
      <vt:lpstr>Quotable</vt:lpstr>
      <vt:lpstr>Do Now 2019-2020</vt:lpstr>
      <vt:lpstr>Do Now</vt:lpstr>
      <vt:lpstr>DO NOW  Identify the  unsafe behaviors in the chemistry lab.  In your Do Now Journal, or on a separate piece of paper, make a list of each safety infraction that is found and explain why it is an unsafe behavior in the lab.</vt:lpstr>
      <vt:lpstr>Do Now</vt:lpstr>
      <vt:lpstr>Do Now</vt:lpstr>
      <vt:lpstr>Do Now</vt:lpstr>
      <vt:lpstr>Do Now 8.9.19</vt:lpstr>
      <vt:lpstr>Do Now 8.12.19</vt:lpstr>
      <vt:lpstr>Do Now 8.13.19</vt:lpstr>
      <vt:lpstr>Do Now 8.14.19</vt:lpstr>
      <vt:lpstr>Do Now 8.15.19</vt:lpstr>
      <vt:lpstr>Do Now 8.16.19</vt:lpstr>
      <vt:lpstr>Do Now 8.19.19 </vt:lpstr>
      <vt:lpstr>Do Now 8.20.19</vt:lpstr>
      <vt:lpstr>Do Now 8.21.19</vt:lpstr>
      <vt:lpstr>Do Now 8.22.19</vt:lpstr>
      <vt:lpstr>Do Now 8.23.19</vt:lpstr>
      <vt:lpstr>Do Now 8.26.19</vt:lpstr>
      <vt:lpstr>Do Now 8.27.19</vt:lpstr>
      <vt:lpstr>Do Now 8.28.19</vt:lpstr>
      <vt:lpstr>Do Now 8.29.19</vt:lpstr>
      <vt:lpstr>Do Now 8.30.19</vt:lpstr>
      <vt:lpstr>Do Now 9.3.19</vt:lpstr>
      <vt:lpstr>Do Now 9.4.19</vt:lpstr>
      <vt:lpstr>Do Now 9.5.19</vt:lpstr>
      <vt:lpstr>Do Now 9.6.19</vt:lpstr>
      <vt:lpstr>Do Now 9.9.19</vt:lpstr>
      <vt:lpstr>Do Now 9.10.19</vt:lpstr>
      <vt:lpstr>Do Now 9.11.19</vt:lpstr>
      <vt:lpstr>Do Now 9.16.19</vt:lpstr>
      <vt:lpstr>Do Now 9.17.19</vt:lpstr>
      <vt:lpstr>Do Now 9.18.19</vt:lpstr>
      <vt:lpstr>Do Now 9.19.19</vt:lpstr>
      <vt:lpstr>Do Now 9.20.19</vt:lpstr>
      <vt:lpstr>Do Now 9.30.19</vt:lpstr>
      <vt:lpstr>Do Now 10.1.19</vt:lpstr>
      <vt:lpstr>Do Now 10.2.19</vt:lpstr>
      <vt:lpstr>Do Now 10.3.19</vt:lpstr>
      <vt:lpstr>Do Now 10.4.19</vt:lpstr>
      <vt:lpstr>Do Now 10.7.19</vt:lpstr>
      <vt:lpstr>Do Now 10.8.19</vt:lpstr>
      <vt:lpstr>Do Now 10.9.19</vt:lpstr>
      <vt:lpstr>Do Now 10.10.19</vt:lpstr>
      <vt:lpstr>Do Now 10.11.19</vt:lpstr>
      <vt:lpstr>Do Now 10.14.19</vt:lpstr>
      <vt:lpstr>Do Now 10.15.19</vt:lpstr>
      <vt:lpstr>Do Now 10.16.19</vt:lpstr>
      <vt:lpstr>Do Now 10.17.19</vt:lpstr>
      <vt:lpstr>Do Now 10.18.19</vt:lpstr>
      <vt:lpstr>Do Now 10.22.19</vt:lpstr>
      <vt:lpstr>Do Now 10.23.19</vt:lpstr>
      <vt:lpstr>Do Now 10.24.19</vt:lpstr>
      <vt:lpstr>Do Now 10.25.19</vt:lpstr>
      <vt:lpstr>Do Now 10.28.19</vt:lpstr>
      <vt:lpstr>Do Now 10.29.19</vt:lpstr>
      <vt:lpstr>Do Now 10.30.19</vt:lpstr>
      <vt:lpstr>Do Now 10.31.19</vt:lpstr>
      <vt:lpstr>Do Now 11.1.19</vt:lpstr>
      <vt:lpstr>Do Now 11.1.19</vt:lpstr>
      <vt:lpstr>Do Now 11.4.19</vt:lpstr>
      <vt:lpstr>Do Now 11.6.19</vt:lpstr>
      <vt:lpstr>Do Now 11.7.19</vt:lpstr>
      <vt:lpstr>Do Now 11.8.19</vt:lpstr>
      <vt:lpstr>Do Now 11.11.19</vt:lpstr>
      <vt:lpstr>Do Now 11.13.19</vt:lpstr>
      <vt:lpstr>Do Now 11.14.19</vt:lpstr>
      <vt:lpstr>Do Now 11.18.19</vt:lpstr>
      <vt:lpstr>Do Now 11.21.19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2019-2020</dc:title>
  <dc:creator>Brittany Williams</dc:creator>
  <cp:lastModifiedBy>Brittany Williams</cp:lastModifiedBy>
  <cp:revision>2</cp:revision>
  <dcterms:created xsi:type="dcterms:W3CDTF">2019-11-19T13:13:18Z</dcterms:created>
  <dcterms:modified xsi:type="dcterms:W3CDTF">2019-11-21T14:57:52Z</dcterms:modified>
</cp:coreProperties>
</file>