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5" r:id="rId3"/>
    <p:sldId id="263" r:id="rId4"/>
    <p:sldId id="257" r:id="rId5"/>
    <p:sldId id="258" r:id="rId6"/>
    <p:sldId id="271" r:id="rId7"/>
    <p:sldId id="260" r:id="rId8"/>
    <p:sldId id="266" r:id="rId9"/>
    <p:sldId id="267" r:id="rId10"/>
    <p:sldId id="268" r:id="rId11"/>
    <p:sldId id="269" r:id="rId12"/>
    <p:sldId id="272" r:id="rId13"/>
    <p:sldId id="274" r:id="rId14"/>
    <p:sldId id="281" r:id="rId15"/>
    <p:sldId id="275" r:id="rId16"/>
    <p:sldId id="276" r:id="rId17"/>
    <p:sldId id="279" r:id="rId18"/>
    <p:sldId id="277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09F-EB47-40E1-80B4-498C82BF9657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51750-CE6A-40EF-A915-00318EC90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DD2C08-F884-426E-A50D-69A94BECF31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75D248-5809-418F-8942-B2738315FE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2C08-F884-426E-A50D-69A94BECF31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D248-5809-418F-8942-B2738315FE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2C08-F884-426E-A50D-69A94BECF31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D248-5809-418F-8942-B2738315FE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2C08-F884-426E-A50D-69A94BECF31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D248-5809-418F-8942-B2738315FE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2C08-F884-426E-A50D-69A94BECF31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D248-5809-418F-8942-B2738315FE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2C08-F884-426E-A50D-69A94BECF31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D248-5809-418F-8942-B2738315FE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2C08-F884-426E-A50D-69A94BECF31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D248-5809-418F-8942-B2738315FE1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2C08-F884-426E-A50D-69A94BECF31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D248-5809-418F-8942-B2738315FE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2C08-F884-426E-A50D-69A94BECF31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D248-5809-418F-8942-B2738315FE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7DD2C08-F884-426E-A50D-69A94BECF31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D248-5809-418F-8942-B2738315FE1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DD2C08-F884-426E-A50D-69A94BECF31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75D248-5809-418F-8942-B2738315FE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7DD2C08-F884-426E-A50D-69A94BECF31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75D248-5809-418F-8942-B2738315FE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Groundwater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Cave locations </a:t>
            </a:r>
            <a:r>
              <a:rPr lang="en-US" smtClean="0"/>
              <a:t>(over 500 in GA):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46"/>
          <a:stretch/>
        </p:blipFill>
        <p:spPr bwMode="auto">
          <a:xfrm>
            <a:off x="250479" y="1219200"/>
            <a:ext cx="8610600" cy="490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2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 Formations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stala</a:t>
            </a:r>
            <a:r>
              <a:rPr lang="en-US" b="1" dirty="0">
                <a:solidFill>
                  <a:srgbClr val="C00000"/>
                </a:solidFill>
              </a:rPr>
              <a:t>g</a:t>
            </a:r>
            <a:r>
              <a:rPr lang="en-US" dirty="0"/>
              <a:t>mite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stala</a:t>
            </a:r>
            <a:r>
              <a:rPr lang="en-US" b="1" dirty="0">
                <a:solidFill>
                  <a:srgbClr val="C00000"/>
                </a:solidFill>
              </a:rPr>
              <a:t>c</a:t>
            </a:r>
            <a:r>
              <a:rPr lang="en-US" dirty="0"/>
              <a:t>tites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07" y="1143000"/>
            <a:ext cx="40005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163370"/>
            <a:ext cx="4069295" cy="432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06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524001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roof of the cave collapses</a:t>
            </a:r>
          </a:p>
          <a:p>
            <a:r>
              <a:rPr lang="en-US" dirty="0" smtClean="0"/>
              <a:t>Because the water table lowers in the cave</a:t>
            </a:r>
          </a:p>
          <a:p>
            <a:r>
              <a:rPr lang="en-US" dirty="0"/>
              <a:t>c</a:t>
            </a:r>
            <a:r>
              <a:rPr lang="en-US" dirty="0" smtClean="0"/>
              <a:t>ommon in Florida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dirty="0" smtClean="0"/>
              <a:t>Sinkholes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47625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542" y="2514600"/>
            <a:ext cx="4323229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3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60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A.  porosity</a:t>
            </a:r>
          </a:p>
          <a:p>
            <a:r>
              <a:rPr lang="en-US" sz="2800" dirty="0" smtClean="0"/>
              <a:t>B.  </a:t>
            </a:r>
            <a:r>
              <a:rPr lang="en-US" sz="2800" dirty="0"/>
              <a:t>p</a:t>
            </a:r>
            <a:r>
              <a:rPr lang="en-US" sz="2800" dirty="0" smtClean="0"/>
              <a:t>ermeability</a:t>
            </a:r>
          </a:p>
          <a:p>
            <a:r>
              <a:rPr lang="en-US" sz="2800" dirty="0" smtClean="0"/>
              <a:t>C.  geology</a:t>
            </a:r>
          </a:p>
          <a:p>
            <a:r>
              <a:rPr lang="en-US" sz="2800" dirty="0" smtClean="0"/>
              <a:t>D.  recharge zone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of the following describes an aquifer’s ability to allow water to flow through?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7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1"/>
            <a:ext cx="42672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A.  zone of aeration</a:t>
            </a:r>
          </a:p>
          <a:p>
            <a:r>
              <a:rPr lang="en-US" dirty="0" smtClean="0"/>
              <a:t>B.  zone of saturation</a:t>
            </a:r>
          </a:p>
          <a:p>
            <a:r>
              <a:rPr lang="en-US" dirty="0" smtClean="0"/>
              <a:t>C.  the water table</a:t>
            </a:r>
          </a:p>
          <a:p>
            <a:r>
              <a:rPr lang="en-US" dirty="0" smtClean="0"/>
              <a:t>D.  topsoil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else could we call this area?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arrow is pointing to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27865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429000" y="5747657"/>
            <a:ext cx="1295400" cy="174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1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A.  water table</a:t>
            </a:r>
          </a:p>
          <a:p>
            <a:r>
              <a:rPr lang="en-US" sz="2800" dirty="0" smtClean="0"/>
              <a:t>B.  zone of aeration</a:t>
            </a:r>
          </a:p>
          <a:p>
            <a:r>
              <a:rPr lang="en-US" sz="2800" dirty="0" smtClean="0"/>
              <a:t>C.  well</a:t>
            </a:r>
          </a:p>
          <a:p>
            <a:r>
              <a:rPr lang="en-US" sz="2800" dirty="0" smtClean="0"/>
              <a:t>D.  cave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_____________ is the upper surface of the zone of saturation.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8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 deposition of rivers.</a:t>
            </a:r>
          </a:p>
          <a:p>
            <a:r>
              <a:rPr lang="en-US" dirty="0" smtClean="0"/>
              <a:t>B.  water pollution.</a:t>
            </a:r>
          </a:p>
          <a:p>
            <a:r>
              <a:rPr lang="en-US" dirty="0" smtClean="0"/>
              <a:t>C.  erosion by groundwater.</a:t>
            </a:r>
          </a:p>
          <a:p>
            <a:r>
              <a:rPr lang="en-US" dirty="0" smtClean="0"/>
              <a:t>D.  </a:t>
            </a:r>
            <a:r>
              <a:rPr lang="en-US" dirty="0"/>
              <a:t>t</a:t>
            </a:r>
            <a:r>
              <a:rPr lang="en-US" dirty="0" smtClean="0"/>
              <a:t>ranspiration.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Caves are mainly made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9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 that is drained by a river system.</a:t>
            </a:r>
          </a:p>
          <a:p>
            <a:r>
              <a:rPr lang="en-US" dirty="0" smtClean="0"/>
              <a:t>B.  where rainwater accumulates.</a:t>
            </a:r>
          </a:p>
          <a:p>
            <a:r>
              <a:rPr lang="en-US" dirty="0" smtClean="0"/>
              <a:t>C.  where the water table extends above Earth’s surface.</a:t>
            </a:r>
          </a:p>
          <a:p>
            <a:r>
              <a:rPr lang="en-US" dirty="0" smtClean="0"/>
              <a:t>D.  where the river water from tributaries accumulates.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watershed is a region of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 the base of the river and the start of a delta</a:t>
            </a:r>
          </a:p>
          <a:p>
            <a:r>
              <a:rPr lang="en-US" dirty="0" smtClean="0"/>
              <a:t>B.  the zones of aeration and saturation</a:t>
            </a:r>
          </a:p>
          <a:p>
            <a:r>
              <a:rPr lang="en-US" dirty="0" smtClean="0"/>
              <a:t>C.  between the artesian formation and spring</a:t>
            </a:r>
          </a:p>
          <a:p>
            <a:r>
              <a:rPr lang="en-US" dirty="0" smtClean="0"/>
              <a:t>D.  between the zones of percolation and evaporation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water table is found at the boundary of what?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9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 When there is too much runoff from a river?</a:t>
            </a:r>
          </a:p>
          <a:p>
            <a:r>
              <a:rPr lang="en-US" dirty="0" smtClean="0"/>
              <a:t>B.  When a floodplain is too small</a:t>
            </a:r>
          </a:p>
          <a:p>
            <a:r>
              <a:rPr lang="en-US" dirty="0" smtClean="0"/>
              <a:t>C.  When the water table is lower than a cave</a:t>
            </a:r>
          </a:p>
          <a:p>
            <a:r>
              <a:rPr lang="en-US" dirty="0" smtClean="0"/>
              <a:t>D.  When there is a lot of rain and snow in one year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a sinkhole form?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ps.gov/brca/forteachers/images/ground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0999"/>
            <a:ext cx="7467600" cy="56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2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roundwater.org/kc/images/groundwater_w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3896197" cy="584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9400" y="3032518"/>
            <a:ext cx="2438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Label:</a:t>
            </a:r>
          </a:p>
          <a:p>
            <a:pPr marL="457200" indent="-457200">
              <a:buAutoNum type="arabicPeriod"/>
            </a:pPr>
            <a:r>
              <a:rPr lang="en-US" sz="2200" dirty="0" smtClean="0"/>
              <a:t>aquifer </a:t>
            </a:r>
          </a:p>
          <a:p>
            <a:pPr marL="457200" indent="-457200">
              <a:buAutoNum type="arabicPeriod"/>
            </a:pPr>
            <a:r>
              <a:rPr lang="en-US" sz="2200" dirty="0" smtClean="0"/>
              <a:t>water table</a:t>
            </a:r>
          </a:p>
          <a:p>
            <a:pPr marL="457200" indent="-457200">
              <a:buAutoNum type="arabicPeriod"/>
            </a:pPr>
            <a:r>
              <a:rPr lang="en-US" sz="2200" dirty="0"/>
              <a:t>i</a:t>
            </a:r>
            <a:r>
              <a:rPr lang="en-US" sz="2200" dirty="0" smtClean="0"/>
              <a:t>mpermeable layer  </a:t>
            </a:r>
          </a:p>
          <a:p>
            <a:pPr marL="457200" indent="-457200">
              <a:buAutoNum type="arabicPeriod"/>
            </a:pPr>
            <a:r>
              <a:rPr lang="en-US" sz="2200" dirty="0" smtClean="0"/>
              <a:t>zone </a:t>
            </a:r>
            <a:r>
              <a:rPr lang="en-US" sz="2200" dirty="0"/>
              <a:t>of </a:t>
            </a:r>
            <a:r>
              <a:rPr lang="en-US" sz="2200" dirty="0" smtClean="0"/>
              <a:t>saturation</a:t>
            </a:r>
          </a:p>
          <a:p>
            <a:pPr marL="457200" indent="-457200">
              <a:buAutoNum type="arabicPeriod"/>
            </a:pPr>
            <a:r>
              <a:rPr lang="en-US" sz="2200" dirty="0" smtClean="0"/>
              <a:t>zone </a:t>
            </a:r>
            <a:r>
              <a:rPr lang="en-US" sz="2200" dirty="0"/>
              <a:t>of aeration, </a:t>
            </a:r>
            <a:endParaRPr lang="en-US" sz="2200" dirty="0" smtClean="0"/>
          </a:p>
          <a:p>
            <a:pPr marL="457200" indent="-457200">
              <a:buAutoNum type="arabicPeriod"/>
            </a:pPr>
            <a:r>
              <a:rPr lang="en-US" sz="2200" dirty="0"/>
              <a:t>r</a:t>
            </a:r>
            <a:r>
              <a:rPr lang="en-US" sz="2200" dirty="0" smtClean="0"/>
              <a:t>echarge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Part of the saturation zone where water can be pulled out for 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Drinking (50% in U.S.)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Farming (40% in U.S.)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marL="109728" indent="0">
              <a:lnSpc>
                <a:spcPct val="90000"/>
              </a:lnSpc>
              <a:buNone/>
            </a:pP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What are </a:t>
            </a:r>
            <a:r>
              <a:rPr lang="en-US" sz="4400" dirty="0" smtClean="0"/>
              <a:t>aquifers, and why are they important? 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pic>
        <p:nvPicPr>
          <p:cNvPr id="4" name="Picture 4" descr="http://www.oldsaybrookct.org/Pages/OldSaybrookCT_APA/0310D3E6-000F8513.1/aqui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0400"/>
            <a:ext cx="564930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81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Aquifers are replenished naturally by precipitation that percolates/infiltrates  downward through the soil and rock in what is called a natural </a:t>
            </a:r>
            <a:r>
              <a:rPr lang="en-US" u="sng" dirty="0" smtClean="0"/>
              <a:t>recharge</a:t>
            </a:r>
            <a:r>
              <a:rPr lang="en-US" dirty="0" smtClean="0"/>
              <a:t>.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Ex:  our fields and parks are recharge areas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Parking lots and building are not recharge areas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aquifers get their water?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9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577869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       </a:t>
            </a:r>
            <a:r>
              <a:rPr lang="en-US" sz="3200" b="1" dirty="0" smtClean="0">
                <a:solidFill>
                  <a:schemeClr val="tx2"/>
                </a:solidFill>
              </a:rPr>
              <a:t>Porosity</a:t>
            </a:r>
          </a:p>
          <a:p>
            <a:r>
              <a:rPr lang="en-US" dirty="0"/>
              <a:t>a</a:t>
            </a:r>
            <a:r>
              <a:rPr lang="en-US" dirty="0" smtClean="0"/>
              <a:t>mount of open spaces (pores) between the rock particles</a:t>
            </a:r>
          </a:p>
          <a:p>
            <a:r>
              <a:rPr lang="en-US" dirty="0"/>
              <a:t>d</a:t>
            </a:r>
            <a:r>
              <a:rPr lang="en-US" dirty="0" smtClean="0"/>
              <a:t>ue to size of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8683" y="197175"/>
            <a:ext cx="4038600" cy="577869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     </a:t>
            </a:r>
            <a:r>
              <a:rPr lang="en-US" sz="3200" b="1" dirty="0" smtClean="0">
                <a:solidFill>
                  <a:schemeClr val="tx2"/>
                </a:solidFill>
              </a:rPr>
              <a:t>Permeability</a:t>
            </a:r>
          </a:p>
          <a:p>
            <a:r>
              <a:rPr lang="en-US" dirty="0"/>
              <a:t>r</a:t>
            </a:r>
            <a:r>
              <a:rPr lang="en-US" dirty="0" smtClean="0"/>
              <a:t>ock’s ability to let water pass through</a:t>
            </a:r>
          </a:p>
          <a:p>
            <a:r>
              <a:rPr lang="en-US" dirty="0"/>
              <a:t>i</a:t>
            </a:r>
            <a:r>
              <a:rPr lang="en-US" dirty="0" smtClean="0"/>
              <a:t>mpermeable=rocks that stop the flow of water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5105400" cy="233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5391090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v</a:t>
            </a:r>
            <a:r>
              <a:rPr lang="en-US" sz="2000" b="1" dirty="0" smtClean="0"/>
              <a:t>ery</a:t>
            </a:r>
          </a:p>
          <a:p>
            <a:r>
              <a:rPr lang="en-US" sz="2000" b="1" dirty="0" smtClean="0"/>
              <a:t>permeable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72843" y="5452645"/>
            <a:ext cx="1651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Almost </a:t>
            </a:r>
          </a:p>
          <a:p>
            <a:r>
              <a:rPr lang="en-US" b="1" dirty="0" smtClean="0"/>
              <a:t>impermeable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64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r>
              <a:rPr lang="en-US" dirty="0" smtClean="0"/>
              <a:t>Currently groundwater in the United States is being withdrawn at four times its replacement rate. Some aquifers get very little (if any) recharge.</a:t>
            </a:r>
            <a:r>
              <a:rPr lang="en-US" sz="3600" dirty="0" smtClean="0"/>
              <a:t> </a:t>
            </a:r>
          </a:p>
          <a:p>
            <a:endParaRPr lang="en-US" sz="3600" dirty="0"/>
          </a:p>
          <a:p>
            <a:r>
              <a:rPr lang="en-US" sz="2800" dirty="0" smtClean="0"/>
              <a:t>U.S. </a:t>
            </a:r>
          </a:p>
          <a:p>
            <a:pPr marL="109728" indent="0">
              <a:buNone/>
            </a:pPr>
            <a:r>
              <a:rPr lang="en-US" sz="2800" dirty="0" smtClean="0"/>
              <a:t>aquifers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678872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11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Pollution of groundwater (leaching)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71600"/>
            <a:ext cx="815473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2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0600" y="1481328"/>
            <a:ext cx="3886200" cy="20082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</a:t>
            </a:r>
            <a:r>
              <a:rPr lang="en-US" dirty="0" smtClean="0"/>
              <a:t>any formed by chemical weathering (acid in groundwater) of rocks like limestone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Caves (also called caverns):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489551"/>
            <a:ext cx="4476750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6510" y="4362450"/>
            <a:ext cx="36407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Others are created by:</a:t>
            </a:r>
          </a:p>
          <a:p>
            <a:r>
              <a:rPr lang="en-US" sz="2400" dirty="0" smtClean="0"/>
              <a:t>&gt;volcanic action</a:t>
            </a:r>
          </a:p>
          <a:p>
            <a:r>
              <a:rPr lang="en-US" sz="2400" dirty="0" smtClean="0"/>
              <a:t>&gt;ocean waves</a:t>
            </a:r>
          </a:p>
          <a:p>
            <a:r>
              <a:rPr lang="en-US" sz="2400" dirty="0" smtClean="0"/>
              <a:t>&gt;erosion from streams</a:t>
            </a:r>
          </a:p>
          <a:p>
            <a:r>
              <a:rPr lang="en-US" sz="2400" dirty="0" smtClean="0"/>
              <a:t>&gt;glaciers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100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2170</TotalTime>
  <Words>496</Words>
  <Application>Microsoft Office PowerPoint</Application>
  <PresentationFormat>On-screen Show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Lucida Sans Unicode</vt:lpstr>
      <vt:lpstr>Verdana</vt:lpstr>
      <vt:lpstr>Wingdings 2</vt:lpstr>
      <vt:lpstr>Wingdings 3</vt:lpstr>
      <vt:lpstr>Concourse</vt:lpstr>
      <vt:lpstr>Groundwater</vt:lpstr>
      <vt:lpstr>PowerPoint Presentation</vt:lpstr>
      <vt:lpstr>PowerPoint Presentation</vt:lpstr>
      <vt:lpstr>What are aquifers, and why are they important?  </vt:lpstr>
      <vt:lpstr>How do aquifers get their water? </vt:lpstr>
      <vt:lpstr>PowerPoint Presentation</vt:lpstr>
      <vt:lpstr>PowerPoint Presentation</vt:lpstr>
      <vt:lpstr>Pollution of groundwater (leaching)</vt:lpstr>
      <vt:lpstr>Caves (also called caverns):</vt:lpstr>
      <vt:lpstr>Cave locations (over 500 in GA):</vt:lpstr>
      <vt:lpstr>Cave Formations</vt:lpstr>
      <vt:lpstr>Sinkholes</vt:lpstr>
      <vt:lpstr>Which of the following describes an aquifer’s ability to allow water to flow through?</vt:lpstr>
      <vt:lpstr>The arrow is pointing to</vt:lpstr>
      <vt:lpstr>A _____________ is the upper surface of the zone of saturation.</vt:lpstr>
      <vt:lpstr>Caves are mainly made by</vt:lpstr>
      <vt:lpstr>A watershed is a region of land</vt:lpstr>
      <vt:lpstr>The water table is found at the boundary of what?</vt:lpstr>
      <vt:lpstr>When does a sinkhole form?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Groundwater</dc:title>
  <dc:creator>Twila</dc:creator>
  <cp:lastModifiedBy>Brittany Dudek</cp:lastModifiedBy>
  <cp:revision>29</cp:revision>
  <dcterms:created xsi:type="dcterms:W3CDTF">2012-06-11T18:53:24Z</dcterms:created>
  <dcterms:modified xsi:type="dcterms:W3CDTF">2018-12-03T20:06:11Z</dcterms:modified>
</cp:coreProperties>
</file>