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sldIdLst>
    <p:sldId id="256" r:id="rId9"/>
    <p:sldId id="258" r:id="rId10"/>
    <p:sldId id="259" r:id="rId11"/>
    <p:sldId id="260" r:id="rId12"/>
    <p:sldId id="282" r:id="rId13"/>
    <p:sldId id="261" r:id="rId14"/>
    <p:sldId id="262" r:id="rId15"/>
    <p:sldId id="263" r:id="rId16"/>
    <p:sldId id="264" r:id="rId17"/>
    <p:sldId id="278" r:id="rId18"/>
    <p:sldId id="280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83" r:id="rId32"/>
    <p:sldId id="277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8" y="-12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1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D92B9-7956-432F-87DD-33A595CC34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07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3A44-5389-42F3-8B39-74068B7907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80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DD97A-D609-40F0-B90E-17C74D054A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57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7175-B63C-483E-925D-97D9DDDAD2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2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5CBE-3BA0-49FB-8A91-768AA18723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98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15DC0-AEAF-477C-9D9B-D321211600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02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7AC4-1198-4D66-B865-DA7857D165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6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5F92-517F-4275-89FF-A833F35927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10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077C-2AF6-4A77-B040-B2BC596C78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27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523F-C739-4088-BD96-ECED042AA3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08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CB7F-8B75-4407-8645-912D7C341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14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8801-D382-4BC5-8F21-45AA6B2BAB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71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C08B-C4D7-4D00-9C52-47ADD16276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07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14B1D-6F23-4581-8C87-505B7CB4B6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12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ABD4-1FB9-48FD-8515-F372750A44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4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9A8-D36C-4579-8DBD-2847D042FE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89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FBC5-3CE8-4F7D-8496-0E507B94F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89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99B2-4D81-47B5-B4CC-55DCB80F4E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1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5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6845-EAC6-4A41-B2C7-CE776404FD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29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6C79-7F4F-47E8-A119-0F8BA0226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248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A9EB-E8E5-4ECC-A3D3-B0F5D8FA7E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976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B83F-C2AB-4233-A053-21B573D542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08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8801-D382-4BC5-8F21-45AA6B2BAB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48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C08B-C4D7-4D00-9C52-47ADD16276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549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14B1D-6F23-4581-8C87-505B7CB4B6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468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ABD4-1FB9-48FD-8515-F372750A44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18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9A8-D36C-4579-8DBD-2847D042FE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50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FBC5-3CE8-4F7D-8496-0E507B94F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3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1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99B2-4D81-47B5-B4CC-55DCB80F4E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860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6845-EAC6-4A41-B2C7-CE776404FD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61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6C79-7F4F-47E8-A119-0F8BA0226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426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A9EB-E8E5-4ECC-A3D3-B0F5D8FA7E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777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B83F-C2AB-4233-A053-21B573D542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2303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8801-D382-4BC5-8F21-45AA6B2BAB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172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C08B-C4D7-4D00-9C52-47ADD16276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008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14B1D-6F23-4581-8C87-505B7CB4B6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887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ABD4-1FB9-48FD-8515-F372750A44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614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9A8-D36C-4579-8DBD-2847D042FE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1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93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FBC5-3CE8-4F7D-8496-0E507B94F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2131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99B2-4D81-47B5-B4CC-55DCB80F4E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754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6845-EAC6-4A41-B2C7-CE776404FD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89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6C79-7F4F-47E8-A119-0F8BA0226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920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A9EB-E8E5-4ECC-A3D3-B0F5D8FA7E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908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B83F-C2AB-4233-A053-21B573D542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709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D8801-D382-4BC5-8F21-45AA6B2BAB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946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C08B-C4D7-4D00-9C52-47ADD16276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538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14B1D-6F23-4581-8C87-505B7CB4B6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27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ABD4-1FB9-48FD-8515-F372750A44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6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66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9A8-D36C-4579-8DBD-2847D042FE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505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FBC5-3CE8-4F7D-8496-0E507B94F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951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99B2-4D81-47B5-B4CC-55DCB80F4E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875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6845-EAC6-4A41-B2C7-CE776404FD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087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6C79-7F4F-47E8-A119-0F8BA0226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A9EB-E8E5-4ECC-A3D3-B0F5D8FA7E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414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B83F-C2AB-4233-A053-21B573D542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5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107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54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03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93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66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03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923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962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25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19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107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54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923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93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66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03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923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962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25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9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8728-BB88-45FE-AEA4-7758EB950D45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9AD1-C6F7-4EDB-A279-64689068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2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485FB-34F9-46C1-A7CD-0B083C07EB2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8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53A19-2230-4968-85EB-F95FFB0347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53A19-2230-4968-85EB-F95FFB0347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2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53A19-2230-4968-85EB-F95FFB0347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9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53A19-2230-4968-85EB-F95FFB0347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6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plus(in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2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02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r.navy.mil/focus/ocean/motion/tides1.htm" TargetMode="External"/><Relationship Id="rId2" Type="http://schemas.openxmlformats.org/officeDocument/2006/relationships/hyperlink" Target="http://serc.carleton.edu/images/NAGTWorkshops/visualize04/tida_NOAA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n.edu/~vceed002/geoscience/oceanography/graphics/gif_jpg/whytides.gi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eathereye.kgan.com/expert/nino/index.html" TargetMode="External"/><Relationship Id="rId2" Type="http://schemas.openxmlformats.org/officeDocument/2006/relationships/hyperlink" Target="http://library.thinkquest.org/21988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books/earth_science/terc/content/visualizations/es1604/es1604page01.cfm?chapter_no=visualiz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14, sections 3-4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Waves and Tides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On a clear day, a tsunami suddenly hits the beach of an island in the South Pacific. What was the likely cause of the wave?</a:t>
            </a:r>
          </a:p>
          <a:p>
            <a:pPr lvl="1" eaLnBrk="1" hangingPunct="1"/>
            <a:r>
              <a:rPr lang="en-US" b="1" dirty="0" err="1" smtClean="0"/>
              <a:t>A.</a:t>
            </a:r>
            <a:r>
              <a:rPr lang="en-US" dirty="0" err="1" smtClean="0"/>
              <a:t>offshore</a:t>
            </a:r>
            <a:r>
              <a:rPr lang="en-US" dirty="0" smtClean="0"/>
              <a:t> hurricane</a:t>
            </a:r>
          </a:p>
          <a:p>
            <a:pPr lvl="1" eaLnBrk="1" hangingPunct="1"/>
            <a:r>
              <a:rPr lang="en-US" b="1" dirty="0" err="1" smtClean="0"/>
              <a:t>B.</a:t>
            </a:r>
            <a:r>
              <a:rPr lang="en-US" dirty="0" err="1" smtClean="0"/>
              <a:t>undersea</a:t>
            </a:r>
            <a:r>
              <a:rPr lang="en-US" dirty="0" smtClean="0"/>
              <a:t> earthquake</a:t>
            </a:r>
          </a:p>
          <a:p>
            <a:pPr lvl="1" eaLnBrk="1" hangingPunct="1"/>
            <a:r>
              <a:rPr lang="en-US" b="1" dirty="0" err="1" smtClean="0"/>
              <a:t>C.</a:t>
            </a:r>
            <a:r>
              <a:rPr lang="en-US" dirty="0" err="1" smtClean="0"/>
              <a:t>continental</a:t>
            </a:r>
            <a:r>
              <a:rPr lang="en-US" dirty="0" smtClean="0"/>
              <a:t> deflection</a:t>
            </a:r>
          </a:p>
          <a:p>
            <a:pPr lvl="1" eaLnBrk="1" hangingPunct="1"/>
            <a:r>
              <a:rPr lang="en-US" b="1" dirty="0" err="1" smtClean="0"/>
              <a:t>D.</a:t>
            </a:r>
            <a:r>
              <a:rPr lang="en-US" dirty="0" err="1" smtClean="0"/>
              <a:t>wind</a:t>
            </a:r>
            <a:r>
              <a:rPr lang="en-US" dirty="0" smtClean="0"/>
              <a:t> in the open ocean</a:t>
            </a:r>
          </a:p>
        </p:txBody>
      </p:sp>
    </p:spTree>
    <p:extLst>
      <p:ext uri="{BB962C8B-B14F-4D97-AF65-F5344CB8AC3E}">
        <p14:creationId xmlns:p14="http://schemas.microsoft.com/office/powerpoint/2010/main" val="223738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</p:spPr>
        <p:txBody>
          <a:bodyPr/>
          <a:lstStyle/>
          <a:p>
            <a:r>
              <a:rPr lang="en-US" dirty="0" smtClean="0"/>
              <a:t>Name 5 things that can cause a tsunami…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Underwater earthquake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Underwater volcanic eruption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Underwater landslide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Underwater explosion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Impact of a meteorite or comet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AC: Hurricane Storm Surge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sea level rises as a hurricane approaches</a:t>
            </a:r>
            <a:endParaRPr lang="en-US" i="1" dirty="0" smtClean="0"/>
          </a:p>
          <a:p>
            <a:pPr eaLnBrk="1" hangingPunct="1"/>
            <a:r>
              <a:rPr lang="en-US" dirty="0" smtClean="0"/>
              <a:t>mainly caused by high winds</a:t>
            </a:r>
          </a:p>
          <a:p>
            <a:pPr eaLnBrk="1" hangingPunct="1"/>
            <a:r>
              <a:rPr lang="en-US" dirty="0"/>
              <a:t>w</a:t>
            </a:r>
            <a:r>
              <a:rPr lang="en-US" dirty="0" smtClean="0"/>
              <a:t>orse if hurricane hits at high tide</a:t>
            </a:r>
          </a:p>
        </p:txBody>
      </p:sp>
      <p:pic>
        <p:nvPicPr>
          <p:cNvPr id="49156" name="Picture 5" descr="storm_surge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46926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2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Ch</a:t>
            </a:r>
            <a:r>
              <a:rPr lang="en-US" dirty="0" smtClean="0"/>
              <a:t> 14-4</a:t>
            </a:r>
          </a:p>
        </p:txBody>
      </p:sp>
    </p:spTree>
    <p:extLst>
      <p:ext uri="{BB962C8B-B14F-4D97-AF65-F5344CB8AC3E}">
        <p14:creationId xmlns:p14="http://schemas.microsoft.com/office/powerpoint/2010/main" val="42533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3352800" cy="1143000"/>
          </a:xfrm>
        </p:spPr>
        <p:txBody>
          <a:bodyPr/>
          <a:lstStyle/>
          <a:p>
            <a:pPr eaLnBrk="1" hangingPunct="1"/>
            <a:r>
              <a:rPr lang="en-US" smtClean="0"/>
              <a:t>Tides</a:t>
            </a:r>
          </a:p>
        </p:txBody>
      </p:sp>
      <p:pic>
        <p:nvPicPr>
          <p:cNvPr id="51203" name="Picture 5" descr="hst_h2o_018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752600"/>
            <a:ext cx="8915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4267409" y="4648200"/>
            <a:ext cx="487659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/>
              <a:t>--due </a:t>
            </a:r>
            <a:r>
              <a:rPr lang="en-US" sz="2800" dirty="0"/>
              <a:t>to gravitational pull of </a:t>
            </a:r>
          </a:p>
          <a:p>
            <a:pPr eaLnBrk="1" hangingPunct="1"/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moon</a:t>
            </a:r>
            <a:r>
              <a:rPr lang="en-US" sz="2800" dirty="0"/>
              <a:t> (the sun plays a </a:t>
            </a:r>
          </a:p>
          <a:p>
            <a:pPr eaLnBrk="1" hangingPunct="1"/>
            <a:r>
              <a:rPr lang="en-US" sz="2800" dirty="0"/>
              <a:t>minor role </a:t>
            </a:r>
            <a:r>
              <a:rPr lang="en-US" sz="2800" dirty="0" smtClean="0"/>
              <a:t>because it’s </a:t>
            </a:r>
            <a:r>
              <a:rPr lang="en-US" sz="2800" dirty="0"/>
              <a:t>so far </a:t>
            </a:r>
          </a:p>
          <a:p>
            <a:pPr eaLnBrk="1" hangingPunct="1"/>
            <a:r>
              <a:rPr lang="en-US" sz="2800" dirty="0"/>
              <a:t>away from Earth)</a:t>
            </a:r>
            <a:r>
              <a:rPr lang="en-US" dirty="0"/>
              <a:t>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00600" y="152400"/>
            <a:ext cx="4062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DYK:  even the Great Lakes </a:t>
            </a:r>
          </a:p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have small tides</a:t>
            </a:r>
          </a:p>
        </p:txBody>
      </p:sp>
    </p:spTree>
    <p:extLst>
      <p:ext uri="{BB962C8B-B14F-4D97-AF65-F5344CB8AC3E}">
        <p14:creationId xmlns:p14="http://schemas.microsoft.com/office/powerpoint/2010/main" val="88816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High and Low Tide</a:t>
            </a:r>
          </a:p>
        </p:txBody>
      </p:sp>
      <p:pic>
        <p:nvPicPr>
          <p:cNvPr id="52227" name="Picture 5" descr="hst_h2o_019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915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228600" y="5662613"/>
            <a:ext cx="85026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/>
              <a:t>usually 2 high tides (if in line with the moon) a day and </a:t>
            </a:r>
          </a:p>
          <a:p>
            <a:pPr eaLnBrk="1" hangingPunct="1"/>
            <a:r>
              <a:rPr lang="en-US" sz="2600"/>
              <a:t>2 low tides (if earth perpendicular to the moon) each day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2"/>
              </a:rPr>
              <a:t>Tidal Range </a:t>
            </a:r>
            <a:r>
              <a:rPr lang="en-US" sz="2400" b="1" smtClean="0"/>
              <a:t>(animated website)</a:t>
            </a:r>
          </a:p>
          <a:p>
            <a:pPr eaLnBrk="1" hangingPunct="1"/>
            <a:endParaRPr lang="en-US" b="1" smtClean="0"/>
          </a:p>
          <a:p>
            <a:pPr eaLnBrk="1" hangingPunct="1">
              <a:buFontTx/>
              <a:buNone/>
            </a:pPr>
            <a:r>
              <a:rPr lang="en-US" b="1" smtClean="0"/>
              <a:t>  </a:t>
            </a:r>
            <a:endParaRPr lang="en-US" b="1" smtClean="0">
              <a:hlinkClick r:id="rId3"/>
            </a:endParaRPr>
          </a:p>
          <a:p>
            <a:pPr eaLnBrk="1" hangingPunct="1">
              <a:buFontTx/>
              <a:buNone/>
            </a:pPr>
            <a:endParaRPr 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1688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Spring and Neap Tides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66FF"/>
                </a:solidFill>
              </a:rPr>
              <a:t>Spring tides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z="2800" i="1" smtClean="0"/>
              <a:t>largest tidal range</a:t>
            </a:r>
          </a:p>
          <a:p>
            <a:pPr lvl="1" eaLnBrk="1" hangingPunct="1"/>
            <a:r>
              <a:rPr lang="en-US" sz="2800" smtClean="0"/>
              <a:t> sun, earth, moon in line</a:t>
            </a:r>
          </a:p>
          <a:p>
            <a:pPr lvl="1" eaLnBrk="1" hangingPunct="1"/>
            <a:r>
              <a:rPr lang="en-US" sz="2800" smtClean="0"/>
              <a:t>happens twice a month </a:t>
            </a:r>
          </a:p>
          <a:p>
            <a:pPr lvl="2" eaLnBrk="1" hangingPunct="1"/>
            <a:r>
              <a:rPr lang="en-US" sz="2800" smtClean="0"/>
              <a:t>full</a:t>
            </a:r>
          </a:p>
          <a:p>
            <a:pPr lvl="2" eaLnBrk="1" hangingPunct="1"/>
            <a:r>
              <a:rPr lang="en-US" sz="2800" smtClean="0"/>
              <a:t>new moon</a:t>
            </a:r>
          </a:p>
          <a:p>
            <a:pPr eaLnBrk="1" hangingPunct="1">
              <a:buFontTx/>
              <a:buNone/>
            </a:pPr>
            <a:r>
              <a:rPr lang="en-US" smtClean="0"/>
              <a:t>  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66FF"/>
                </a:solidFill>
              </a:rPr>
              <a:t>Neap tides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z="2800" i="1" smtClean="0"/>
              <a:t>smallest tidal range</a:t>
            </a:r>
          </a:p>
          <a:p>
            <a:pPr lvl="1" eaLnBrk="1" hangingPunct="1"/>
            <a:r>
              <a:rPr lang="en-US" sz="2800" smtClean="0"/>
              <a:t> sun, earth, moon perpendicular</a:t>
            </a:r>
          </a:p>
          <a:p>
            <a:pPr lvl="1" eaLnBrk="1" hangingPunct="1"/>
            <a:r>
              <a:rPr lang="en-US" sz="2800" smtClean="0"/>
              <a:t>happens twice a month </a:t>
            </a:r>
          </a:p>
          <a:p>
            <a:pPr lvl="2" eaLnBrk="1" hangingPunct="1"/>
            <a:r>
              <a:rPr lang="en-US" sz="2800" smtClean="0"/>
              <a:t>first quarter</a:t>
            </a:r>
          </a:p>
          <a:p>
            <a:pPr lvl="2" eaLnBrk="1" hangingPunct="1"/>
            <a:r>
              <a:rPr lang="en-US" sz="2800" smtClean="0"/>
              <a:t>last quarter</a:t>
            </a:r>
          </a:p>
        </p:txBody>
      </p:sp>
      <p:pic>
        <p:nvPicPr>
          <p:cNvPr id="28678" name="Picture 6" descr="LastQuar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43475"/>
            <a:ext cx="1914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8" descr="s_full-m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7763"/>
            <a:ext cx="222885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6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286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1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8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Spring and Neap Tide</a:t>
            </a:r>
            <a:br>
              <a:rPr lang="en-US" sz="4000" smtClean="0"/>
            </a:br>
            <a:r>
              <a:rPr lang="en-US" sz="4000" smtClean="0"/>
              <a:t>(each once a month)</a:t>
            </a:r>
          </a:p>
        </p:txBody>
      </p:sp>
      <p:pic>
        <p:nvPicPr>
          <p:cNvPr id="55299" name="Picture 5" descr="hst_h2o_020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763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3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Tidal </a:t>
            </a:r>
            <a:r>
              <a:rPr lang="en-US" dirty="0" smtClean="0"/>
              <a:t>Range=difference between</a:t>
            </a:r>
            <a:br>
              <a:rPr lang="en-US" dirty="0" smtClean="0"/>
            </a:br>
            <a:r>
              <a:rPr lang="en-US" dirty="0" smtClean="0"/>
              <a:t>high and low tide</a:t>
            </a:r>
            <a:endParaRPr lang="en-US" dirty="0" smtClean="0"/>
          </a:p>
        </p:txBody>
      </p:sp>
      <p:pic>
        <p:nvPicPr>
          <p:cNvPr id="56323" name="Picture 5" descr="hst_h2o_021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610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578896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Low Tide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38850" y="5791200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 Tide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95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Waves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caused by </a:t>
            </a:r>
            <a:r>
              <a:rPr lang="en-US" dirty="0" smtClean="0">
                <a:solidFill>
                  <a:srgbClr val="FF3300"/>
                </a:solidFill>
              </a:rPr>
              <a:t>WINDS </a:t>
            </a:r>
          </a:p>
          <a:p>
            <a:pPr eaLnBrk="1" hangingPunct="1"/>
            <a:r>
              <a:rPr lang="en-US" dirty="0" smtClean="0"/>
              <a:t>but can also be caused by earthquakes or landslides</a:t>
            </a:r>
          </a:p>
          <a:p>
            <a:pPr eaLnBrk="1" hangingPunct="1"/>
            <a:r>
              <a:rPr lang="en-US" u="sng" dirty="0" smtClean="0"/>
              <a:t>wave size</a:t>
            </a:r>
            <a:r>
              <a:rPr lang="en-US" dirty="0" smtClean="0"/>
              <a:t> depends on </a:t>
            </a:r>
          </a:p>
          <a:p>
            <a:pPr lvl="1"/>
            <a:r>
              <a:rPr lang="en-US" dirty="0" smtClean="0"/>
              <a:t>1.  wind </a:t>
            </a:r>
            <a:r>
              <a:rPr lang="en-US" b="1" u="sng" dirty="0" smtClean="0"/>
              <a:t>speed</a:t>
            </a:r>
          </a:p>
          <a:p>
            <a:pPr lvl="1"/>
            <a:r>
              <a:rPr lang="en-US" dirty="0" smtClean="0"/>
              <a:t>2.  length of time the wind blows</a:t>
            </a:r>
          </a:p>
          <a:p>
            <a:pPr lvl="1"/>
            <a:r>
              <a:rPr lang="en-US" dirty="0" smtClean="0"/>
              <a:t>3.  the </a:t>
            </a:r>
            <a:r>
              <a:rPr lang="en-US" b="1" u="sng" dirty="0" smtClean="0"/>
              <a:t>distance</a:t>
            </a:r>
            <a:r>
              <a:rPr lang="en-US" dirty="0" smtClean="0"/>
              <a:t> over which the wind blows </a:t>
            </a:r>
          </a:p>
        </p:txBody>
      </p:sp>
    </p:spTree>
    <p:extLst>
      <p:ext uri="{BB962C8B-B14F-4D97-AF65-F5344CB8AC3E}">
        <p14:creationId xmlns:p14="http://schemas.microsoft.com/office/powerpoint/2010/main" val="137598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2"/>
              </a:rPr>
              <a:t>Spring and Neap Tide </a:t>
            </a:r>
            <a:r>
              <a:rPr lang="en-US" sz="2400" b="1" smtClean="0"/>
              <a:t>(animated website)</a:t>
            </a:r>
          </a:p>
        </p:txBody>
      </p:sp>
    </p:spTree>
    <p:extLst>
      <p:ext uri="{BB962C8B-B14F-4D97-AF65-F5344CB8AC3E}">
        <p14:creationId xmlns:p14="http://schemas.microsoft.com/office/powerpoint/2010/main" val="1234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WEBSITES---if time permits: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hlinkClick r:id="rId2"/>
              </a:rPr>
              <a:t>Destructive Power of Nature</a:t>
            </a: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>
              <a:hlinkClick r:id="rId3"/>
            </a:endParaRPr>
          </a:p>
          <a:p>
            <a:pPr marL="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62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/>
            <a:r>
              <a:rPr lang="en-US" dirty="0">
                <a:solidFill>
                  <a:srgbClr val="000000"/>
                </a:solidFill>
              </a:rPr>
              <a:t>What causes tides but NOT waves and currents?   </a:t>
            </a:r>
          </a:p>
          <a:p>
            <a:pPr lvl="0" eaLnBrk="1" hangingPunct="1"/>
            <a:r>
              <a:rPr lang="en-US" dirty="0">
                <a:solidFill>
                  <a:srgbClr val="000000"/>
                </a:solidFill>
              </a:rPr>
              <a:t>…</a:t>
            </a:r>
            <a:r>
              <a:rPr lang="en-US" b="1" dirty="0">
                <a:solidFill>
                  <a:srgbClr val="FF3300"/>
                </a:solidFill>
              </a:rPr>
              <a:t>moon’s (sun’s) gravity</a:t>
            </a:r>
          </a:p>
          <a:p>
            <a:pPr lvl="0" eaLnBrk="1" hangingPunct="1"/>
            <a:r>
              <a:rPr lang="en-US" dirty="0">
                <a:solidFill>
                  <a:srgbClr val="000000"/>
                </a:solidFill>
              </a:rPr>
              <a:t>A wave will increase in height when the distance over which the wind blows over the sea ___________.     </a:t>
            </a:r>
          </a:p>
          <a:p>
            <a:pPr lvl="0" eaLnBrk="1" hangingPunct="1"/>
            <a:r>
              <a:rPr lang="en-US" b="1" dirty="0">
                <a:solidFill>
                  <a:srgbClr val="FF3300"/>
                </a:solidFill>
              </a:rPr>
              <a:t>increases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553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If the first high tide of the day occurs at 1:00am, the next high tide will occur close to _________________.   </a:t>
            </a:r>
          </a:p>
          <a:p>
            <a:pPr eaLnBrk="1" hangingPunct="1"/>
            <a:r>
              <a:rPr lang="en-US" sz="2800" b="1" dirty="0" smtClean="0">
                <a:solidFill>
                  <a:srgbClr val="FF3300"/>
                </a:solidFill>
              </a:rPr>
              <a:t>approximately 1:00pm </a:t>
            </a:r>
            <a:r>
              <a:rPr lang="en-US" sz="2800" dirty="0" smtClean="0"/>
              <a:t>(1/2 day or 12 hours)</a:t>
            </a:r>
          </a:p>
          <a:p>
            <a:pPr eaLnBrk="1" hangingPunct="1"/>
            <a:r>
              <a:rPr lang="en-US" sz="2800" dirty="0" smtClean="0"/>
              <a:t>What is the alignment of the moon and earth for a </a:t>
            </a:r>
            <a:r>
              <a:rPr lang="en-US" sz="2800" b="1" dirty="0" smtClean="0"/>
              <a:t>high</a:t>
            </a:r>
            <a:r>
              <a:rPr lang="en-US" sz="2800" dirty="0" smtClean="0"/>
              <a:t> tide to occur?</a:t>
            </a:r>
          </a:p>
          <a:p>
            <a:pPr eaLnBrk="1" hangingPunct="1"/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Points </a:t>
            </a:r>
            <a:r>
              <a:rPr lang="en-US" sz="2800" b="1" dirty="0" smtClean="0">
                <a:solidFill>
                  <a:srgbClr val="FF0000"/>
                </a:solidFill>
              </a:rPr>
              <a:t>B &amp; D </a:t>
            </a:r>
            <a:r>
              <a:rPr lang="en-US" sz="2800" dirty="0" smtClean="0">
                <a:solidFill>
                  <a:srgbClr val="FF0000"/>
                </a:solidFill>
              </a:rPr>
              <a:t>will be having high tides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0"/>
            <a:ext cx="446665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3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wave will increase in height when the speed of the wind _______.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increases</a:t>
            </a:r>
          </a:p>
          <a:p>
            <a:r>
              <a:rPr lang="en-US" dirty="0"/>
              <a:t>What is a cause of waves and currents and NOT tides?    </a:t>
            </a:r>
          </a:p>
          <a:p>
            <a:r>
              <a:rPr lang="en-US" dirty="0">
                <a:solidFill>
                  <a:srgbClr val="FF0000"/>
                </a:solidFill>
              </a:rPr>
              <a:t>….wind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Which of the following statements describes the relative positions of Earth, the sun, and the moon when the </a:t>
            </a:r>
            <a:r>
              <a:rPr lang="en-US" sz="2800" b="1" u="sng" dirty="0" smtClean="0"/>
              <a:t>smallest</a:t>
            </a:r>
            <a:r>
              <a:rPr lang="en-US" sz="2800" b="1" dirty="0" smtClean="0"/>
              <a:t> difference between high tide and low tide occurs?</a:t>
            </a:r>
          </a:p>
          <a:p>
            <a:pPr lvl="1" eaLnBrk="1" hangingPunct="1"/>
            <a:r>
              <a:rPr lang="en-US" b="1" dirty="0" err="1" smtClean="0"/>
              <a:t>A.</a:t>
            </a:r>
            <a:r>
              <a:rPr lang="en-US" dirty="0" err="1" smtClean="0"/>
              <a:t>The</a:t>
            </a:r>
            <a:r>
              <a:rPr lang="en-US" dirty="0" smtClean="0"/>
              <a:t> sun and Earth were at right angles to each other relative to the moon.</a:t>
            </a:r>
          </a:p>
          <a:p>
            <a:pPr lvl="1" eaLnBrk="1" hangingPunct="1"/>
            <a:r>
              <a:rPr lang="en-US" b="1" dirty="0" err="1" smtClean="0"/>
              <a:t>B.</a:t>
            </a:r>
            <a:r>
              <a:rPr lang="en-US" dirty="0" err="1" smtClean="0"/>
              <a:t>The</a:t>
            </a:r>
            <a:r>
              <a:rPr lang="en-US" dirty="0" smtClean="0"/>
              <a:t> sun and moon were at right angles to each other relative to Earth.</a:t>
            </a:r>
          </a:p>
          <a:p>
            <a:pPr lvl="1" eaLnBrk="1" hangingPunct="1"/>
            <a:r>
              <a:rPr lang="en-US" b="1" dirty="0" err="1" smtClean="0"/>
              <a:t>C.</a:t>
            </a:r>
            <a:r>
              <a:rPr lang="en-US" dirty="0" err="1" smtClean="0"/>
              <a:t>The</a:t>
            </a:r>
            <a:r>
              <a:rPr lang="en-US" dirty="0" smtClean="0"/>
              <a:t> sun, moon, and Earth were aligned, with the moon between the sun and Earth.</a:t>
            </a:r>
          </a:p>
          <a:p>
            <a:pPr lvl="1" eaLnBrk="1" hangingPunct="1"/>
            <a:r>
              <a:rPr lang="en-US" b="1" dirty="0" err="1" smtClean="0"/>
              <a:t>D.</a:t>
            </a:r>
            <a:r>
              <a:rPr lang="en-US" dirty="0" err="1" smtClean="0"/>
              <a:t>The</a:t>
            </a:r>
            <a:r>
              <a:rPr lang="en-US" dirty="0" smtClean="0"/>
              <a:t> sun, moon, and Earth were aligned, with the Earth between the sun and moon.</a:t>
            </a:r>
          </a:p>
        </p:txBody>
      </p:sp>
    </p:spTree>
    <p:extLst>
      <p:ext uri="{BB962C8B-B14F-4D97-AF65-F5344CB8AC3E}">
        <p14:creationId xmlns:p14="http://schemas.microsoft.com/office/powerpoint/2010/main" val="190702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What combination of tides is occurring when you see the </a:t>
            </a:r>
            <a:r>
              <a:rPr lang="en-US" sz="2800" b="1" u="sng" dirty="0" smtClean="0"/>
              <a:t>full</a:t>
            </a:r>
            <a:r>
              <a:rPr lang="en-US" sz="2800" b="1" dirty="0" smtClean="0"/>
              <a:t> moon directly overhead?</a:t>
            </a:r>
          </a:p>
          <a:p>
            <a:pPr lvl="1" eaLnBrk="1" hangingPunct="1"/>
            <a:r>
              <a:rPr lang="en-US" b="1" dirty="0" err="1" smtClean="0"/>
              <a:t>A.</a:t>
            </a:r>
            <a:r>
              <a:rPr lang="en-US" dirty="0" err="1" smtClean="0"/>
              <a:t>high</a:t>
            </a:r>
            <a:r>
              <a:rPr lang="en-US" dirty="0" smtClean="0"/>
              <a:t> tide during a neap tide</a:t>
            </a:r>
          </a:p>
          <a:p>
            <a:pPr lvl="1" eaLnBrk="1" hangingPunct="1"/>
            <a:r>
              <a:rPr lang="en-US" b="1" dirty="0" err="1" smtClean="0"/>
              <a:t>B.</a:t>
            </a:r>
            <a:r>
              <a:rPr lang="en-US" dirty="0" err="1" smtClean="0"/>
              <a:t>low</a:t>
            </a:r>
            <a:r>
              <a:rPr lang="en-US" dirty="0" smtClean="0"/>
              <a:t> tide during a neap tide</a:t>
            </a:r>
          </a:p>
          <a:p>
            <a:pPr lvl="1" eaLnBrk="1" hangingPunct="1"/>
            <a:r>
              <a:rPr lang="en-US" b="1" dirty="0" err="1" smtClean="0"/>
              <a:t>C.</a:t>
            </a:r>
            <a:r>
              <a:rPr lang="en-US" dirty="0" err="1" smtClean="0"/>
              <a:t>high</a:t>
            </a:r>
            <a:r>
              <a:rPr lang="en-US" dirty="0" smtClean="0"/>
              <a:t> tide during a spring tide</a:t>
            </a:r>
          </a:p>
          <a:p>
            <a:pPr lvl="1" eaLnBrk="1" hangingPunct="1"/>
            <a:r>
              <a:rPr lang="en-US" b="1" dirty="0" err="1" smtClean="0"/>
              <a:t>D.</a:t>
            </a:r>
            <a:r>
              <a:rPr lang="en-US" dirty="0" err="1" smtClean="0"/>
              <a:t>low</a:t>
            </a:r>
            <a:r>
              <a:rPr lang="en-US" dirty="0" smtClean="0"/>
              <a:t> tide during a spring tide</a:t>
            </a:r>
          </a:p>
        </p:txBody>
      </p:sp>
    </p:spTree>
    <p:extLst>
      <p:ext uri="{BB962C8B-B14F-4D97-AF65-F5344CB8AC3E}">
        <p14:creationId xmlns:p14="http://schemas.microsoft.com/office/powerpoint/2010/main" val="61058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a Wave</a:t>
            </a:r>
          </a:p>
        </p:txBody>
      </p:sp>
      <p:pic>
        <p:nvPicPr>
          <p:cNvPr id="43011" name="Picture 5" descr="hst_h2o_012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51535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4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/>
              <a:t>Wave </a:t>
            </a:r>
            <a:br>
              <a:rPr lang="en-US" sz="4000" smtClean="0"/>
            </a:br>
            <a:r>
              <a:rPr lang="en-US" sz="4000" smtClean="0"/>
              <a:t>movement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energy moves </a:t>
            </a:r>
            <a:r>
              <a:rPr lang="en-US" b="1" u="sng" dirty="0" smtClean="0"/>
              <a:t>forward</a:t>
            </a:r>
          </a:p>
          <a:p>
            <a:pPr eaLnBrk="1" hangingPunct="1"/>
            <a:r>
              <a:rPr lang="en-US" dirty="0" smtClean="0"/>
              <a:t>But water molecules move in a </a:t>
            </a:r>
            <a:r>
              <a:rPr lang="en-US" b="1" dirty="0" smtClean="0">
                <a:solidFill>
                  <a:schemeClr val="hlink"/>
                </a:solidFill>
              </a:rPr>
              <a:t>small circle</a:t>
            </a:r>
            <a:r>
              <a:rPr lang="en-US" dirty="0" smtClean="0"/>
              <a:t> </a:t>
            </a:r>
          </a:p>
        </p:txBody>
      </p:sp>
      <p:pic>
        <p:nvPicPr>
          <p:cNvPr id="44036" name="Picture 5" descr="hst_h2o_013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586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10400" cy="1143000"/>
          </a:xfrm>
        </p:spPr>
        <p:txBody>
          <a:bodyPr/>
          <a:lstStyle/>
          <a:p>
            <a:r>
              <a:rPr lang="en-US" sz="3200" dirty="0" smtClean="0"/>
              <a:t>A wave will get bigger (higher) when the distance over which the wind blows over the sea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A.  increases (blows over a longer distance).</a:t>
            </a:r>
          </a:p>
          <a:p>
            <a:r>
              <a:rPr lang="en-US" sz="2800" dirty="0" smtClean="0"/>
              <a:t>B.  decreases (blows over a shorter distance).</a:t>
            </a:r>
          </a:p>
          <a:p>
            <a:r>
              <a:rPr lang="en-US" sz="2800" dirty="0" smtClean="0"/>
              <a:t>C.  stays the same.</a:t>
            </a:r>
          </a:p>
          <a:p>
            <a:r>
              <a:rPr lang="en-US" sz="2800" dirty="0" smtClean="0"/>
              <a:t>D.  is 0 kilometers (the wind does not blow).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29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Wave motion </a:t>
            </a:r>
            <a:r>
              <a:rPr lang="en-US" sz="2400" smtClean="0"/>
              <a:t>(animated website)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08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AC:  Wave </a:t>
            </a:r>
            <a:r>
              <a:rPr lang="en-US" dirty="0" smtClean="0"/>
              <a:t>Speed (in m/s)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Wave period (sec)—</a:t>
            </a:r>
            <a:r>
              <a:rPr lang="en-US" b="1" dirty="0" smtClean="0"/>
              <a:t>time</a:t>
            </a:r>
            <a:r>
              <a:rPr lang="en-US" dirty="0" smtClean="0"/>
              <a:t> it takes for the next wave to pass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Wave speed= </a:t>
            </a:r>
            <a:r>
              <a:rPr lang="en-US" u="sng" dirty="0" smtClean="0"/>
              <a:t>wavelength (m)</a:t>
            </a:r>
            <a:r>
              <a:rPr lang="en-US" dirty="0" smtClean="0"/>
              <a:t>                                         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dirty="0" smtClean="0"/>
              <a:t>                               wave period (s)</a:t>
            </a:r>
          </a:p>
        </p:txBody>
      </p:sp>
    </p:spTree>
    <p:extLst>
      <p:ext uri="{BB962C8B-B14F-4D97-AF65-F5344CB8AC3E}">
        <p14:creationId xmlns:p14="http://schemas.microsoft.com/office/powerpoint/2010/main" val="17323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{enrich}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hlink"/>
                </a:solidFill>
              </a:rPr>
              <a:t>undertow</a:t>
            </a:r>
            <a:r>
              <a:rPr lang="en-US" smtClean="0"/>
              <a:t>=after the wave crashes, the water (with sand) returns to the ocean underneath the new incoming waves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hlink"/>
                </a:solidFill>
              </a:rPr>
              <a:t>longshore current</a:t>
            </a:r>
            <a:r>
              <a:rPr lang="en-US" smtClean="0"/>
              <a:t> --formed when waves hit the shore at an angle (redeposits sand along the shore)—transports most of the sediments in beach environments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hlink"/>
                </a:solidFill>
              </a:rPr>
              <a:t>rip current</a:t>
            </a:r>
            <a:r>
              <a:rPr lang="en-US" smtClean="0"/>
              <a:t> —forms when a sandbar breaks; you should swim parallel to the shore (can be very dangerous)</a:t>
            </a:r>
          </a:p>
        </p:txBody>
      </p:sp>
    </p:spTree>
    <p:extLst>
      <p:ext uri="{BB962C8B-B14F-4D97-AF65-F5344CB8AC3E}">
        <p14:creationId xmlns:p14="http://schemas.microsoft.com/office/powerpoint/2010/main" val="1102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Tsunami</a:t>
            </a:r>
            <a:r>
              <a:rPr lang="en-US" sz="4000" smtClean="0"/>
              <a:t> (NOT tidal wave!)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dirty="0" smtClean="0"/>
              <a:t>GIANT WAVE----Japanese </a:t>
            </a:r>
            <a:r>
              <a:rPr lang="en-US" dirty="0" smtClean="0"/>
              <a:t>for “harbor wave”</a:t>
            </a:r>
          </a:p>
          <a:p>
            <a:pPr eaLnBrk="1" hangingPunct="1"/>
            <a:r>
              <a:rPr lang="en-US" dirty="0" smtClean="0"/>
              <a:t>caused by </a:t>
            </a:r>
            <a:r>
              <a:rPr lang="en-US" dirty="0" smtClean="0">
                <a:solidFill>
                  <a:srgbClr val="FF3300"/>
                </a:solidFill>
              </a:rPr>
              <a:t>underwater earthquakes</a:t>
            </a:r>
            <a:r>
              <a:rPr lang="en-US" dirty="0" smtClean="0"/>
              <a:t> (6.5 or above on the Richter Scale), volcanoes, landslides, underwater explosions, or even the impact of a meteor or comet</a:t>
            </a:r>
          </a:p>
          <a:p>
            <a:pPr eaLnBrk="1" hangingPunct="1"/>
            <a:r>
              <a:rPr lang="en-US" dirty="0" smtClean="0"/>
              <a:t>most occur in the Pacific ocean (more earthquakes)</a:t>
            </a:r>
          </a:p>
          <a:p>
            <a:pPr eaLnBrk="1" hangingPunct="1"/>
            <a:r>
              <a:rPr lang="en-US" dirty="0" smtClean="0"/>
              <a:t>moves at about </a:t>
            </a:r>
          </a:p>
          <a:p>
            <a:pPr marL="0" indent="0" eaLnBrk="1" hangingPunct="1">
              <a:buNone/>
            </a:pPr>
            <a:r>
              <a:rPr lang="en-US" dirty="0" smtClean="0"/>
              <a:t>500 km/h</a:t>
            </a:r>
          </a:p>
        </p:txBody>
      </p:sp>
      <p:pic>
        <p:nvPicPr>
          <p:cNvPr id="48132" name="Picture 5" descr="hst_h2o_016_b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639" y="4343400"/>
            <a:ext cx="5391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5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768</Words>
  <Application>Microsoft Office PowerPoint</Application>
  <PresentationFormat>On-screen Show (4:3)</PresentationFormat>
  <Paragraphs>108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Office Theme</vt:lpstr>
      <vt:lpstr>Default Design</vt:lpstr>
      <vt:lpstr>1_Default Design</vt:lpstr>
      <vt:lpstr>2_Default Design</vt:lpstr>
      <vt:lpstr>3_Default Design</vt:lpstr>
      <vt:lpstr>4_Default Design</vt:lpstr>
      <vt:lpstr>iRespondQuestionMaster</vt:lpstr>
      <vt:lpstr>iRespondGraphMaster</vt:lpstr>
      <vt:lpstr>Ch 14, sections 3-4</vt:lpstr>
      <vt:lpstr>Waves</vt:lpstr>
      <vt:lpstr>Parts of a Wave</vt:lpstr>
      <vt:lpstr>Wave  movement</vt:lpstr>
      <vt:lpstr>A wave will get bigger (higher) when the distance over which the wind blows over the sea</vt:lpstr>
      <vt:lpstr>PowerPoint Presentation</vt:lpstr>
      <vt:lpstr>AC:  Wave Speed (in m/s)</vt:lpstr>
      <vt:lpstr>{enrich}</vt:lpstr>
      <vt:lpstr>Tsunami (NOT tidal wave!)</vt:lpstr>
      <vt:lpstr>PowerPoint Presentation</vt:lpstr>
      <vt:lpstr>Name 5 things that can cause a tsunami…</vt:lpstr>
      <vt:lpstr>AC: Hurricane Storm Surge</vt:lpstr>
      <vt:lpstr>PowerPoint Presentation</vt:lpstr>
      <vt:lpstr>Tides</vt:lpstr>
      <vt:lpstr>High and Low Tide</vt:lpstr>
      <vt:lpstr>PowerPoint Presentation</vt:lpstr>
      <vt:lpstr>Spring and Neap Tides </vt:lpstr>
      <vt:lpstr>Spring and Neap Tide (each once a month)</vt:lpstr>
      <vt:lpstr>Tidal Range=difference between high and low tide</vt:lpstr>
      <vt:lpstr>PowerPoint Presentation</vt:lpstr>
      <vt:lpstr>WEBSITES---if time permits:</vt:lpstr>
      <vt:lpstr>Questions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13, sections 3-4</dc:title>
  <dc:creator>Twila</dc:creator>
  <cp:lastModifiedBy>Twila</cp:lastModifiedBy>
  <cp:revision>19</cp:revision>
  <dcterms:created xsi:type="dcterms:W3CDTF">2012-06-23T16:58:05Z</dcterms:created>
  <dcterms:modified xsi:type="dcterms:W3CDTF">2014-01-01T21:11:29Z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