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handoutMasterIdLst>
    <p:handoutMasterId r:id="rId13"/>
  </p:handoutMasterIdLst>
  <p:sldIdLst>
    <p:sldId id="264" r:id="rId4"/>
    <p:sldId id="257" r:id="rId5"/>
    <p:sldId id="267" r:id="rId6"/>
    <p:sldId id="266" r:id="rId7"/>
    <p:sldId id="261" r:id="rId8"/>
    <p:sldId id="258" r:id="rId9"/>
    <p:sldId id="259" r:id="rId10"/>
    <p:sldId id="263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169C2-2D4C-4372-953F-06C016BE348B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C28C5-4FC7-4322-9EF6-5DC471F61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7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AA9A0-C000-4076-BDD4-9C7D676716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68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0FF1B-CBD8-4C81-9DFC-CDC3F5B062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51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E574-E4FE-4F2F-84F4-57D0392E99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21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BDDCA-FAFD-43E9-B6F4-C246A3D62E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04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79F09-D56D-48E5-99D4-1CFE96C283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14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88F0-F61C-4E8F-9A4C-A0FB9741F9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526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F7067-C367-44D7-B8AB-1E39DB12DB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43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595B-F48C-4828-B5C1-487F3E7371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889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A8B9F-72FA-4CC0-91CB-C7895D2901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949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6A5DC-9105-48CC-AD51-417E6DD495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80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631FA-A9AA-4B22-9B5C-C7949A03ED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8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BDDCA-FAFD-43E9-B6F4-C246A3D62E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04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0FF1B-CBD8-4C81-9DFC-CDC3F5B062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511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E574-E4FE-4F2F-84F4-57D0392E99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21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BDDCA-FAFD-43E9-B6F4-C246A3D62E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048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79F09-D56D-48E5-99D4-1CFE96C283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148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88F0-F61C-4E8F-9A4C-A0FB9741F9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5264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F7067-C367-44D7-B8AB-1E39DB12DB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433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595B-F48C-4828-B5C1-487F3E7371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8891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A8B9F-72FA-4CC0-91CB-C7895D2901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9491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6A5DC-9105-48CC-AD51-417E6DD495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802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631FA-A9AA-4B22-9B5C-C7949A03ED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8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79F09-D56D-48E5-99D4-1CFE96C283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148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0FF1B-CBD8-4C81-9DFC-CDC3F5B062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5113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E574-E4FE-4F2F-84F4-57D0392E99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2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88F0-F61C-4E8F-9A4C-A0FB9741F9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52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F7067-C367-44D7-B8AB-1E39DB12DB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4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595B-F48C-4828-B5C1-487F3E7371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88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A8B9F-72FA-4CC0-91CB-C7895D2901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94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6A5DC-9105-48CC-AD51-417E6DD495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80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631FA-A9AA-4B22-9B5C-C7949A03ED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8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78166F-A2EE-4C40-B5C7-651CEB91573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9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3">
        <p:tmplLst>
          <p:tmpl lvl="1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9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689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 Pressure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15-1b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6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Air Pressure (fill in visual organizer)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As you increase altitude/elevation, air pressure, density, </a:t>
            </a:r>
            <a:r>
              <a:rPr lang="en-US" b="1" dirty="0" smtClean="0"/>
              <a:t>and</a:t>
            </a:r>
            <a:r>
              <a:rPr lang="en-US" dirty="0" smtClean="0"/>
              <a:t> temperature DECREASES   (ex: ears pop due to pressure change)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81400"/>
            <a:ext cx="298132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232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Air Pressure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0" r="31260" b="27717"/>
          <a:stretch/>
        </p:blipFill>
        <p:spPr bwMode="auto">
          <a:xfrm>
            <a:off x="1874421" y="3367320"/>
            <a:ext cx="1902038" cy="349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0" r="31260" b="27717"/>
          <a:stretch/>
        </p:blipFill>
        <p:spPr bwMode="auto">
          <a:xfrm>
            <a:off x="6248400" y="3367320"/>
            <a:ext cx="1902038" cy="349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787340" y="1676400"/>
            <a:ext cx="38100" cy="2057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089214" y="1562100"/>
            <a:ext cx="0" cy="2286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08410" y="4038600"/>
            <a:ext cx="3313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High Pressure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42555" y="4013999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Low Pressure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50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038600" cy="5592763"/>
          </a:xfrm>
        </p:spPr>
        <p:txBody>
          <a:bodyPr/>
          <a:lstStyle/>
          <a:p>
            <a:r>
              <a:rPr lang="en-US" dirty="0" smtClean="0"/>
              <a:t>Cool air sinks, creating </a:t>
            </a:r>
            <a:r>
              <a:rPr lang="en-US" b="1" dirty="0" smtClean="0">
                <a:solidFill>
                  <a:srgbClr val="0070C0"/>
                </a:solidFill>
              </a:rPr>
              <a:t>HIGH PRESSURE </a:t>
            </a:r>
            <a:r>
              <a:rPr lang="en-US" dirty="0" smtClean="0"/>
              <a:t>(results in few or no clouds)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438399"/>
            <a:ext cx="1965960" cy="3518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4038600" cy="5592763"/>
          </a:xfrm>
        </p:spPr>
        <p:txBody>
          <a:bodyPr/>
          <a:lstStyle/>
          <a:p>
            <a:r>
              <a:rPr lang="en-US" dirty="0" smtClean="0"/>
              <a:t>Warm air rises, creating </a:t>
            </a:r>
            <a:r>
              <a:rPr lang="en-US" dirty="0" smtClean="0">
                <a:solidFill>
                  <a:srgbClr val="FF0000"/>
                </a:solidFill>
              </a:rPr>
              <a:t>LOW PRESSURE </a:t>
            </a:r>
            <a:r>
              <a:rPr lang="en-US" dirty="0" smtClean="0"/>
              <a:t>(clouds form if enough moisture)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434" y="2743198"/>
            <a:ext cx="1981200" cy="3213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56041" y="4648200"/>
            <a:ext cx="2383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Low Pressure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69990" y="4621954"/>
            <a:ext cx="2464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High </a:t>
            </a:r>
            <a:r>
              <a:rPr lang="en-US" sz="2800" dirty="0">
                <a:solidFill>
                  <a:srgbClr val="0070C0"/>
                </a:solidFill>
              </a:rPr>
              <a:t>Pressure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69149" y="5562600"/>
            <a:ext cx="2157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Warm air rises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722628" y="5485072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Cold air sinks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275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and air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Low pressure= “lousy” weather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(unless we’re in a drought)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High pressure= “happy” weather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596" y="1457037"/>
            <a:ext cx="2753697" cy="1773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963" y="3733800"/>
            <a:ext cx="2352964" cy="1764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http://farm4.static.flickr.com/3114/3104638101_fa79b8e3a0_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33800"/>
            <a:ext cx="2644052" cy="176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www.wallpaperswala.com/wp-content/gallery/rainy-day/rainy_days_of_augus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304" y="1427019"/>
            <a:ext cx="243839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6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3796" name="Picture 5" descr="hst_atm_003_a_p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714375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0" y="6216134"/>
            <a:ext cx="6122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Stand up and sit down in your chair =rising and sinking 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Units &amp; Instrument of pressure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Instrument= </a:t>
            </a:r>
            <a:r>
              <a:rPr lang="en-US" sz="2800" u="sng" dirty="0" smtClean="0">
                <a:solidFill>
                  <a:srgbClr val="FF0000"/>
                </a:solidFill>
              </a:rPr>
              <a:t>barometer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(2 types)—aneroid*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and mercury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inches of mercury  (</a:t>
            </a:r>
            <a:r>
              <a:rPr lang="en-US" sz="2800" dirty="0" err="1"/>
              <a:t>avg</a:t>
            </a:r>
            <a:r>
              <a:rPr lang="en-US" sz="2800" dirty="0"/>
              <a:t>= 29.92")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metrics= </a:t>
            </a:r>
            <a:r>
              <a:rPr lang="en-US" sz="2800" dirty="0" err="1"/>
              <a:t>millibars</a:t>
            </a:r>
            <a:r>
              <a:rPr lang="en-US" sz="2800" dirty="0"/>
              <a:t> (</a:t>
            </a:r>
            <a:r>
              <a:rPr lang="en-US" sz="2800" dirty="0" err="1"/>
              <a:t>avg</a:t>
            </a:r>
            <a:r>
              <a:rPr lang="en-US" sz="2800" dirty="0"/>
              <a:t>= 1013 </a:t>
            </a:r>
            <a:r>
              <a:rPr lang="en-US" sz="2800" dirty="0" err="1"/>
              <a:t>mB</a:t>
            </a:r>
            <a:r>
              <a:rPr lang="en-US" sz="2800" dirty="0"/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**air pressure is mainly influenced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by air temperature and elevation</a:t>
            </a:r>
          </a:p>
        </p:txBody>
      </p:sp>
      <p:pic>
        <p:nvPicPr>
          <p:cNvPr id="34820" name="Picture 5" descr="precision_barome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467" y="1219200"/>
            <a:ext cx="252245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86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228600"/>
            <a:ext cx="4038600" cy="4525963"/>
          </a:xfrm>
        </p:spPr>
        <p:txBody>
          <a:bodyPr/>
          <a:lstStyle/>
          <a:p>
            <a:pPr marL="533400" indent="-533400" eaLnBrk="1" hangingPunct="1">
              <a:lnSpc>
                <a:spcPct val="70000"/>
              </a:lnSpc>
              <a:defRPr/>
            </a:pPr>
            <a:r>
              <a:rPr lang="en-US" b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high pressure</a:t>
            </a:r>
          </a:p>
          <a:p>
            <a:pPr marL="914400" lvl="1" indent="-457200" eaLnBrk="1" hangingPunct="1">
              <a:lnSpc>
                <a:spcPct val="70000"/>
              </a:lnSpc>
              <a:defRPr/>
            </a:pPr>
            <a:r>
              <a:rPr lang="en-US" sz="2800" smtClean="0"/>
              <a:t>anticyclone  (air sinks)</a:t>
            </a:r>
          </a:p>
          <a:p>
            <a:pPr marL="914400" lvl="1" indent="-457200" eaLnBrk="1" hangingPunct="1">
              <a:lnSpc>
                <a:spcPct val="70000"/>
              </a:lnSpc>
              <a:defRPr/>
            </a:pPr>
            <a:r>
              <a:rPr lang="en-US" sz="2800" smtClean="0"/>
              <a:t>usually fair weather</a:t>
            </a:r>
          </a:p>
          <a:p>
            <a:pPr marL="914400" lvl="1" indent="-457200" eaLnBrk="1" hangingPunct="1">
              <a:lnSpc>
                <a:spcPct val="70000"/>
              </a:lnSpc>
              <a:defRPr/>
            </a:pPr>
            <a:r>
              <a:rPr lang="en-US" sz="2800" smtClean="0"/>
              <a:t>winds spin CW</a:t>
            </a:r>
            <a:endParaRPr lang="en-US" smtClean="0"/>
          </a:p>
        </p:txBody>
      </p:sp>
      <p:sp>
        <p:nvSpPr>
          <p:cNvPr id="4506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228600"/>
            <a:ext cx="4038600" cy="4525963"/>
          </a:xfrm>
        </p:spPr>
        <p:txBody>
          <a:bodyPr/>
          <a:lstStyle/>
          <a:p>
            <a:pPr eaLnBrk="1" hangingPunct="1">
              <a:lnSpc>
                <a:spcPct val="70000"/>
              </a:lnSpc>
              <a:defRPr/>
            </a:pPr>
            <a:r>
              <a:rPr lang="en-US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 pressure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sz="2800" smtClean="0"/>
              <a:t> cyclone (air rises)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sz="2800" smtClean="0"/>
              <a:t> usually clouds/precip.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sz="2800" smtClean="0"/>
              <a:t>winds spin CCW</a:t>
            </a:r>
          </a:p>
          <a:p>
            <a:pPr eaLnBrk="1" hangingPunct="1">
              <a:defRPr/>
            </a:pPr>
            <a:endParaRPr lang="en-US" sz="3200" smtClean="0"/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59396" name="Picture 8" descr="hst_wea_014_b_p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Text Box 9"/>
          <p:cNvSpPr txBox="1">
            <a:spLocks noChangeArrowheads="1"/>
          </p:cNvSpPr>
          <p:nvPr/>
        </p:nvSpPr>
        <p:spPr bwMode="auto">
          <a:xfrm>
            <a:off x="441325" y="5932488"/>
            <a:ext cx="8640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Average air pressure is 29.92 inches of Hg (1013 mb)</a:t>
            </a:r>
          </a:p>
        </p:txBody>
      </p:sp>
    </p:spTree>
    <p:extLst>
      <p:ext uri="{BB962C8B-B14F-4D97-AF65-F5344CB8AC3E}">
        <p14:creationId xmlns:p14="http://schemas.microsoft.com/office/powerpoint/2010/main" val="42904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Isobars   </a:t>
            </a:r>
            <a:r>
              <a:rPr lang="en-US" sz="2800" dirty="0" smtClean="0">
                <a:solidFill>
                  <a:srgbClr val="00B050"/>
                </a:solidFill>
              </a:rPr>
              <a:t>{enrich}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(lines of equal air pressure)</a:t>
            </a:r>
          </a:p>
        </p:txBody>
      </p:sp>
      <p:pic>
        <p:nvPicPr>
          <p:cNvPr id="36867" name="Picture 5" descr="Closed_Isobars_fig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6858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1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 15 HOLT PowerPoint">
  <a:themeElements>
    <a:clrScheme name="Ch 15 HOLT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 15 HOLT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 15 HOLT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Ch 15 HOLT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 15 HOLT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 15 HOLT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Ch 15 HOLT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 15 HOLT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 15 HOLT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210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Ch 15 HOLT PowerPoint</vt:lpstr>
      <vt:lpstr>iRespondQuestionMaster</vt:lpstr>
      <vt:lpstr>iRespondGraphMaster</vt:lpstr>
      <vt:lpstr>Air Pressure</vt:lpstr>
      <vt:lpstr>Air Pressure (fill in visual organizer)</vt:lpstr>
      <vt:lpstr>     Air Pressure</vt:lpstr>
      <vt:lpstr>PowerPoint Presentation</vt:lpstr>
      <vt:lpstr>Weather and air pressure</vt:lpstr>
      <vt:lpstr>PowerPoint Presentation</vt:lpstr>
      <vt:lpstr>Units &amp; Instrument of pressure</vt:lpstr>
      <vt:lpstr>PowerPoint Presentation</vt:lpstr>
      <vt:lpstr>Isobars   {enrich} (lines of equal air pressure)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Pressure (fill in visual organizer)</dc:title>
  <dc:creator>Twila Mcmullan</dc:creator>
  <cp:lastModifiedBy>Twila Mcmullan</cp:lastModifiedBy>
  <cp:revision>13</cp:revision>
  <dcterms:created xsi:type="dcterms:W3CDTF">2012-07-31T21:34:14Z</dcterms:created>
  <dcterms:modified xsi:type="dcterms:W3CDTF">2015-06-26T18:17:49Z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