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7C1B27B7-2983-44D7-B43B-91A39ECA00A2}">
          <p14:sldIdLst>
            <p14:sldId id="267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AA9A0-C000-4076-BDD4-9C7D676716D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124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0FF1B-CBD8-4C81-9DFC-CDC3F5B062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09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DE574-E4FE-4F2F-84F4-57D0392E99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365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BDDCA-FAFD-43E9-B6F4-C246A3D62E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24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79F09-D56D-48E5-99D4-1CFE96C283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963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988F0-F61C-4E8F-9A4C-A0FB9741F9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252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F7067-C367-44D7-B8AB-1E39DB12DB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0419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F595B-F48C-4828-B5C1-487F3E7371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0508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A8B9F-72FA-4CC0-91CB-C7895D29018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3778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6A5DC-9105-48CC-AD51-417E6DD495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8293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631FA-A9AA-4B22-9B5C-C7949A03ED0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048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BDDCA-FAFD-43E9-B6F4-C246A3D62E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248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0FF1B-CBD8-4C81-9DFC-CDC3F5B062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0976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DE574-E4FE-4F2F-84F4-57D0392E99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3654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BDDCA-FAFD-43E9-B6F4-C246A3D62E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248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79F09-D56D-48E5-99D4-1CFE96C283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9631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988F0-F61C-4E8F-9A4C-A0FB9741F9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2523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F7067-C367-44D7-B8AB-1E39DB12DB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0419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F595B-F48C-4828-B5C1-487F3E7371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0508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A8B9F-72FA-4CC0-91CB-C7895D29018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3778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6A5DC-9105-48CC-AD51-417E6DD495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8293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631FA-A9AA-4B22-9B5C-C7949A03ED0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048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79F09-D56D-48E5-99D4-1CFE96C283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9631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0FF1B-CBD8-4C81-9DFC-CDC3F5B062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0976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DE574-E4FE-4F2F-84F4-57D0392E99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365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988F0-F61C-4E8F-9A4C-A0FB9741F9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252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F7067-C367-44D7-B8AB-1E39DB12DB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041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F595B-F48C-4828-B5C1-487F3E7371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050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A8B9F-72FA-4CC0-91CB-C7895D29018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377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6A5DC-9105-48CC-AD51-417E6DD495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829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631FA-A9AA-4B22-9B5C-C7949A03ED0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048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78166F-A2EE-4C40-B5C7-651CEB91573B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1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3">
        <p:tmplLst>
          <p:tmpl lvl="1">
            <p:tnLst>
              <p:par>
                <p:cTn presetID="8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8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8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8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8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7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1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1024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1025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151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Wind—part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48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mtClean="0"/>
              <a:t>Global Winds</a:t>
            </a:r>
            <a:endParaRPr lang="en-US" dirty="0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943600"/>
            <a:ext cx="8382000" cy="563563"/>
          </a:xfrm>
        </p:spPr>
        <p:txBody>
          <a:bodyPr/>
          <a:lstStyle/>
          <a:p>
            <a:pPr eaLnBrk="1" hangingPunct="1"/>
            <a:r>
              <a:rPr lang="en-US" dirty="0" smtClean="0"/>
              <a:t>See next </a:t>
            </a:r>
            <a:r>
              <a:rPr lang="en-US" dirty="0" err="1" smtClean="0"/>
              <a:t>powerpoint</a:t>
            </a:r>
            <a:r>
              <a:rPr lang="en-US" dirty="0" smtClean="0"/>
              <a:t>…</a:t>
            </a:r>
          </a:p>
        </p:txBody>
      </p:sp>
      <p:pic>
        <p:nvPicPr>
          <p:cNvPr id="64516" name="Picture 5" descr="wi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420" y="990600"/>
            <a:ext cx="5562600" cy="4955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377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40386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3366FF"/>
                </a:solidFill>
              </a:rPr>
              <a:t>Did you know</a:t>
            </a:r>
            <a:r>
              <a:rPr lang="en-US" sz="4000" smtClean="0"/>
              <a:t>…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332038"/>
            <a:ext cx="8458200" cy="4525962"/>
          </a:xfrm>
        </p:spPr>
        <p:txBody>
          <a:bodyPr/>
          <a:lstStyle/>
          <a:p>
            <a:pPr eaLnBrk="1" hangingPunct="1"/>
            <a:r>
              <a:rPr lang="en-US" b="1" smtClean="0"/>
              <a:t>Alaska is the </a:t>
            </a:r>
          </a:p>
          <a:p>
            <a:pPr eaLnBrk="1" hangingPunct="1">
              <a:buFontTx/>
              <a:buNone/>
            </a:pPr>
            <a:r>
              <a:rPr lang="en-US" b="1" smtClean="0"/>
              <a:t>windiest state.</a:t>
            </a:r>
          </a:p>
          <a:p>
            <a:pPr eaLnBrk="1" hangingPunct="1"/>
            <a:r>
              <a:rPr lang="en-US" b="1" smtClean="0"/>
              <a:t>The fastest “regular” wind was 231 mph (372 kph), recorded at Mount Washington (NH), on April 12, 1934.</a:t>
            </a:r>
          </a:p>
          <a:p>
            <a:pPr eaLnBrk="1" hangingPunct="1"/>
            <a:r>
              <a:rPr lang="en-US" b="1" smtClean="0"/>
              <a:t>During a May 1999 tornado in Oklahoma, researchers clocked the wind at 318 mph (513 kph).</a:t>
            </a:r>
          </a:p>
        </p:txBody>
      </p:sp>
      <p:pic>
        <p:nvPicPr>
          <p:cNvPr id="56324" name="Picture 7" descr="70329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152400"/>
            <a:ext cx="476250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466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Why air moves…</a:t>
            </a:r>
            <a:br>
              <a:rPr lang="en-US" sz="4000" smtClean="0"/>
            </a:br>
            <a:endParaRPr lang="en-US" sz="360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991600" cy="533400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z="3200" b="1" dirty="0" smtClean="0">
                <a:solidFill>
                  <a:srgbClr val="3366FF"/>
                </a:solidFill>
              </a:rPr>
              <a:t>**</a:t>
            </a:r>
            <a:r>
              <a:rPr lang="en-US" sz="3200" b="1" u="sng" dirty="0" smtClean="0">
                <a:solidFill>
                  <a:srgbClr val="3366FF"/>
                </a:solidFill>
              </a:rPr>
              <a:t>wind</a:t>
            </a:r>
            <a:r>
              <a:rPr lang="en-US" sz="3200" b="1" dirty="0" smtClean="0">
                <a:solidFill>
                  <a:srgbClr val="3366FF"/>
                </a:solidFill>
              </a:rPr>
              <a:t> is the horizontal movement of air from </a:t>
            </a:r>
            <a:r>
              <a:rPr lang="en-US" sz="3200" b="1" u="sng" dirty="0" smtClean="0">
                <a:solidFill>
                  <a:srgbClr val="3366FF"/>
                </a:solidFill>
              </a:rPr>
              <a:t>HIGH</a:t>
            </a:r>
            <a:r>
              <a:rPr lang="en-US" sz="3200" b="1" dirty="0" smtClean="0">
                <a:solidFill>
                  <a:srgbClr val="3366FF"/>
                </a:solidFill>
              </a:rPr>
              <a:t> pressure (sinking air) to </a:t>
            </a:r>
            <a:r>
              <a:rPr lang="en-US" sz="3200" b="1" u="sng" dirty="0" smtClean="0">
                <a:solidFill>
                  <a:srgbClr val="FF0000"/>
                </a:solidFill>
              </a:rPr>
              <a:t>LOW</a:t>
            </a:r>
            <a:r>
              <a:rPr lang="en-US" sz="3200" b="1" dirty="0" smtClean="0">
                <a:solidFill>
                  <a:srgbClr val="3366FF"/>
                </a:solidFill>
              </a:rPr>
              <a:t> pressure (rising air)—</a:t>
            </a:r>
            <a:r>
              <a:rPr lang="en-US" b="1" dirty="0" smtClean="0"/>
              <a:t>convection box</a:t>
            </a:r>
          </a:p>
          <a:p>
            <a:pPr marL="457200" lvl="1" indent="0" eaLnBrk="1" hangingPunct="1">
              <a:buNone/>
              <a:defRPr/>
            </a:pPr>
            <a:endParaRPr lang="en-US" b="1" dirty="0" smtClean="0"/>
          </a:p>
          <a:p>
            <a:pPr lvl="1" eaLnBrk="1" hangingPunct="1">
              <a:defRPr/>
            </a:pPr>
            <a:r>
              <a:rPr lang="en-US" sz="3200" dirty="0" smtClean="0"/>
              <a:t>unequal heating creates unequal air pressure</a:t>
            </a:r>
          </a:p>
          <a:p>
            <a:pPr lvl="1" eaLnBrk="1" hangingPunct="1">
              <a:defRPr/>
            </a:pPr>
            <a:r>
              <a:rPr lang="en-US" sz="3200" dirty="0" smtClean="0"/>
              <a:t>the greater the pressure/temperature difference, </a:t>
            </a:r>
            <a:r>
              <a:rPr lang="en-US" sz="3200" b="1" dirty="0" smtClean="0"/>
              <a:t>the faster the wind moves</a:t>
            </a:r>
          </a:p>
          <a:p>
            <a:pPr lvl="1" eaLnBrk="1" hangingPunct="1"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winds are named for the direction they come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FROM</a:t>
            </a:r>
          </a:p>
          <a:p>
            <a:pPr lvl="1" eaLnBrk="1" hangingPunct="1">
              <a:buFontTx/>
              <a:buNone/>
              <a:defRPr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30556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Question: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Would there be winds if the Earth’s surface were the 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same temperature</a:t>
            </a:r>
            <a:r>
              <a:rPr lang="en-US" smtClean="0"/>
              <a:t> everywhere?  Explain.</a:t>
            </a:r>
          </a:p>
        </p:txBody>
      </p:sp>
      <p:pic>
        <p:nvPicPr>
          <p:cNvPr id="58372" name="Picture 5" descr="earth%20transpar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895600"/>
            <a:ext cx="4514850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72200" y="3701925"/>
            <a:ext cx="2667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NO—air moves from high to low pressure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55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181600" cy="906462"/>
          </a:xfrm>
        </p:spPr>
        <p:txBody>
          <a:bodyPr/>
          <a:lstStyle/>
          <a:p>
            <a:pPr eaLnBrk="1" hangingPunct="1"/>
            <a:r>
              <a:rPr lang="en-US" sz="4000" dirty="0" smtClean="0"/>
              <a:t>**Measuring Winds</a:t>
            </a:r>
            <a:br>
              <a:rPr lang="en-US" sz="4000" dirty="0" smtClean="0"/>
            </a:br>
            <a:r>
              <a:rPr lang="en-US" sz="4000" dirty="0" smtClean="0"/>
              <a:t> </a:t>
            </a:r>
            <a:endParaRPr lang="en-US" sz="3600" dirty="0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5562600" cy="51816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z="3200" b="1" dirty="0" smtClean="0">
                <a:solidFill>
                  <a:srgbClr val="FF0000"/>
                </a:solidFill>
              </a:rPr>
              <a:t>anemometer</a:t>
            </a:r>
            <a:r>
              <a:rPr lang="en-US" sz="3200" dirty="0" smtClean="0"/>
              <a:t>=wind speed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b="1" dirty="0" smtClean="0">
                <a:solidFill>
                  <a:schemeClr val="hlink"/>
                </a:solidFill>
              </a:rPr>
              <a:t>windsock</a:t>
            </a:r>
            <a:r>
              <a:rPr lang="en-US" sz="3200" dirty="0" smtClean="0"/>
              <a:t>=wind direction &amp; speed (not as accurate)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b="1" dirty="0" smtClean="0">
                <a:solidFill>
                  <a:srgbClr val="3366FF"/>
                </a:solidFill>
              </a:rPr>
              <a:t>wind vane</a:t>
            </a:r>
            <a:r>
              <a:rPr lang="en-US" sz="3200" dirty="0" smtClean="0"/>
              <a:t>= wind direction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B050"/>
                </a:solidFill>
              </a:rPr>
              <a:t>(enrich) </a:t>
            </a:r>
            <a:r>
              <a:rPr lang="en-US" dirty="0" smtClean="0"/>
              <a:t>Beaufort Scale of Wind Strength (chart) and Wind Chill --practice</a:t>
            </a:r>
            <a:endParaRPr lang="en-US" sz="32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  <p:pic>
        <p:nvPicPr>
          <p:cNvPr id="59396" name="Picture 6" descr="weathervan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755571"/>
            <a:ext cx="2286000" cy="189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7" name="Picture 8" descr="wind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3114" y="0"/>
            <a:ext cx="24003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8" name="Picture 10" descr="11_windsock_lar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743" y="2079171"/>
            <a:ext cx="2590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83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38862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Beaufort Scale</a:t>
            </a:r>
            <a:br>
              <a:rPr lang="en-US" sz="4000" smtClean="0"/>
            </a:br>
            <a:r>
              <a:rPr lang="en-US" sz="3200" smtClean="0"/>
              <a:t>(don’t memorize)</a:t>
            </a:r>
          </a:p>
        </p:txBody>
      </p:sp>
      <p:pic>
        <p:nvPicPr>
          <p:cNvPr id="60419" name="Picture 7" descr="wind-scale-tab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52400"/>
            <a:ext cx="5459413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04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Wind Chill Chart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1444" name="Picture 5" descr="z-windchi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33400"/>
            <a:ext cx="9144000" cy="723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5" name="Text Box 6"/>
          <p:cNvSpPr txBox="1">
            <a:spLocks noChangeArrowheads="1"/>
          </p:cNvSpPr>
          <p:nvPr/>
        </p:nvSpPr>
        <p:spPr bwMode="auto">
          <a:xfrm>
            <a:off x="0" y="0"/>
            <a:ext cx="20494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Cooling effect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</a:rPr>
              <a:t>of wind</a:t>
            </a:r>
          </a:p>
        </p:txBody>
      </p:sp>
    </p:spTree>
    <p:extLst>
      <p:ext uri="{BB962C8B-B14F-4D97-AF65-F5344CB8AC3E}">
        <p14:creationId xmlns:p14="http://schemas.microsoft.com/office/powerpoint/2010/main" val="310814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5943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Pressure Belts and Convection Currents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equator receives more </a:t>
            </a:r>
            <a:r>
              <a:rPr lang="en-US" u="sng" smtClean="0"/>
              <a:t>direct</a:t>
            </a:r>
            <a:r>
              <a:rPr lang="en-US" smtClean="0"/>
              <a:t> sunlight/heat so </a:t>
            </a:r>
            <a:r>
              <a:rPr lang="en-US" b="1" smtClean="0">
                <a:solidFill>
                  <a:srgbClr val="FF0000"/>
                </a:solidFill>
              </a:rPr>
              <a:t>low</a:t>
            </a:r>
            <a:r>
              <a:rPr lang="en-US" smtClean="0"/>
              <a:t> pressure is created (warm air rises), which moves toward cold poles</a:t>
            </a:r>
          </a:p>
          <a:p>
            <a:pPr eaLnBrk="1" hangingPunct="1"/>
            <a:r>
              <a:rPr lang="en-US" smtClean="0"/>
              <a:t>the poles receive a lot less sunlight/heat so </a:t>
            </a:r>
            <a:r>
              <a:rPr lang="en-US" b="1" smtClean="0">
                <a:solidFill>
                  <a:srgbClr val="3366FF"/>
                </a:solidFill>
              </a:rPr>
              <a:t>high</a:t>
            </a:r>
            <a:r>
              <a:rPr lang="en-US" smtClean="0"/>
              <a:t> pressure is created (denser), which moves  toward the equator</a:t>
            </a:r>
          </a:p>
          <a:p>
            <a:pPr eaLnBrk="1" hangingPunct="1"/>
            <a:r>
              <a:rPr lang="en-US" smtClean="0"/>
              <a:t>convection cells every 30° latitude</a:t>
            </a:r>
          </a:p>
        </p:txBody>
      </p:sp>
    </p:spTree>
    <p:extLst>
      <p:ext uri="{BB962C8B-B14F-4D97-AF65-F5344CB8AC3E}">
        <p14:creationId xmlns:p14="http://schemas.microsoft.com/office/powerpoint/2010/main" val="73197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3492" name="Picture 5" descr="hst_atm_013_a_p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66700"/>
            <a:ext cx="7143750" cy="659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839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 15 HOLT PowerPoint">
  <a:themeElements>
    <a:clrScheme name="Ch 15 HOLT 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h 15 HOLT 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 15 HOLT 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 15 HOLT 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 15 HOLT 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 15 HOLT 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 15 HOLT 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 15 HOLT 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Ch 15 HOLT 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h 15 HOLT 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 15 HOLT 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 15 HOLT 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 15 HOLT 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 15 HOLT 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 15 HOLT 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 15 HOLT 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Ch 15 HOLT 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h 15 HOLT 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 15 HOLT 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 15 HOLT 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 15 HOLT 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 15 HOLT 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 15 HOLT 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 15 HOLT 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 15 HOLT 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238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Ch 15 HOLT PowerPoint</vt:lpstr>
      <vt:lpstr>iRespondQuestionMaster</vt:lpstr>
      <vt:lpstr>iRespondGraphMaster</vt:lpstr>
      <vt:lpstr>Wind—part 1</vt:lpstr>
      <vt:lpstr>Did you know…</vt:lpstr>
      <vt:lpstr>Why air moves… </vt:lpstr>
      <vt:lpstr>Question:</vt:lpstr>
      <vt:lpstr>**Measuring Winds  </vt:lpstr>
      <vt:lpstr>Beaufort Scale (don’t memorize)</vt:lpstr>
      <vt:lpstr>Wind Chill Chart</vt:lpstr>
      <vt:lpstr>Pressure Belts and Convection Currents</vt:lpstr>
      <vt:lpstr>PowerPoint Presentation</vt:lpstr>
      <vt:lpstr>Global Winds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 you know…</dc:title>
  <dc:creator>Twila Mcmullan</dc:creator>
  <cp:lastModifiedBy>Twila Mcmullan</cp:lastModifiedBy>
  <cp:revision>8</cp:revision>
  <dcterms:created xsi:type="dcterms:W3CDTF">2012-07-31T21:56:17Z</dcterms:created>
  <dcterms:modified xsi:type="dcterms:W3CDTF">2014-08-20T12:07:10Z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