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11267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1126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6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1287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88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128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9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291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1292" name="Rectangle 2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1293" name="Rectangle 2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317C9B2-E962-410E-AE25-26A060072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5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65FB1-2CC2-4EF7-A5FC-82D80FF4FF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67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1DE23-D95B-44D5-A5C0-7B59A623F6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77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B2327-8ED0-4CA4-92C1-5C9097F235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6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4D525-82B4-4761-BCB5-36AAAAE8C3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24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C2BD2-1888-43E6-98A9-918F349A51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83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3D378-AF50-443B-96FB-0194B9FB88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80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5829-42FC-4FAE-9DE5-0C73764D3D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5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37D06-62A9-41A4-8E3E-6B2A5D9C9C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2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E644C-67B2-403D-86F0-041E212547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20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43185-315E-43B6-A599-CD303BE2CA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62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  <a:prstGeom prst="rect">
            <a:avLst/>
          </a:prstGeo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  <a:prstGeom prst="rect">
            <a:avLst/>
          </a:prstGeo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  <a:prstGeom prst="rect">
            <a:avLst/>
          </a:prstGeo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  <a:prstGeom prst="rect">
            <a:avLst/>
          </a:prstGeo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  <a:prstGeom prst="rect">
            <a:avLst/>
          </a:prstGeo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  <a:prstGeom prst="rect">
            <a:avLst/>
          </a:prstGeo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  <a:prstGeom prst="rect">
            <a:avLst/>
          </a:prstGeo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  <a:prstGeom prst="rect">
            <a:avLst/>
          </a:prstGeo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  <a:prstGeom prst="rect">
            <a:avLst/>
          </a:prstGeo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  <a:prstGeom prst="rect">
            <a:avLst/>
          </a:prstGeo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  <a:prstGeom prst="rect">
            <a:avLst/>
          </a:prstGeo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  <a:prstGeom prst="rect">
            <a:avLst/>
          </a:prstGeo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6D08FDB-CB23-4574-9FF0-307336BBDADA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E9AC35-A769-482F-B9F1-5E96F45128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43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244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5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6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9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50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51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52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53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54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55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56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57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58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59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60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61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62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026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6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7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68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69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fld id="{335ED99D-C7CF-4B91-BA6C-11122AB11153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9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6" grpId="0" build="p">
        <p:tmplLst>
          <p:tmpl lvl="1">
            <p:tnLst>
              <p:par>
                <p:cTn presetID="8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amond(in)">
                      <p:cBhvr>
                        <p:cTn dur="2000"/>
                        <p:tgtEl>
                          <p:spTgt spid="1026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8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amond(in)">
                      <p:cBhvr>
                        <p:cTn dur="2000"/>
                        <p:tgtEl>
                          <p:spTgt spid="1026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8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amond(in)">
                      <p:cBhvr>
                        <p:cTn dur="2000"/>
                        <p:tgtEl>
                          <p:spTgt spid="1026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8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amond(in)">
                      <p:cBhvr>
                        <p:cTn dur="2000"/>
                        <p:tgtEl>
                          <p:spTgt spid="1026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8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amond(in)">
                      <p:cBhvr>
                        <p:cTn dur="2000"/>
                        <p:tgtEl>
                          <p:spTgt spid="102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  <a:buNone/>
            </a:pPr>
            <a:r>
              <a:rPr kumimoji="0" lang="en-US" sz="3600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iRespond Question Master</a:t>
            </a:r>
            <a:endParaRPr kumimoji="0" lang="en-US" sz="3600" b="1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lvl="0" indent="-265176" algn="l" defTabSz="914400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None/>
            </a:pPr>
            <a:r>
              <a:rPr kumimoji="0" lang="en-US" sz="2800" smtClean="0">
                <a:solidFill>
                  <a:schemeClr val="tx1"/>
                </a:solidFill>
                <a:effectLst/>
              </a:rPr>
              <a:t>A.) Response A</a:t>
            </a:r>
            <a:endParaRPr kumimoji="0" lang="en-US" sz="2800">
              <a:solidFill>
                <a:schemeClr val="tx1"/>
              </a:solidFill>
              <a:effectLst/>
            </a:endParaRPr>
          </a:p>
        </p:txBody>
      </p:sp>
      <p:sp>
        <p:nvSpPr>
          <p:cNvPr id="6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lvl="0" indent="-265176" algn="l" defTabSz="914400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None/>
            </a:pPr>
            <a:r>
              <a:rPr kumimoji="0" lang="en-US" sz="2800" smtClean="0">
                <a:solidFill>
                  <a:schemeClr val="tx1"/>
                </a:solidFill>
                <a:effectLst/>
              </a:rPr>
              <a:t>B.) Response B</a:t>
            </a:r>
            <a:endParaRPr kumimoji="0" lang="en-US" sz="2800">
              <a:solidFill>
                <a:schemeClr val="tx1"/>
              </a:solidFill>
              <a:effectLst/>
            </a:endParaRPr>
          </a:p>
        </p:txBody>
      </p:sp>
      <p:sp>
        <p:nvSpPr>
          <p:cNvPr id="8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lvl="0" indent="-265176" algn="l" defTabSz="914400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None/>
            </a:pPr>
            <a:r>
              <a:rPr kumimoji="0" lang="en-US" sz="2800" smtClean="0">
                <a:solidFill>
                  <a:schemeClr val="tx1"/>
                </a:solidFill>
                <a:effectLst/>
              </a:rPr>
              <a:t>C.) Response C</a:t>
            </a:r>
            <a:endParaRPr kumimoji="0" lang="en-US" sz="2800">
              <a:solidFill>
                <a:schemeClr val="tx1"/>
              </a:solidFill>
              <a:effectLst/>
            </a:endParaRPr>
          </a:p>
        </p:txBody>
      </p:sp>
      <p:sp>
        <p:nvSpPr>
          <p:cNvPr id="10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lvl="0" indent="-265176" algn="l" defTabSz="914400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None/>
            </a:pPr>
            <a:r>
              <a:rPr kumimoji="0" lang="en-US" sz="2800" smtClean="0">
                <a:solidFill>
                  <a:schemeClr val="tx1"/>
                </a:solidFill>
                <a:effectLst/>
              </a:rPr>
              <a:t>D.) Response D</a:t>
            </a:r>
            <a:endParaRPr kumimoji="0" lang="en-US" sz="2800">
              <a:solidFill>
                <a:schemeClr val="tx1"/>
              </a:solidFill>
              <a:effectLst/>
            </a:endParaRPr>
          </a:p>
        </p:txBody>
      </p:sp>
      <p:sp>
        <p:nvSpPr>
          <p:cNvPr id="11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lvl="0" indent="-265176" algn="l" defTabSz="914400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None/>
            </a:pPr>
            <a:r>
              <a:rPr kumimoji="0" lang="en-US" sz="2800" smtClean="0">
                <a:solidFill>
                  <a:schemeClr val="tx1"/>
                </a:solidFill>
                <a:effectLst/>
              </a:rPr>
              <a:t>E.) Response E</a:t>
            </a:r>
            <a:endParaRPr kumimoji="0" lang="en-US" sz="2800">
              <a:solidFill>
                <a:schemeClr val="tx1"/>
              </a:solidFill>
              <a:effectLst/>
            </a:endParaRPr>
          </a:p>
        </p:txBody>
      </p:sp>
      <p:sp>
        <p:nvSpPr>
          <p:cNvPr id="12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425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25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425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25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9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6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425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25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425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25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25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25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0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25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25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25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25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25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25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1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25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25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425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25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425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25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425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25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8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25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25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25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25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25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25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25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25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3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25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25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4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8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25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25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25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25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25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25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4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25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425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ictionary.reference.com/browse/natur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Earth’s Natural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7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land must be reclaimed when mining is finished (law since 1970’s)</a:t>
            </a:r>
          </a:p>
          <a:p>
            <a:r>
              <a:rPr lang="en-US"/>
              <a:t>reduce need for more mining by reducing and recycling    </a:t>
            </a:r>
          </a:p>
          <a:p>
            <a:pPr>
              <a:buFont typeface="Wingdings" pitchFamily="2" charset="2"/>
              <a:buNone/>
            </a:pPr>
            <a:r>
              <a:rPr lang="en-US"/>
              <a:t>   </a:t>
            </a:r>
          </a:p>
        </p:txBody>
      </p:sp>
    </p:spTree>
    <p:extLst>
      <p:ext uri="{BB962C8B-B14F-4D97-AF65-F5344CB8AC3E}">
        <p14:creationId xmlns:p14="http://schemas.microsoft.com/office/powerpoint/2010/main" val="22610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33400"/>
            <a:ext cx="3962400" cy="6096000"/>
          </a:xfrm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GEMSTONES</a:t>
            </a:r>
            <a:endParaRPr lang="en-US" b="1">
              <a:solidFill>
                <a:srgbClr val="FF3300"/>
              </a:solidFill>
            </a:endParaRPr>
          </a:p>
          <a:p>
            <a:pPr lvl="1"/>
            <a:r>
              <a:rPr lang="en-US" sz="2800" b="1"/>
              <a:t>Ex:  rubies and sapphires</a:t>
            </a:r>
          </a:p>
          <a:p>
            <a:pPr lvl="1"/>
            <a:r>
              <a:rPr lang="en-US" sz="2800" b="1"/>
              <a:t>hard, colorful minerals with brilliant or glassy luster</a:t>
            </a:r>
          </a:p>
          <a:p>
            <a:pPr lvl="1"/>
            <a:r>
              <a:rPr lang="en-US" sz="2800" b="1"/>
              <a:t>rare</a:t>
            </a:r>
          </a:p>
          <a:p>
            <a:pPr lvl="1"/>
            <a:r>
              <a:rPr lang="en-US" sz="2800" b="1"/>
              <a:t>mainly used for jewelry and decorations</a:t>
            </a:r>
          </a:p>
        </p:txBody>
      </p:sp>
      <p:pic>
        <p:nvPicPr>
          <p:cNvPr id="5126" name="Picture 6" descr="gemst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05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Some minerals are metals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447800"/>
            <a:ext cx="4008437" cy="4953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b="1"/>
              <a:t>aluminum, iron, copper, silver</a:t>
            </a:r>
          </a:p>
          <a:p>
            <a:pPr lvl="1">
              <a:lnSpc>
                <a:spcPct val="90000"/>
              </a:lnSpc>
            </a:pPr>
            <a:r>
              <a:rPr lang="en-US" b="1"/>
              <a:t>stretched into wire</a:t>
            </a:r>
          </a:p>
          <a:p>
            <a:pPr lvl="1">
              <a:lnSpc>
                <a:spcPct val="90000"/>
              </a:lnSpc>
            </a:pPr>
            <a:r>
              <a:rPr lang="en-US" b="1"/>
              <a:t>flattened into sheets</a:t>
            </a:r>
          </a:p>
          <a:p>
            <a:pPr lvl="1">
              <a:lnSpc>
                <a:spcPct val="90000"/>
              </a:lnSpc>
            </a:pPr>
            <a:r>
              <a:rPr lang="en-US" b="1"/>
              <a:t>hammered or molded without breaking</a:t>
            </a:r>
          </a:p>
          <a:p>
            <a:pPr lvl="1">
              <a:lnSpc>
                <a:spcPct val="90000"/>
              </a:lnSpc>
            </a:pPr>
            <a:r>
              <a:rPr lang="en-US" b="1"/>
              <a:t>steel (from iron ore) for framing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28677" name="Picture 5" descr="me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343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29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Quarry in north GA—surface mining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1" name="Picture 5" descr="hst_ga_min_011_a_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71437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Subsurface Mining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5" name="Picture 5" descr="hst_min_012_a_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981200"/>
            <a:ext cx="9220200" cy="41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think of when you hear “</a:t>
            </a:r>
            <a:r>
              <a:rPr lang="en-US" u="sng" dirty="0" smtClean="0"/>
              <a:t>natural resources</a:t>
            </a:r>
            <a:r>
              <a:rPr lang="en-US" dirty="0" smtClean="0"/>
              <a:t>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0955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57200"/>
            <a:ext cx="2454728" cy="257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94" y="1722948"/>
            <a:ext cx="2641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29161"/>
            <a:ext cx="3105694" cy="187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27" y="457200"/>
            <a:ext cx="3392001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7" y="3375602"/>
            <a:ext cx="2238723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04148"/>
            <a:ext cx="2065916" cy="137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96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240212"/>
              </p:ext>
            </p:extLst>
          </p:nvPr>
        </p:nvGraphicFramePr>
        <p:xfrm>
          <a:off x="533400" y="3038792"/>
          <a:ext cx="8183562" cy="2499360"/>
        </p:xfrm>
        <a:graphic>
          <a:graphicData uri="http://schemas.openxmlformats.org/drawingml/2006/table">
            <a:tbl>
              <a:tblPr/>
              <a:tblGrid>
                <a:gridCol w="8183562"/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333333"/>
                          </a:solidFill>
                          <a:effectLst/>
                        </a:rPr>
                        <a:t>natural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>
                          <a:solidFill>
                            <a:srgbClr val="333333"/>
                          </a:solidFill>
                          <a:effectLst/>
                        </a:rPr>
                        <a:t>resource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dirty="0"/>
                        <a:t/>
                      </a:r>
                      <a:br>
                        <a:rPr lang="en-US" sz="2800" dirty="0"/>
                      </a:b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Something,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>
                          <a:solidFill>
                            <a:srgbClr val="333333"/>
                          </a:solidFill>
                          <a:effectLst/>
                        </a:rPr>
                        <a:t>such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>
                          <a:solidFill>
                            <a:srgbClr val="333333"/>
                          </a:solidFill>
                          <a:effectLst/>
                        </a:rPr>
                        <a:t>as</a:t>
                      </a:r>
                      <a:r>
                        <a:rPr lang="en-US" sz="2800" dirty="0"/>
                        <a:t> a </a:t>
                      </a:r>
                      <a:r>
                        <a:rPr lang="en-US" sz="2800" dirty="0">
                          <a:solidFill>
                            <a:srgbClr val="333333"/>
                          </a:solidFill>
                          <a:effectLst/>
                        </a:rPr>
                        <a:t>forest,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>
                          <a:solidFill>
                            <a:srgbClr val="333333"/>
                          </a:solidFill>
                          <a:effectLst/>
                        </a:rPr>
                        <a:t>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>
                          <a:solidFill>
                            <a:srgbClr val="333333"/>
                          </a:solidFill>
                          <a:effectLst/>
                        </a:rPr>
                        <a:t>mineral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>
                          <a:solidFill>
                            <a:srgbClr val="333333"/>
                          </a:solidFill>
                          <a:effectLst/>
                        </a:rPr>
                        <a:t>deposit,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>
                          <a:solidFill>
                            <a:srgbClr val="333333"/>
                          </a:solidFill>
                          <a:effectLst/>
                        </a:rPr>
                        <a:t>or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>
                          <a:solidFill>
                            <a:srgbClr val="333333"/>
                          </a:solidFill>
                          <a:effectLst/>
                        </a:rPr>
                        <a:t>fresh</a:t>
                      </a:r>
                      <a:r>
                        <a:rPr lang="en-US" sz="2800" dirty="0"/>
                        <a:t> water, that is found in </a:t>
                      </a:r>
                      <a:r>
                        <a:rPr lang="en-US" sz="2800" dirty="0">
                          <a:hlinkClick r:id="rId2"/>
                        </a:rPr>
                        <a:t>nature</a:t>
                      </a:r>
                      <a:r>
                        <a:rPr lang="en-US" sz="2800" dirty="0"/>
                        <a:t> and is </a:t>
                      </a:r>
                      <a:r>
                        <a:rPr lang="en-US" sz="2800" u="sng" dirty="0"/>
                        <a:t>necessary or </a:t>
                      </a:r>
                      <a:r>
                        <a:rPr lang="en-US" sz="2800" u="sng" dirty="0">
                          <a:solidFill>
                            <a:srgbClr val="333333"/>
                          </a:solidFill>
                          <a:effectLst/>
                        </a:rPr>
                        <a:t>useful</a:t>
                      </a:r>
                      <a:r>
                        <a:rPr lang="en-US" sz="2800" u="sng" dirty="0"/>
                        <a:t> </a:t>
                      </a:r>
                      <a:r>
                        <a:rPr lang="en-US" sz="2800" dirty="0">
                          <a:solidFill>
                            <a:srgbClr val="333333"/>
                          </a:solidFill>
                          <a:effectLst/>
                        </a:rPr>
                        <a:t>to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>
                          <a:solidFill>
                            <a:srgbClr val="333333"/>
                          </a:solidFill>
                          <a:effectLst/>
                        </a:rPr>
                        <a:t>humans.</a:t>
                      </a:r>
                      <a:r>
                        <a:rPr lang="en-US" sz="2800" dirty="0"/>
                        <a:t> 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400" y="3038475"/>
            <a:ext cx="857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American Heritage® Science Dictionary</a:t>
            </a:r>
            <a:b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Two types of 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31920" cy="438912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</a:t>
            </a:r>
            <a:r>
              <a:rPr lang="en-US" b="1" dirty="0" smtClean="0"/>
              <a:t>enewable</a:t>
            </a:r>
          </a:p>
          <a:p>
            <a:r>
              <a:rPr lang="en-US" i="1" dirty="0" smtClean="0"/>
              <a:t>(can </a:t>
            </a:r>
            <a:r>
              <a:rPr lang="en-US" i="1" dirty="0"/>
              <a:t>replenish itself </a:t>
            </a:r>
            <a:r>
              <a:rPr lang="en-US" i="1" dirty="0" smtClean="0"/>
              <a:t>naturally in 100 years or less)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rees/wood (paper)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solar energy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wildlife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ater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olar, wind, geothermal energy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31920" cy="438912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Nonrenewable</a:t>
            </a:r>
          </a:p>
          <a:p>
            <a:r>
              <a:rPr lang="en-US" i="1" dirty="0" smtClean="0"/>
              <a:t>(cannot </a:t>
            </a:r>
            <a:r>
              <a:rPr lang="en-US" i="1" dirty="0"/>
              <a:t>be replaced if it is used </a:t>
            </a:r>
            <a:r>
              <a:rPr lang="en-US" i="1" dirty="0" smtClean="0"/>
              <a:t>up)</a:t>
            </a:r>
          </a:p>
          <a:p>
            <a:r>
              <a:rPr lang="en-US" i="1" dirty="0" smtClean="0"/>
              <a:t>(used up faster than nature can replace it)</a:t>
            </a:r>
            <a:endParaRPr lang="en-US" i="1" dirty="0"/>
          </a:p>
          <a:p>
            <a:pPr lvl="1"/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 smtClean="0">
                <a:solidFill>
                  <a:srgbClr val="C00000"/>
                </a:solidFill>
              </a:rPr>
              <a:t>ocks &amp; minerals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oil (petroleum)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coal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uclear energy (uranium)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3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467600" cy="609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Fossil Fuels (</a:t>
            </a:r>
            <a:r>
              <a:rPr lang="en-US" sz="3200" b="0" dirty="0" smtClean="0"/>
              <a:t>nonrenewable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sz="3200" dirty="0" smtClean="0"/>
              <a:t>--3 types--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1295400"/>
            <a:ext cx="4419600" cy="4495800"/>
          </a:xfrm>
        </p:spPr>
        <p:txBody>
          <a:bodyPr>
            <a:noAutofit/>
          </a:bodyPr>
          <a:lstStyle/>
          <a:p>
            <a:r>
              <a:rPr lang="en-US" sz="2800" b="1" i="1" u="sng" dirty="0" smtClean="0"/>
              <a:t>Solid</a:t>
            </a:r>
            <a:r>
              <a:rPr lang="en-US" sz="2800" dirty="0" smtClean="0"/>
              <a:t>:  coal</a:t>
            </a:r>
          </a:p>
          <a:p>
            <a:endParaRPr lang="en-US" sz="2800" dirty="0"/>
          </a:p>
          <a:p>
            <a:r>
              <a:rPr lang="en-US" sz="2800" b="1" i="1" u="sng" dirty="0" smtClean="0"/>
              <a:t>Liquid:  </a:t>
            </a:r>
            <a:r>
              <a:rPr lang="en-US" sz="2800" dirty="0" smtClean="0"/>
              <a:t>oil (petroleum)—used to make plastics and gasoline</a:t>
            </a:r>
          </a:p>
          <a:p>
            <a:endParaRPr lang="en-US" sz="2800" dirty="0"/>
          </a:p>
          <a:p>
            <a:r>
              <a:rPr lang="en-US" sz="2800" b="1" i="1" u="sng" dirty="0" smtClean="0"/>
              <a:t>Gas:  </a:t>
            </a:r>
            <a:r>
              <a:rPr lang="en-US" sz="2800" dirty="0" smtClean="0"/>
              <a:t>natural gas (like methane, butane and propane)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29200" y="1600200"/>
            <a:ext cx="3711759" cy="390194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28" y="1204551"/>
            <a:ext cx="124994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23760"/>
            <a:ext cx="3409204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99951"/>
            <a:ext cx="2523429" cy="176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87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977184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do we get rocks/minerals (nonrenewable) from the earth?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This is expensive, dangerous, and bad for the environment (</a:t>
            </a:r>
            <a:r>
              <a:rPr lang="en-US" sz="2400" u="sng" dirty="0" smtClean="0">
                <a:solidFill>
                  <a:srgbClr val="C00000"/>
                </a:solidFill>
              </a:rPr>
              <a:t>deforestation</a:t>
            </a:r>
            <a:r>
              <a:rPr lang="en-US" sz="2400" dirty="0" smtClean="0">
                <a:solidFill>
                  <a:srgbClr val="C00000"/>
                </a:solidFill>
              </a:rPr>
              <a:t>, for example)…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1752600"/>
            <a:ext cx="4626159" cy="3901946"/>
          </a:xfrm>
        </p:spPr>
        <p:txBody>
          <a:bodyPr/>
          <a:lstStyle/>
          <a:p>
            <a:r>
              <a:rPr lang="en-US" b="1" dirty="0" smtClean="0"/>
              <a:t>Mining </a:t>
            </a:r>
            <a:r>
              <a:rPr lang="en-US" dirty="0" smtClean="0"/>
              <a:t>(digging in the earth)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34" y="241530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3159"/>
            <a:ext cx="2915245" cy="194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38600"/>
            <a:ext cx="2552700" cy="165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59436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 reduce, reuse, recycle!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7365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What’s the difference between rocks and minerals?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3931920" cy="7921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Minerals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4400" y="1600200"/>
            <a:ext cx="3931920" cy="7921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Rocks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3400" y="2362200"/>
            <a:ext cx="3931920" cy="34899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</a:t>
            </a:r>
            <a:r>
              <a:rPr lang="en-US" dirty="0" smtClean="0"/>
              <a:t>lements (like copper)</a:t>
            </a:r>
          </a:p>
          <a:p>
            <a:r>
              <a:rPr lang="en-US" dirty="0" smtClean="0"/>
              <a:t>or compounds (like quartz, SiO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annot contain organic material </a:t>
            </a:r>
            <a:r>
              <a:rPr lang="en-US" smtClean="0"/>
              <a:t>(things </a:t>
            </a:r>
            <a:r>
              <a:rPr lang="en-US" dirty="0" smtClean="0"/>
              <a:t>that are/were living)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362200"/>
            <a:ext cx="3931920" cy="3489960"/>
          </a:xfrm>
        </p:spPr>
        <p:txBody>
          <a:bodyPr/>
          <a:lstStyle/>
          <a:p>
            <a:r>
              <a:rPr lang="en-US" b="1" dirty="0"/>
              <a:t>m</a:t>
            </a:r>
            <a:r>
              <a:rPr lang="en-US" b="1" dirty="0" smtClean="0"/>
              <a:t>ixtures</a:t>
            </a:r>
            <a:r>
              <a:rPr lang="en-US" dirty="0" smtClean="0"/>
              <a:t> of minerals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ay contain organic matter (like coal and limestone)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72" y="3581400"/>
            <a:ext cx="115236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28937"/>
            <a:ext cx="2556039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3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Extra Info (enrich)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7772400" cy="1098550"/>
          </a:xfrm>
        </p:spPr>
        <p:txBody>
          <a:bodyPr/>
          <a:lstStyle/>
          <a:p>
            <a:r>
              <a:rPr lang="en-US" sz="6600"/>
              <a:t>3-3  Uses of Minerals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3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QuestionMast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RespondGraphMast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101</TotalTime>
  <Words>300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Aspect</vt:lpstr>
      <vt:lpstr>Dad`s Tie</vt:lpstr>
      <vt:lpstr>iRespondQuestionMaster</vt:lpstr>
      <vt:lpstr>iRespondGraphMaster</vt:lpstr>
      <vt:lpstr>Earth’s Natural Resources</vt:lpstr>
      <vt:lpstr>What do you think of when you hear “natural resources?”</vt:lpstr>
      <vt:lpstr>PowerPoint Presentation</vt:lpstr>
      <vt:lpstr>Two types of Natural Resources</vt:lpstr>
      <vt:lpstr>Fossil Fuels (nonrenewable) --3 types--</vt:lpstr>
      <vt:lpstr>How do we get rocks/minerals (nonrenewable) from the earth?</vt:lpstr>
      <vt:lpstr>What’s the difference between rocks and minerals?</vt:lpstr>
      <vt:lpstr>Extra Info (enrich)</vt:lpstr>
      <vt:lpstr>3-3  Uses of Minerals</vt:lpstr>
      <vt:lpstr>Mining</vt:lpstr>
      <vt:lpstr>PowerPoint Presentation</vt:lpstr>
      <vt:lpstr>Some minerals are metals</vt:lpstr>
      <vt:lpstr>Quarry in north GA—surface mining</vt:lpstr>
      <vt:lpstr>Subsurface Mining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Earth’s Natural Resources</dc:title>
  <dc:creator>Twila Mcmullan</dc:creator>
  <cp:lastModifiedBy>Twila Mcmullan</cp:lastModifiedBy>
  <cp:revision>10</cp:revision>
  <dcterms:created xsi:type="dcterms:W3CDTF">2013-06-27T13:23:49Z</dcterms:created>
  <dcterms:modified xsi:type="dcterms:W3CDTF">2014-07-12T17:02:43Z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</Properties>
</file>