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5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1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0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78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04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58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50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13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04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00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4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78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18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077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78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043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582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509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13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045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009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4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043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182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0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5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5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1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0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0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4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AA19A-E094-41DA-B10D-0CD62E1F166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3ED65-3F01-4FE9-ADF2-CDCD61222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4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4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284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zone.com/books/earth_science/terc/content/visualizations/es0505/es0505page01.cfm?chapter_no=visualiz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USES of Minerals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See “Rocks and Minerals: What’s Their Use?”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019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1173163" y="152400"/>
            <a:ext cx="7772400" cy="762000"/>
          </a:xfrm>
        </p:spPr>
        <p:txBody>
          <a:bodyPr/>
          <a:lstStyle/>
          <a:p>
            <a:pPr algn="ctr"/>
            <a:r>
              <a:rPr lang="en-US"/>
              <a:t>Uses of MINERALS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838200"/>
            <a:ext cx="3840163" cy="52578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b="1">
                <a:solidFill>
                  <a:schemeClr val="accent2"/>
                </a:solidFill>
              </a:rPr>
              <a:t>Sulfur</a:t>
            </a:r>
          </a:p>
          <a:p>
            <a:pPr lvl="1">
              <a:lnSpc>
                <a:spcPct val="70000"/>
              </a:lnSpc>
            </a:pPr>
            <a:r>
              <a:rPr lang="en-US" sz="2800"/>
              <a:t>matches; fertilizer; sulfuric acid</a:t>
            </a:r>
          </a:p>
          <a:p>
            <a:pPr>
              <a:lnSpc>
                <a:spcPct val="70000"/>
              </a:lnSpc>
            </a:pPr>
            <a:r>
              <a:rPr lang="en-US" b="1">
                <a:solidFill>
                  <a:schemeClr val="accent2"/>
                </a:solidFill>
              </a:rPr>
              <a:t>Gypsum</a:t>
            </a:r>
          </a:p>
          <a:p>
            <a:pPr lvl="1">
              <a:lnSpc>
                <a:spcPct val="70000"/>
              </a:lnSpc>
            </a:pPr>
            <a:r>
              <a:rPr lang="en-US" sz="2800"/>
              <a:t>drywall; plaster; cement </a:t>
            </a:r>
          </a:p>
          <a:p>
            <a:pPr>
              <a:lnSpc>
                <a:spcPct val="70000"/>
              </a:lnSpc>
            </a:pPr>
            <a:r>
              <a:rPr lang="en-US" b="1">
                <a:solidFill>
                  <a:schemeClr val="accent2"/>
                </a:solidFill>
              </a:rPr>
              <a:t>Feldspar</a:t>
            </a:r>
          </a:p>
          <a:p>
            <a:pPr lvl="1">
              <a:lnSpc>
                <a:spcPct val="70000"/>
              </a:lnSpc>
            </a:pPr>
            <a:r>
              <a:rPr lang="en-US" sz="2800"/>
              <a:t>porcelain, ceramic glaze; pottery; china</a:t>
            </a:r>
          </a:p>
          <a:p>
            <a:pPr>
              <a:lnSpc>
                <a:spcPct val="70000"/>
              </a:lnSpc>
            </a:pPr>
            <a:r>
              <a:rPr lang="en-US" b="1">
                <a:solidFill>
                  <a:schemeClr val="accent2"/>
                </a:solidFill>
              </a:rPr>
              <a:t>Aluminum/Bauxite</a:t>
            </a:r>
          </a:p>
          <a:p>
            <a:pPr lvl="1">
              <a:lnSpc>
                <a:spcPct val="70000"/>
              </a:lnSpc>
            </a:pPr>
            <a:r>
              <a:rPr lang="en-US" sz="2800"/>
              <a:t>cans; pots; planes; foil; deodorant; antacids</a:t>
            </a:r>
          </a:p>
          <a:p>
            <a:endParaRPr lang="en-US"/>
          </a:p>
          <a:p>
            <a:endParaRPr lang="en-US" sz="1000"/>
          </a:p>
          <a:p>
            <a:endParaRPr lang="en-US" sz="1000"/>
          </a:p>
          <a:p>
            <a:endParaRPr lang="en-US" sz="100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914400"/>
            <a:ext cx="3962400" cy="46482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b="1">
                <a:solidFill>
                  <a:schemeClr val="accent2"/>
                </a:solidFill>
              </a:rPr>
              <a:t>Copper</a:t>
            </a:r>
          </a:p>
          <a:p>
            <a:pPr lvl="1">
              <a:lnSpc>
                <a:spcPct val="70000"/>
              </a:lnSpc>
            </a:pPr>
            <a:r>
              <a:rPr lang="en-US" sz="2800"/>
              <a:t>pennies (with zinc); wires; plumbing; cooking pots; alloys (brass and bronze)</a:t>
            </a:r>
          </a:p>
          <a:p>
            <a:pPr>
              <a:lnSpc>
                <a:spcPct val="70000"/>
              </a:lnSpc>
            </a:pPr>
            <a:r>
              <a:rPr lang="en-US" b="1">
                <a:solidFill>
                  <a:schemeClr val="accent2"/>
                </a:solidFill>
              </a:rPr>
              <a:t>Mica</a:t>
            </a:r>
          </a:p>
          <a:p>
            <a:pPr lvl="1">
              <a:lnSpc>
                <a:spcPct val="70000"/>
              </a:lnSpc>
            </a:pPr>
            <a:r>
              <a:rPr lang="en-US" sz="2800"/>
              <a:t>paints, cosmetics; soap; electronics</a:t>
            </a:r>
          </a:p>
          <a:p>
            <a:pPr>
              <a:lnSpc>
                <a:spcPct val="70000"/>
              </a:lnSpc>
            </a:pPr>
            <a:r>
              <a:rPr lang="en-US" b="1">
                <a:solidFill>
                  <a:schemeClr val="accent2"/>
                </a:solidFill>
              </a:rPr>
              <a:t>Diamond</a:t>
            </a:r>
          </a:p>
          <a:p>
            <a:pPr lvl="1">
              <a:lnSpc>
                <a:spcPct val="70000"/>
              </a:lnSpc>
            </a:pPr>
            <a:r>
              <a:rPr lang="en-US" sz="2800"/>
              <a:t>jewelry; drills; abrasives</a:t>
            </a:r>
          </a:p>
          <a:p>
            <a:pPr>
              <a:lnSpc>
                <a:spcPct val="70000"/>
              </a:lnSpc>
            </a:pPr>
            <a:r>
              <a:rPr lang="en-US" b="1">
                <a:solidFill>
                  <a:schemeClr val="accent2"/>
                </a:solidFill>
              </a:rPr>
              <a:t>Silver</a:t>
            </a:r>
          </a:p>
          <a:p>
            <a:pPr lvl="1">
              <a:lnSpc>
                <a:spcPct val="70000"/>
              </a:lnSpc>
            </a:pPr>
            <a:r>
              <a:rPr lang="en-US" sz="2800"/>
              <a:t>coins; coating on film; mirrors; jewelry, tableware</a:t>
            </a:r>
          </a:p>
        </p:txBody>
      </p:sp>
    </p:spTree>
    <p:extLst>
      <p:ext uri="{BB962C8B-B14F-4D97-AF65-F5344CB8AC3E}">
        <p14:creationId xmlns:p14="http://schemas.microsoft.com/office/powerpoint/2010/main" val="268090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28600"/>
            <a:ext cx="7772400" cy="762000"/>
          </a:xfrm>
        </p:spPr>
        <p:txBody>
          <a:bodyPr/>
          <a:lstStyle/>
          <a:p>
            <a:r>
              <a:rPr lang="en-US"/>
              <a:t>More uses of MINERALS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838200"/>
            <a:ext cx="3810000" cy="5257800"/>
          </a:xfrm>
        </p:spPr>
        <p:txBody>
          <a:bodyPr/>
          <a:lstStyle/>
          <a:p>
            <a:pPr>
              <a:lnSpc>
                <a:spcPct val="60000"/>
              </a:lnSpc>
            </a:pPr>
            <a:endParaRPr lang="en-US" sz="1800"/>
          </a:p>
          <a:p>
            <a:pPr>
              <a:lnSpc>
                <a:spcPct val="70000"/>
              </a:lnSpc>
            </a:pPr>
            <a:r>
              <a:rPr lang="en-US" b="1">
                <a:solidFill>
                  <a:schemeClr val="accent2"/>
                </a:solidFill>
              </a:rPr>
              <a:t>Halite</a:t>
            </a:r>
          </a:p>
          <a:p>
            <a:pPr lvl="1">
              <a:lnSpc>
                <a:spcPct val="70000"/>
              </a:lnSpc>
            </a:pPr>
            <a:r>
              <a:rPr lang="en-US" sz="2800"/>
              <a:t>table salt; food preservation</a:t>
            </a:r>
          </a:p>
          <a:p>
            <a:pPr>
              <a:lnSpc>
                <a:spcPct val="70000"/>
              </a:lnSpc>
            </a:pPr>
            <a:r>
              <a:rPr lang="en-US" b="1">
                <a:solidFill>
                  <a:schemeClr val="accent2"/>
                </a:solidFill>
              </a:rPr>
              <a:t>Graphite</a:t>
            </a:r>
          </a:p>
          <a:p>
            <a:pPr lvl="1">
              <a:lnSpc>
                <a:spcPct val="70000"/>
              </a:lnSpc>
            </a:pPr>
            <a:r>
              <a:rPr lang="en-US" sz="2800"/>
              <a:t>pencil; lubricant; tennis racket </a:t>
            </a:r>
          </a:p>
          <a:p>
            <a:pPr>
              <a:lnSpc>
                <a:spcPct val="70000"/>
              </a:lnSpc>
            </a:pPr>
            <a:r>
              <a:rPr lang="en-US" b="1">
                <a:solidFill>
                  <a:schemeClr val="accent2"/>
                </a:solidFill>
              </a:rPr>
              <a:t>Fluorite</a:t>
            </a:r>
          </a:p>
          <a:p>
            <a:pPr lvl="1">
              <a:lnSpc>
                <a:spcPct val="70000"/>
              </a:lnSpc>
            </a:pPr>
            <a:r>
              <a:rPr lang="en-US" sz="2800"/>
              <a:t>toothpaste; drinking water</a:t>
            </a:r>
          </a:p>
          <a:p>
            <a:pPr>
              <a:lnSpc>
                <a:spcPct val="70000"/>
              </a:lnSpc>
            </a:pPr>
            <a:r>
              <a:rPr lang="en-US" b="1">
                <a:solidFill>
                  <a:schemeClr val="accent2"/>
                </a:solidFill>
              </a:rPr>
              <a:t>Kernite</a:t>
            </a:r>
            <a:r>
              <a:rPr lang="en-US"/>
              <a:t> </a:t>
            </a:r>
          </a:p>
          <a:p>
            <a:pPr lvl="1">
              <a:lnSpc>
                <a:spcPct val="70000"/>
              </a:lnSpc>
            </a:pPr>
            <a:r>
              <a:rPr lang="en-US" sz="2800"/>
              <a:t>borax (soap)</a:t>
            </a:r>
          </a:p>
          <a:p>
            <a:pPr>
              <a:lnSpc>
                <a:spcPct val="70000"/>
              </a:lnSpc>
            </a:pPr>
            <a:r>
              <a:rPr lang="en-US" b="1">
                <a:solidFill>
                  <a:schemeClr val="accent2"/>
                </a:solidFill>
              </a:rPr>
              <a:t>Gold</a:t>
            </a:r>
          </a:p>
          <a:p>
            <a:pPr lvl="1">
              <a:lnSpc>
                <a:spcPct val="70000"/>
              </a:lnSpc>
            </a:pPr>
            <a:r>
              <a:rPr lang="en-US" sz="2800"/>
              <a:t>fillings for teeth; jewelry; electronics; computers</a:t>
            </a:r>
          </a:p>
          <a:p>
            <a:pPr>
              <a:lnSpc>
                <a:spcPct val="80000"/>
              </a:lnSpc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90600"/>
            <a:ext cx="4297363" cy="510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b="1">
                <a:solidFill>
                  <a:schemeClr val="accent2"/>
                </a:solidFill>
              </a:rPr>
              <a:t>Galena</a:t>
            </a:r>
          </a:p>
          <a:p>
            <a:pPr lvl="1">
              <a:lnSpc>
                <a:spcPct val="70000"/>
              </a:lnSpc>
            </a:pPr>
            <a:r>
              <a:rPr lang="en-US" sz="2800"/>
              <a:t>lead (batteries for ex)</a:t>
            </a:r>
          </a:p>
          <a:p>
            <a:pPr>
              <a:lnSpc>
                <a:spcPct val="70000"/>
              </a:lnSpc>
            </a:pPr>
            <a:r>
              <a:rPr lang="en-US" b="1">
                <a:solidFill>
                  <a:schemeClr val="accent2"/>
                </a:solidFill>
              </a:rPr>
              <a:t>Quartz</a:t>
            </a:r>
          </a:p>
          <a:p>
            <a:pPr lvl="1">
              <a:lnSpc>
                <a:spcPct val="70000"/>
              </a:lnSpc>
            </a:pPr>
            <a:r>
              <a:rPr lang="en-US" sz="2800"/>
              <a:t>glass; computer chips; paint; laundry detergent; watches; non-stick cooking surfaces</a:t>
            </a:r>
            <a:endParaRPr lang="en-US" sz="2800" b="1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</a:pPr>
            <a:r>
              <a:rPr lang="en-US" b="1">
                <a:solidFill>
                  <a:schemeClr val="accent2"/>
                </a:solidFill>
              </a:rPr>
              <a:t>Talc</a:t>
            </a:r>
          </a:p>
          <a:p>
            <a:pPr lvl="1">
              <a:lnSpc>
                <a:spcPct val="70000"/>
              </a:lnSpc>
            </a:pPr>
            <a:r>
              <a:rPr lang="en-US" sz="2800"/>
              <a:t>powder, ceramics; paint; paper; plastics; cosmetics </a:t>
            </a:r>
            <a:endParaRPr lang="en-US" sz="2800" b="1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</a:pPr>
            <a:r>
              <a:rPr lang="en-US" b="1">
                <a:solidFill>
                  <a:schemeClr val="accent2"/>
                </a:solidFill>
              </a:rPr>
              <a:t>Emery (corundum)</a:t>
            </a:r>
          </a:p>
          <a:p>
            <a:pPr lvl="1">
              <a:lnSpc>
                <a:spcPct val="70000"/>
              </a:lnSpc>
            </a:pPr>
            <a:r>
              <a:rPr lang="en-US" sz="2800"/>
              <a:t>nail files</a:t>
            </a:r>
            <a:endParaRPr lang="en-US" sz="2800" b="1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</a:pPr>
            <a:r>
              <a:rPr lang="en-US" b="1">
                <a:solidFill>
                  <a:schemeClr val="accent2"/>
                </a:solidFill>
              </a:rPr>
              <a:t>Cinnabar</a:t>
            </a:r>
          </a:p>
          <a:p>
            <a:pPr lvl="1">
              <a:lnSpc>
                <a:spcPct val="70000"/>
              </a:lnSpc>
            </a:pPr>
            <a:r>
              <a:rPr lang="en-US" sz="2800"/>
              <a:t>mercury</a:t>
            </a:r>
          </a:p>
        </p:txBody>
      </p:sp>
    </p:spTree>
    <p:extLst>
      <p:ext uri="{BB962C8B-B14F-4D97-AF65-F5344CB8AC3E}">
        <p14:creationId xmlns:p14="http://schemas.microsoft.com/office/powerpoint/2010/main" val="393198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457200"/>
          </a:xfrm>
        </p:spPr>
        <p:txBody>
          <a:bodyPr/>
          <a:lstStyle/>
          <a:p>
            <a:pPr algn="ctr"/>
            <a:r>
              <a:rPr lang="en-US" sz="4000"/>
              <a:t>Uses of ROCKS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838200"/>
            <a:ext cx="3810000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200"/>
          </a:p>
          <a:p>
            <a:pPr>
              <a:lnSpc>
                <a:spcPct val="110000"/>
              </a:lnSpc>
            </a:pPr>
            <a:r>
              <a:rPr lang="en-US" b="1">
                <a:solidFill>
                  <a:schemeClr val="accent2"/>
                </a:solidFill>
              </a:rPr>
              <a:t>Rock salt</a:t>
            </a:r>
          </a:p>
          <a:p>
            <a:pPr lvl="1">
              <a:lnSpc>
                <a:spcPct val="110000"/>
              </a:lnSpc>
            </a:pPr>
            <a:r>
              <a:rPr lang="en-US" sz="2800"/>
              <a:t>rock version of halite (salt); highway de-icing</a:t>
            </a:r>
            <a:endParaRPr lang="en-US" b="1">
              <a:solidFill>
                <a:schemeClr val="accent2"/>
              </a:solidFill>
            </a:endParaRPr>
          </a:p>
          <a:p>
            <a:pPr>
              <a:lnSpc>
                <a:spcPct val="110000"/>
              </a:lnSpc>
            </a:pPr>
            <a:r>
              <a:rPr lang="en-US" b="1">
                <a:solidFill>
                  <a:schemeClr val="accent2"/>
                </a:solidFill>
              </a:rPr>
              <a:t>Clay</a:t>
            </a:r>
          </a:p>
          <a:p>
            <a:pPr lvl="1">
              <a:lnSpc>
                <a:spcPct val="110000"/>
              </a:lnSpc>
            </a:pPr>
            <a:r>
              <a:rPr lang="en-US" sz="2800"/>
              <a:t>bricks, pottery; paper</a:t>
            </a:r>
          </a:p>
          <a:p>
            <a:pPr>
              <a:lnSpc>
                <a:spcPct val="90000"/>
              </a:lnSpc>
            </a:pPr>
            <a:endParaRPr lang="en-US" sz="320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371600"/>
            <a:ext cx="4038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Granite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tomb stones; countertops; and some buildings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Jade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small ornamental objects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Coal</a:t>
            </a: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fossil fuel (energy)</a:t>
            </a:r>
          </a:p>
        </p:txBody>
      </p:sp>
    </p:spTree>
    <p:extLst>
      <p:ext uri="{BB962C8B-B14F-4D97-AF65-F5344CB8AC3E}">
        <p14:creationId xmlns:p14="http://schemas.microsoft.com/office/powerpoint/2010/main" val="138359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0" y="609600"/>
            <a:ext cx="4343400" cy="1143000"/>
          </a:xfrm>
        </p:spPr>
        <p:txBody>
          <a:bodyPr/>
          <a:lstStyle/>
          <a:p>
            <a:r>
              <a:rPr lang="en-US" sz="4000"/>
              <a:t>Uses of igneous rocks: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Tools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ex:  obsidian used by Native Americans to make tools for cutting and scraping</a:t>
            </a:r>
            <a:endParaRPr lang="en-US"/>
          </a:p>
          <a:p>
            <a:r>
              <a:rPr lang="en-US"/>
              <a:t>Building materials</a:t>
            </a:r>
          </a:p>
          <a:p>
            <a:pPr lvl="1"/>
            <a:r>
              <a:rPr lang="en-US" sz="3200"/>
              <a:t>ex:  granite</a:t>
            </a:r>
            <a:endParaRPr lang="en-US"/>
          </a:p>
          <a:p>
            <a:r>
              <a:rPr lang="en-US"/>
              <a:t>Cleaning and polishing</a:t>
            </a:r>
          </a:p>
          <a:p>
            <a:pPr lvl="1"/>
            <a:r>
              <a:rPr lang="en-US" sz="3200"/>
              <a:t>ex:  pumice</a:t>
            </a:r>
            <a:endParaRPr lang="en-US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33718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505200"/>
            <a:ext cx="251460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322888"/>
            <a:ext cx="1981200" cy="153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86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of Sedimentary Rocks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524000"/>
            <a:ext cx="3810000" cy="4114800"/>
          </a:xfrm>
        </p:spPr>
        <p:txBody>
          <a:bodyPr/>
          <a:lstStyle/>
          <a:p>
            <a:r>
              <a:rPr lang="en-US" b="1"/>
              <a:t>Sandstone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flooring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concrete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building materials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ex:  White House in D.C.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524000"/>
            <a:ext cx="3810000" cy="4114800"/>
          </a:xfrm>
        </p:spPr>
        <p:txBody>
          <a:bodyPr/>
          <a:lstStyle/>
          <a:p>
            <a:r>
              <a:rPr lang="en-US" b="1"/>
              <a:t>Limestone</a:t>
            </a:r>
          </a:p>
          <a:p>
            <a:pPr lvl="1"/>
            <a:r>
              <a:rPr lang="en-US" sz="2800"/>
              <a:t>building materials</a:t>
            </a:r>
          </a:p>
          <a:p>
            <a:pPr lvl="1"/>
            <a:r>
              <a:rPr lang="en-US" sz="2800"/>
              <a:t>making cement</a:t>
            </a:r>
          </a:p>
          <a:p>
            <a:pPr lvl="1"/>
            <a:r>
              <a:rPr lang="en-US" sz="2800"/>
              <a:t>chalk</a:t>
            </a:r>
          </a:p>
          <a:p>
            <a:endParaRPr lang="en-US"/>
          </a:p>
        </p:txBody>
      </p:sp>
      <p:pic>
        <p:nvPicPr>
          <p:cNvPr id="35846" name="Picture 6" descr="the-white-house-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267200"/>
            <a:ext cx="2895600" cy="232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8" name="Picture 8" descr="limestone-cement%20and%20concre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81400"/>
            <a:ext cx="2638425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39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of Metamorphic Rock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524000"/>
            <a:ext cx="4313238" cy="4114800"/>
          </a:xfrm>
        </p:spPr>
        <p:txBody>
          <a:bodyPr/>
          <a:lstStyle/>
          <a:p>
            <a:r>
              <a:rPr lang="en-US" b="1"/>
              <a:t>Marble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expensive buildings &amp; floors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statues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furniture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(Taj Mahal in India)</a:t>
            </a:r>
            <a:endParaRPr lang="en-US"/>
          </a:p>
          <a:p>
            <a:pPr lvl="1"/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600200"/>
            <a:ext cx="3810000" cy="2667000"/>
          </a:xfrm>
        </p:spPr>
        <p:txBody>
          <a:bodyPr/>
          <a:lstStyle/>
          <a:p>
            <a:r>
              <a:rPr lang="en-US" b="1"/>
              <a:t>Slate</a:t>
            </a:r>
          </a:p>
          <a:p>
            <a:pPr lvl="1"/>
            <a:r>
              <a:rPr lang="en-US" sz="2800"/>
              <a:t>flooring</a:t>
            </a:r>
          </a:p>
          <a:p>
            <a:pPr lvl="1"/>
            <a:r>
              <a:rPr lang="en-US" sz="2800"/>
              <a:t>roofing</a:t>
            </a:r>
          </a:p>
          <a:p>
            <a:pPr lvl="1"/>
            <a:r>
              <a:rPr lang="en-US" sz="2800"/>
              <a:t>outdoor walkways</a:t>
            </a:r>
          </a:p>
          <a:p>
            <a:pPr lvl="1"/>
            <a:r>
              <a:rPr lang="en-US" sz="2800"/>
              <a:t>chalkboards</a:t>
            </a:r>
            <a:endParaRPr lang="en-US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257675"/>
            <a:ext cx="327660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5" name="Picture 7" descr="slate-roofing-cg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343400"/>
            <a:ext cx="3886200" cy="275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43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ch 3-3 USES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Observe common objects made of minerals. </a:t>
            </a:r>
            <a:r>
              <a:rPr lang="en-US" sz="2400"/>
              <a:t>(website)</a:t>
            </a:r>
          </a:p>
        </p:txBody>
      </p:sp>
    </p:spTree>
    <p:extLst>
      <p:ext uri="{BB962C8B-B14F-4D97-AF65-F5344CB8AC3E}">
        <p14:creationId xmlns:p14="http://schemas.microsoft.com/office/powerpoint/2010/main" val="175151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305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iRespondQuestionMaster</vt:lpstr>
      <vt:lpstr>iRespondGraphMaster</vt:lpstr>
      <vt:lpstr>USES of Minerals</vt:lpstr>
      <vt:lpstr>Uses of MINERALS</vt:lpstr>
      <vt:lpstr>More uses of MINERALS</vt:lpstr>
      <vt:lpstr>Uses of ROCKS</vt:lpstr>
      <vt:lpstr>Uses of igneous rocks:</vt:lpstr>
      <vt:lpstr>Uses of Sedimentary Rocks</vt:lpstr>
      <vt:lpstr>Uses of Metamorphic Rock</vt:lpstr>
      <vt:lpstr>Review ch 3-3 USES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USES of Minerals</dc:title>
  <dc:creator>Twila Mcmullan</dc:creator>
  <cp:lastModifiedBy>Twila Mcmullan</cp:lastModifiedBy>
  <cp:revision>1</cp:revision>
  <dcterms:created xsi:type="dcterms:W3CDTF">2014-07-12T16:59:08Z</dcterms:created>
  <dcterms:modified xsi:type="dcterms:W3CDTF">2014-07-12T17:00:38Z</dcterms:modified>
</cp:coreProperties>
</file>