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79" r:id="rId9"/>
    <p:sldId id="27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6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8171-07CB-4965-8168-F7D7F68D43F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FA086-8632-462F-9F9E-9C994DD4E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0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67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1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7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0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6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F31EA-B63B-4497-B6C8-4A3CFFA8E810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BA02DE-D4DD-4F7F-8FE5-87C2ED4A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6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6.wmf"/><Relationship Id="rId9" Type="http://schemas.openxmlformats.org/officeDocument/2006/relationships/image" Target="../media/image18.jpeg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auhaus 93" pitchFamily="82" charset="0"/>
              </a:rPr>
              <a:t>Pick A Ride!</a:t>
            </a:r>
            <a:endParaRPr lang="en-US" sz="80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7239000" cy="17526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Finding volume has NEVER been so much fun… it will blow your mind!!</a:t>
            </a:r>
            <a:endParaRPr lang="en-US" sz="4000" dirty="0"/>
          </a:p>
        </p:txBody>
      </p:sp>
      <p:pic>
        <p:nvPicPr>
          <p:cNvPr id="19458" name="Picture 2" descr="http://t0.gstatic.com/images?q=tbn:ANd9GcSdIpoimg_njb8WVjz55ERoYBkf7ahsSk7uPM9YUVmNLPwNBioC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286000" cy="28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5" y="152400"/>
            <a:ext cx="2438400" cy="69865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prstClr val="black"/>
                </a:solidFill>
              </a:rPr>
              <a:t>Lazy River</a:t>
            </a: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10 </a:t>
            </a:r>
            <a:r>
              <a:rPr lang="en-US" sz="3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10 </a:t>
            </a:r>
            <a:r>
              <a:rPr lang="en-US" sz="3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10=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100 </a:t>
            </a:r>
            <a:r>
              <a:rPr lang="en-US" sz="32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10 =</a:t>
            </a: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2400"/>
            <a:ext cx="3200400" cy="64325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prstClr val="black"/>
                </a:solidFill>
              </a:rPr>
              <a:t>Mutiny Chute</a:t>
            </a: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r>
              <a:rPr lang="en-US" sz="3000" dirty="0" smtClean="0">
                <a:solidFill>
                  <a:prstClr val="black"/>
                </a:solidFill>
              </a:rPr>
              <a:t>1½ x 1½ x 1½ =</a:t>
            </a:r>
          </a:p>
          <a:p>
            <a:pPr algn="ctr"/>
            <a:r>
              <a:rPr lang="en-US" sz="3000" dirty="0" smtClean="0">
                <a:solidFill>
                  <a:prstClr val="black"/>
                </a:solidFill>
              </a:rPr>
              <a:t>                 =</a:t>
            </a:r>
            <a:endParaRPr lang="en-US" sz="3000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          </a:t>
            </a:r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3200" u="sng" dirty="0" smtClean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52400"/>
            <a:ext cx="2743200" cy="64017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prstClr val="black"/>
                </a:solidFill>
              </a:rPr>
              <a:t>Cliff Hanger</a:t>
            </a: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50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44514"/>
              </p:ext>
            </p:extLst>
          </p:nvPr>
        </p:nvGraphicFramePr>
        <p:xfrm>
          <a:off x="193675" y="3203575"/>
          <a:ext cx="24828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2" name="Equation" r:id="rId3" imgW="609480" imgH="215640" progId="Equation.DSMT4">
                  <p:embed/>
                </p:oleObj>
              </mc:Choice>
              <mc:Fallback>
                <p:oleObj name="Equation" r:id="rId3" imgW="609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75" y="3203575"/>
                        <a:ext cx="2482850" cy="88106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69191"/>
              </p:ext>
            </p:extLst>
          </p:nvPr>
        </p:nvGraphicFramePr>
        <p:xfrm>
          <a:off x="3644900" y="4084638"/>
          <a:ext cx="1646238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4900" y="4084638"/>
                        <a:ext cx="1646238" cy="15890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641492"/>
              </p:ext>
            </p:extLst>
          </p:nvPr>
        </p:nvGraphicFramePr>
        <p:xfrm>
          <a:off x="3898193" y="1665288"/>
          <a:ext cx="1028959" cy="69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8193" y="1665288"/>
                        <a:ext cx="1028959" cy="693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360835"/>
              </p:ext>
            </p:extLst>
          </p:nvPr>
        </p:nvGraphicFramePr>
        <p:xfrm>
          <a:off x="4079427" y="2358717"/>
          <a:ext cx="8477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name="Equation" r:id="rId9" imgW="482400" imgH="812520" progId="Equation.DSMT4">
                  <p:embed/>
                </p:oleObj>
              </mc:Choice>
              <mc:Fallback>
                <p:oleObj name="Equation" r:id="rId9" imgW="4824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9427" y="2358717"/>
                        <a:ext cx="847725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370391"/>
              </p:ext>
            </p:extLst>
          </p:nvPr>
        </p:nvGraphicFramePr>
        <p:xfrm>
          <a:off x="6551165" y="1383991"/>
          <a:ext cx="1746697" cy="406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" name="Equation" r:id="rId11" imgW="698400" imgH="1625400" progId="Equation.DSMT4">
                  <p:embed/>
                </p:oleObj>
              </mc:Choice>
              <mc:Fallback>
                <p:oleObj name="Equation" r:id="rId11" imgW="69840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51165" y="1383991"/>
                        <a:ext cx="1746697" cy="4066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1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029"/>
            <a:ext cx="2617178" cy="20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657"/>
            <a:ext cx="1828800" cy="27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6029"/>
            <a:ext cx="3124200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Determine the volume of a box that is ¼ cm x 2/3 cm x ¾ cm.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0"/>
            <a:ext cx="3048000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If you have 16 of the boxes from the “Lazy River,” what is their total combined volume?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0"/>
            <a:ext cx="2590800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 rectangular box has a length of 8 ½ inches and a width of 4 inches.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If the box contains 68 cubic inches in volume, what is its height?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5" y="152400"/>
            <a:ext cx="2438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prstClr val="black"/>
                </a:solidFill>
              </a:rPr>
              <a:t>Lazy River</a:t>
            </a: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2400"/>
            <a:ext cx="3200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prstClr val="black"/>
                </a:solidFill>
              </a:rPr>
              <a:t>Mutiny Chute</a:t>
            </a: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52400"/>
            <a:ext cx="2743200" cy="6186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prstClr val="black"/>
                </a:solidFill>
              </a:rPr>
              <a:t>Cliff Hanger</a:t>
            </a: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981736"/>
              </p:ext>
            </p:extLst>
          </p:nvPr>
        </p:nvGraphicFramePr>
        <p:xfrm>
          <a:off x="835025" y="2906713"/>
          <a:ext cx="11938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025" y="2906713"/>
                        <a:ext cx="11938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007176"/>
              </p:ext>
            </p:extLst>
          </p:nvPr>
        </p:nvGraphicFramePr>
        <p:xfrm>
          <a:off x="6276557" y="1828800"/>
          <a:ext cx="2534485" cy="284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5" imgW="927000" imgH="1041120" progId="Equation.DSMT4">
                  <p:embed/>
                </p:oleObj>
              </mc:Choice>
              <mc:Fallback>
                <p:oleObj name="Equation" r:id="rId5" imgW="9270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6557" y="1828800"/>
                        <a:ext cx="2534485" cy="2846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50921"/>
              </p:ext>
            </p:extLst>
          </p:nvPr>
        </p:nvGraphicFramePr>
        <p:xfrm>
          <a:off x="3669506" y="2954942"/>
          <a:ext cx="15001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5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9506" y="2954942"/>
                        <a:ext cx="1500187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2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029"/>
            <a:ext cx="2617178" cy="20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657"/>
            <a:ext cx="1828800" cy="27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6029"/>
            <a:ext cx="3124200" cy="64633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Determine the volume of a box that is 2 </a:t>
            </a:r>
            <a:r>
              <a:rPr lang="en-US" dirty="0" err="1" smtClean="0">
                <a:solidFill>
                  <a:prstClr val="black"/>
                </a:solidFill>
              </a:rPr>
              <a:t>ft</a:t>
            </a:r>
            <a:r>
              <a:rPr lang="en-US" dirty="0" smtClean="0">
                <a:solidFill>
                  <a:prstClr val="black"/>
                </a:solidFill>
              </a:rPr>
              <a:t> tall, </a:t>
            </a:r>
            <a:r>
              <a:rPr lang="en-US" dirty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feet long, and 3/8 feet wide.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0"/>
            <a:ext cx="30480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Determine the volume of a box that is 4 cm tall, 5.5 cm wide, and ½ cm long.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0"/>
            <a:ext cx="25908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If you have a box with only half the volume of the one listed in “Mutiny Chute,” what is its volume?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5" y="152400"/>
            <a:ext cx="2438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prstClr val="black"/>
                </a:solidFill>
              </a:rPr>
              <a:t>Lazy River</a:t>
            </a: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2400"/>
            <a:ext cx="3200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prstClr val="black"/>
                </a:solidFill>
              </a:rPr>
              <a:t>Mutiny Chute</a:t>
            </a: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 smtClean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  <a:p>
            <a:pPr algn="ctr"/>
            <a:endParaRPr lang="en-US" sz="32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52400"/>
            <a:ext cx="2743200" cy="67403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prstClr val="black"/>
                </a:solidFill>
              </a:rPr>
              <a:t>Cliff Hanger</a:t>
            </a: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  <a:p>
            <a:pPr algn="ctr"/>
            <a:endParaRPr lang="en-US" sz="3600" u="sng" dirty="0">
              <a:solidFill>
                <a:prstClr val="black"/>
              </a:solidFill>
            </a:endParaRPr>
          </a:p>
          <a:p>
            <a:pPr algn="ctr"/>
            <a:endParaRPr lang="en-US" sz="3600" u="sng" dirty="0" smtClean="0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645841"/>
              </p:ext>
            </p:extLst>
          </p:nvPr>
        </p:nvGraphicFramePr>
        <p:xfrm>
          <a:off x="757238" y="2906713"/>
          <a:ext cx="13525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7238" y="2906713"/>
                        <a:ext cx="135255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03830"/>
              </p:ext>
            </p:extLst>
          </p:nvPr>
        </p:nvGraphicFramePr>
        <p:xfrm>
          <a:off x="3581400" y="3187700"/>
          <a:ext cx="12906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5" imgW="393480" imgH="203040" progId="Equation.DSMT4">
                  <p:embed/>
                </p:oleObj>
              </mc:Choice>
              <mc:Fallback>
                <p:oleObj name="Equation" r:id="rId5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3187700"/>
                        <a:ext cx="129063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09015"/>
              </p:ext>
            </p:extLst>
          </p:nvPr>
        </p:nvGraphicFramePr>
        <p:xfrm>
          <a:off x="6515100" y="2620963"/>
          <a:ext cx="205581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Equation" r:id="rId7" imgW="469800" imgH="393480" progId="Equation.DSMT4">
                  <p:embed/>
                </p:oleObj>
              </mc:Choice>
              <mc:Fallback>
                <p:oleObj name="Equation" r:id="rId7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5100" y="2620963"/>
                        <a:ext cx="205581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029"/>
            <a:ext cx="2617178" cy="20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657"/>
            <a:ext cx="1828800" cy="27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6029"/>
            <a:ext cx="3124200" cy="64633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Sally’s Bakery needs to determine the volume of a box that is ½ foot long, ½ foot wide, and ¾ foot tall. What is the volume of the box?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0"/>
            <a:ext cx="30480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Pepe’s</a:t>
            </a:r>
            <a:r>
              <a:rPr lang="en-US" dirty="0" smtClean="0"/>
              <a:t> Pizza boxes are 1/6 foot tall, 9/10 feet long, and 9/10 feet wide.  What is the volume of a pizza box?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0"/>
            <a:ext cx="25146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cereal box is 12 inches tall, 2 ½ inches wide, and 10 ½ inches long. What is its volume?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0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5" y="152400"/>
            <a:ext cx="2438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Lazy River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52400"/>
            <a:ext cx="3200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Mutiny Chute</a:t>
            </a:r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52400"/>
            <a:ext cx="2743200" cy="6186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Cliff Hanger</a:t>
            </a:r>
          </a:p>
          <a:p>
            <a:pPr algn="ctr"/>
            <a:endParaRPr lang="en-US" sz="3600" u="sng" dirty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556183"/>
              </p:ext>
            </p:extLst>
          </p:nvPr>
        </p:nvGraphicFramePr>
        <p:xfrm>
          <a:off x="815975" y="2906713"/>
          <a:ext cx="123348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975" y="2906713"/>
                        <a:ext cx="1233488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18088"/>
              </p:ext>
            </p:extLst>
          </p:nvPr>
        </p:nvGraphicFramePr>
        <p:xfrm>
          <a:off x="3463925" y="1692275"/>
          <a:ext cx="1581150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5" imgW="482400" imgH="1041120" progId="Equation.DSMT4">
                  <p:embed/>
                </p:oleObj>
              </mc:Choice>
              <mc:Fallback>
                <p:oleObj name="Equation" r:id="rId5" imgW="4824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3925" y="1692275"/>
                        <a:ext cx="1581150" cy="341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79813"/>
              </p:ext>
            </p:extLst>
          </p:nvPr>
        </p:nvGraphicFramePr>
        <p:xfrm>
          <a:off x="6599238" y="3079750"/>
          <a:ext cx="18891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Equation" r:id="rId7" imgW="431640" imgH="203040" progId="Equation.DSMT4">
                  <p:embed/>
                </p:oleObj>
              </mc:Choice>
              <mc:Fallback>
                <p:oleObj name="Equation" r:id="rId7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99238" y="3079750"/>
                        <a:ext cx="188912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7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your choices…..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7924800" cy="17526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You may choose to work the Lazy River problems if you’re in the mood for a slower, easier option….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1623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81400"/>
            <a:ext cx="7924800" cy="25185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Mutiny Chute may be more your speed if you’re ready for a little thrill…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781425" cy="289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68" y="4419600"/>
            <a:ext cx="7924800" cy="2057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Or try the Cliffhanger if you’re ready for something more challenging!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92893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029"/>
            <a:ext cx="2617178" cy="20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657"/>
            <a:ext cx="1828800" cy="27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6029"/>
            <a:ext cx="3124200" cy="64633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Determine the volume: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0"/>
            <a:ext cx="30480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Determine the volume: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0"/>
            <a:ext cx="25146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the volume of the rectangular prism is 120 cubic inches, what is its length?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566" name="Picture 14" descr="https://dr282zn36sxxg.cloudfront.net/datastreams/f-d%3A3cb713ed209cad89261c85dd0727f25ac89abdcfef373f14a6766bd8%2BIMAGE%2BIMAGE.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03" y="3810000"/>
            <a:ext cx="2711394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7600"/>
            <a:ext cx="262108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4581922"/>
            <a:ext cx="2084774" cy="15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5" y="152400"/>
            <a:ext cx="2438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Lazy River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3 • 5 • 4 =</a:t>
            </a:r>
          </a:p>
          <a:p>
            <a:pPr algn="ctr"/>
            <a:r>
              <a:rPr lang="en-US" sz="3200" dirty="0" smtClean="0"/>
              <a:t>15 • 4 =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52400"/>
            <a:ext cx="3200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Mutiny Chute</a:t>
            </a:r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 smtClean="0"/>
          </a:p>
          <a:p>
            <a:pPr algn="ctr"/>
            <a:r>
              <a:rPr lang="en-US" sz="3200" dirty="0" smtClean="0"/>
              <a:t>3 • 4 • 12</a:t>
            </a:r>
          </a:p>
          <a:p>
            <a:pPr algn="ctr"/>
            <a:r>
              <a:rPr lang="en-US" sz="3200" dirty="0" smtClean="0"/>
              <a:t>12 • 12 =</a:t>
            </a:r>
          </a:p>
          <a:p>
            <a:pPr algn="ctr"/>
            <a:endParaRPr lang="en-US" sz="3200" dirty="0"/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52400"/>
            <a:ext cx="2743200" cy="61555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Cliff Hanger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                   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200" dirty="0" smtClean="0"/>
              <a:t>                  </a:t>
            </a:r>
            <a:endParaRPr lang="en-US" sz="3200" dirty="0"/>
          </a:p>
          <a:p>
            <a:pPr algn="ctr"/>
            <a:endParaRPr lang="en-US" sz="3600" u="sng" dirty="0" smtClean="0"/>
          </a:p>
          <a:p>
            <a:pPr algn="ctr"/>
            <a:r>
              <a:rPr lang="en-US" sz="2000" dirty="0" smtClean="0"/>
              <a:t>                            </a:t>
            </a:r>
            <a:endParaRPr lang="en-US" sz="3600" u="sng" dirty="0" smtClean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/>
          </a:p>
          <a:p>
            <a:pPr algn="ctr"/>
            <a:endParaRPr lang="en-US" sz="3600" u="sng" dirty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25779"/>
              </p:ext>
            </p:extLst>
          </p:nvPr>
        </p:nvGraphicFramePr>
        <p:xfrm>
          <a:off x="339725" y="4429125"/>
          <a:ext cx="22240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3" imgW="545760" imgH="203040" progId="Equation.DSMT4">
                  <p:embed/>
                </p:oleObj>
              </mc:Choice>
              <mc:Fallback>
                <p:oleObj name="Equation" r:id="rId3" imgW="545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725" y="4429125"/>
                        <a:ext cx="2224088" cy="82867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495503"/>
              </p:ext>
            </p:extLst>
          </p:nvPr>
        </p:nvGraphicFramePr>
        <p:xfrm>
          <a:off x="3416300" y="4437063"/>
          <a:ext cx="200501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6300" y="4437063"/>
                        <a:ext cx="2005013" cy="8207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06710"/>
              </p:ext>
            </p:extLst>
          </p:nvPr>
        </p:nvGraphicFramePr>
        <p:xfrm>
          <a:off x="6581775" y="1752600"/>
          <a:ext cx="22098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7" imgW="876240" imgH="863280" progId="Equation.DSMT4">
                  <p:embed/>
                </p:oleObj>
              </mc:Choice>
              <mc:Fallback>
                <p:oleObj name="Equation" r:id="rId7" imgW="87624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81775" y="1752600"/>
                        <a:ext cx="2209800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8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689">
            <a:off x="3584517" y="3678655"/>
            <a:ext cx="2390641" cy="216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029"/>
            <a:ext cx="2617178" cy="20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657"/>
            <a:ext cx="1828800" cy="27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6029"/>
            <a:ext cx="3124200" cy="64633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Determine the volume: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0"/>
            <a:ext cx="30480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Determine the volume: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= 6 in    b = 3 ½ in    c = 7 in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0"/>
            <a:ext cx="25146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Determine the volume: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t="6431" r="4068" b="4463"/>
          <a:stretch/>
        </p:blipFill>
        <p:spPr bwMode="auto">
          <a:xfrm>
            <a:off x="6746240" y="4043680"/>
            <a:ext cx="167640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5"/>
          <a:stretch/>
        </p:blipFill>
        <p:spPr bwMode="auto">
          <a:xfrm>
            <a:off x="382906" y="3733800"/>
            <a:ext cx="246284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65300"/>
              </p:ext>
            </p:extLst>
          </p:nvPr>
        </p:nvGraphicFramePr>
        <p:xfrm>
          <a:off x="8496300" y="4446566"/>
          <a:ext cx="422504" cy="48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9" imgW="342720" imgH="393480" progId="Equation.DSMT4">
                  <p:embed/>
                </p:oleObj>
              </mc:Choice>
              <mc:Fallback>
                <p:oleObj name="Equation" r:id="rId9" imgW="34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96300" y="4446566"/>
                        <a:ext cx="422504" cy="485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3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745" y="152400"/>
            <a:ext cx="2438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Lazy River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7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sz="3200" dirty="0" smtClean="0"/>
              <a:t> </a:t>
            </a:r>
            <a:r>
              <a:rPr lang="en-US" sz="3200" dirty="0" smtClean="0"/>
              <a:t>4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sz="3200" dirty="0" smtClean="0"/>
              <a:t> </a:t>
            </a:r>
            <a:r>
              <a:rPr lang="en-US" sz="3200" dirty="0" smtClean="0"/>
              <a:t>10 =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52400"/>
            <a:ext cx="3200400" cy="64940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Mutiny Chute</a:t>
            </a:r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 smtClean="0"/>
          </a:p>
          <a:p>
            <a:pPr algn="ctr"/>
            <a:r>
              <a:rPr lang="en-US" sz="3200" dirty="0" smtClean="0"/>
              <a:t>6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sz="3200" dirty="0" smtClean="0"/>
              <a:t> </a:t>
            </a:r>
            <a:r>
              <a:rPr lang="en-US" sz="3200" dirty="0" smtClean="0"/>
              <a:t>3 ½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sz="3200" dirty="0" smtClean="0"/>
              <a:t> </a:t>
            </a:r>
            <a:r>
              <a:rPr lang="en-US" sz="3200" dirty="0" smtClean="0"/>
              <a:t>7 =</a:t>
            </a:r>
          </a:p>
          <a:p>
            <a:pPr algn="ctr"/>
            <a:r>
              <a:rPr lang="en-US" sz="3200" dirty="0" smtClean="0"/>
              <a:t>21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sz="3200" dirty="0" smtClean="0"/>
              <a:t> </a:t>
            </a:r>
            <a:r>
              <a:rPr lang="en-US" sz="3200" dirty="0" smtClean="0"/>
              <a:t>7 =</a:t>
            </a:r>
            <a:endParaRPr lang="en-US" sz="3200" dirty="0"/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  <a:p>
            <a:pPr algn="ctr"/>
            <a:endParaRPr lang="en-US" sz="3200" u="sng" dirty="0" smtClean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  <a:p>
            <a:pPr algn="ctr"/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52400"/>
            <a:ext cx="2743200" cy="63401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Cliff Hanger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                   =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200" dirty="0" smtClean="0"/>
              <a:t>                  =</a:t>
            </a:r>
            <a:endParaRPr lang="en-US" sz="3200" dirty="0"/>
          </a:p>
          <a:p>
            <a:pPr algn="ctr"/>
            <a:endParaRPr lang="en-US" sz="3600" u="sng" dirty="0" smtClean="0"/>
          </a:p>
          <a:p>
            <a:pPr algn="ctr"/>
            <a:r>
              <a:rPr lang="en-US" sz="2000" dirty="0" smtClean="0"/>
              <a:t>                            </a:t>
            </a:r>
            <a:r>
              <a:rPr lang="en-US" sz="3200" dirty="0" smtClean="0"/>
              <a:t>=</a:t>
            </a:r>
            <a:endParaRPr lang="en-US" sz="3600" u="sng" dirty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 smtClean="0"/>
          </a:p>
          <a:p>
            <a:pPr algn="ctr"/>
            <a:endParaRPr lang="en-US" sz="3600" u="sng" dirty="0"/>
          </a:p>
          <a:p>
            <a:pPr algn="ctr"/>
            <a:endParaRPr lang="en-US" sz="3600" u="sng" dirty="0"/>
          </a:p>
          <a:p>
            <a:pPr algn="ctr"/>
            <a:endParaRPr lang="en-US" sz="3600" u="sng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74280"/>
              </p:ext>
            </p:extLst>
          </p:nvPr>
        </p:nvGraphicFramePr>
        <p:xfrm>
          <a:off x="442912" y="4429911"/>
          <a:ext cx="2017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8"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2" y="4429911"/>
                        <a:ext cx="2017713" cy="82867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03171"/>
              </p:ext>
            </p:extLst>
          </p:nvPr>
        </p:nvGraphicFramePr>
        <p:xfrm>
          <a:off x="3545681" y="4436986"/>
          <a:ext cx="1747837" cy="82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9" name="Equation" r:id="rId5" imgW="431640" imgH="203040" progId="Equation.DSMT4">
                  <p:embed/>
                </p:oleObj>
              </mc:Choice>
              <mc:Fallback>
                <p:oleObj name="Equation" r:id="rId5" imgW="431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5681" y="4436986"/>
                        <a:ext cx="1747837" cy="8216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6502"/>
              </p:ext>
            </p:extLst>
          </p:nvPr>
        </p:nvGraphicFramePr>
        <p:xfrm>
          <a:off x="6629789" y="4098486"/>
          <a:ext cx="202723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0" name="Equation" r:id="rId7" imgW="533160" imgH="393480" progId="Equation.DSMT4">
                  <p:embed/>
                </p:oleObj>
              </mc:Choice>
              <mc:Fallback>
                <p:oleObj name="Equation" r:id="rId7" imgW="533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9789" y="4098486"/>
                        <a:ext cx="2027237" cy="1498600"/>
                      </a:xfrm>
                      <a:prstGeom prst="rect">
                        <a:avLst/>
                      </a:prstGeom>
                      <a:blipFill>
                        <a:blip r:embed="rId9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05167"/>
              </p:ext>
            </p:extLst>
          </p:nvPr>
        </p:nvGraphicFramePr>
        <p:xfrm>
          <a:off x="6677025" y="893419"/>
          <a:ext cx="1524000" cy="78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" name="Equation" r:id="rId10" imgW="761760" imgH="393480" progId="Equation.DSMT4">
                  <p:embed/>
                </p:oleObj>
              </mc:Choice>
              <mc:Fallback>
                <p:oleObj name="Equation" r:id="rId10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77025" y="893419"/>
                        <a:ext cx="1524000" cy="78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42778"/>
              </p:ext>
            </p:extLst>
          </p:nvPr>
        </p:nvGraphicFramePr>
        <p:xfrm>
          <a:off x="6972300" y="1873746"/>
          <a:ext cx="114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2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2300" y="1873746"/>
                        <a:ext cx="1143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37854"/>
              </p:ext>
            </p:extLst>
          </p:nvPr>
        </p:nvGraphicFramePr>
        <p:xfrm>
          <a:off x="6677025" y="2986116"/>
          <a:ext cx="167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3" name="Equation" r:id="rId14" imgW="838080" imgH="393480" progId="Equation.DSMT4">
                  <p:embed/>
                </p:oleObj>
              </mc:Choice>
              <mc:Fallback>
                <p:oleObj name="Equation" r:id="rId14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77025" y="2986116"/>
                        <a:ext cx="1676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2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029"/>
            <a:ext cx="2617178" cy="20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657"/>
            <a:ext cx="1828800" cy="274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6029"/>
            <a:ext cx="3124200" cy="67403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Determine the volume of a Rubik’s Cube that is 10 cm wide.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	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0"/>
            <a:ext cx="3048000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Determine the volume of the cubic tissue box below. It is 1 ½ in tall. (Give your answer as a fraction!!)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0"/>
            <a:ext cx="2514600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Determine the volume of a cube that is 2 ¼ in. tall. (Give your answer as a fraction!!)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	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4267200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267200"/>
            <a:ext cx="1905000" cy="22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67921"/>
            <a:ext cx="1704975" cy="20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509</Words>
  <Application>Microsoft Office PowerPoint</Application>
  <PresentationFormat>On-screen Show (4:3)</PresentationFormat>
  <Paragraphs>535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Bauhaus 93</vt:lpstr>
      <vt:lpstr>Calibri</vt:lpstr>
      <vt:lpstr>Cambria Math</vt:lpstr>
      <vt:lpstr>Century Gothic</vt:lpstr>
      <vt:lpstr>Courier New</vt:lpstr>
      <vt:lpstr>Palatino Linotype</vt:lpstr>
      <vt:lpstr>iRespondQuestionMaster</vt:lpstr>
      <vt:lpstr>iRespondGraphMaster</vt:lpstr>
      <vt:lpstr>Executive</vt:lpstr>
      <vt:lpstr>Equation</vt:lpstr>
      <vt:lpstr>MathType 6.0 Equation</vt:lpstr>
      <vt:lpstr>Pick A Ride!</vt:lpstr>
      <vt:lpstr>Here are your choices…..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A Ride!</dc:title>
  <dc:creator>Audra Bothers</dc:creator>
  <cp:lastModifiedBy>Yolanda Ledesma</cp:lastModifiedBy>
  <cp:revision>69</cp:revision>
  <dcterms:created xsi:type="dcterms:W3CDTF">2012-10-29T00:34:27Z</dcterms:created>
  <dcterms:modified xsi:type="dcterms:W3CDTF">2016-02-10T14:41:54Z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